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avi" ContentType="video/avi"/>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notesMasterIdLst>
    <p:notesMasterId r:id="rId112"/>
  </p:notesMasterIdLst>
  <p:handoutMasterIdLst>
    <p:handoutMasterId r:id="rId113"/>
  </p:handoutMasterIdLst>
  <p:sldIdLst>
    <p:sldId id="613" r:id="rId2"/>
    <p:sldId id="798" r:id="rId3"/>
    <p:sldId id="780" r:id="rId4"/>
    <p:sldId id="501" r:id="rId5"/>
    <p:sldId id="502" r:id="rId6"/>
    <p:sldId id="503" r:id="rId7"/>
    <p:sldId id="504" r:id="rId8"/>
    <p:sldId id="505" r:id="rId9"/>
    <p:sldId id="506" r:id="rId10"/>
    <p:sldId id="507" r:id="rId11"/>
    <p:sldId id="510" r:id="rId12"/>
    <p:sldId id="511" r:id="rId13"/>
    <p:sldId id="512" r:id="rId14"/>
    <p:sldId id="513" r:id="rId15"/>
    <p:sldId id="514" r:id="rId16"/>
    <p:sldId id="515" r:id="rId17"/>
    <p:sldId id="516" r:id="rId18"/>
    <p:sldId id="517" r:id="rId19"/>
    <p:sldId id="518" r:id="rId20"/>
    <p:sldId id="520" r:id="rId21"/>
    <p:sldId id="521" r:id="rId22"/>
    <p:sldId id="800" r:id="rId23"/>
    <p:sldId id="801" r:id="rId24"/>
    <p:sldId id="522" r:id="rId25"/>
    <p:sldId id="523" r:id="rId26"/>
    <p:sldId id="524" r:id="rId27"/>
    <p:sldId id="525" r:id="rId28"/>
    <p:sldId id="526" r:id="rId29"/>
    <p:sldId id="527" r:id="rId30"/>
    <p:sldId id="528" r:id="rId31"/>
    <p:sldId id="529" r:id="rId32"/>
    <p:sldId id="530" r:id="rId33"/>
    <p:sldId id="531" r:id="rId34"/>
    <p:sldId id="532" r:id="rId35"/>
    <p:sldId id="533" r:id="rId36"/>
    <p:sldId id="534" r:id="rId37"/>
    <p:sldId id="536" r:id="rId38"/>
    <p:sldId id="535" r:id="rId39"/>
    <p:sldId id="537" r:id="rId40"/>
    <p:sldId id="538" r:id="rId41"/>
    <p:sldId id="539" r:id="rId42"/>
    <p:sldId id="540" r:id="rId43"/>
    <p:sldId id="541" r:id="rId44"/>
    <p:sldId id="542" r:id="rId45"/>
    <p:sldId id="543" r:id="rId46"/>
    <p:sldId id="544" r:id="rId47"/>
    <p:sldId id="545" r:id="rId48"/>
    <p:sldId id="803" r:id="rId49"/>
    <p:sldId id="804" r:id="rId50"/>
    <p:sldId id="805" r:id="rId51"/>
    <p:sldId id="806" r:id="rId52"/>
    <p:sldId id="807" r:id="rId53"/>
    <p:sldId id="808" r:id="rId54"/>
    <p:sldId id="809" r:id="rId55"/>
    <p:sldId id="810" r:id="rId56"/>
    <p:sldId id="811" r:id="rId57"/>
    <p:sldId id="812" r:id="rId58"/>
    <p:sldId id="813" r:id="rId59"/>
    <p:sldId id="814" r:id="rId60"/>
    <p:sldId id="815" r:id="rId61"/>
    <p:sldId id="797" r:id="rId62"/>
    <p:sldId id="553" r:id="rId63"/>
    <p:sldId id="554" r:id="rId64"/>
    <p:sldId id="555" r:id="rId65"/>
    <p:sldId id="802" r:id="rId66"/>
    <p:sldId id="556" r:id="rId67"/>
    <p:sldId id="557" r:id="rId68"/>
    <p:sldId id="558" r:id="rId69"/>
    <p:sldId id="559" r:id="rId70"/>
    <p:sldId id="560" r:id="rId71"/>
    <p:sldId id="793" r:id="rId72"/>
    <p:sldId id="781" r:id="rId73"/>
    <p:sldId id="782" r:id="rId74"/>
    <p:sldId id="783" r:id="rId75"/>
    <p:sldId id="784" r:id="rId76"/>
    <p:sldId id="787" r:id="rId77"/>
    <p:sldId id="788" r:id="rId78"/>
    <p:sldId id="790" r:id="rId79"/>
    <p:sldId id="794" r:id="rId80"/>
    <p:sldId id="795" r:id="rId81"/>
    <p:sldId id="563" r:id="rId82"/>
    <p:sldId id="564" r:id="rId83"/>
    <p:sldId id="565" r:id="rId84"/>
    <p:sldId id="796" r:id="rId85"/>
    <p:sldId id="566" r:id="rId86"/>
    <p:sldId id="567" r:id="rId87"/>
    <p:sldId id="569" r:id="rId88"/>
    <p:sldId id="570" r:id="rId89"/>
    <p:sldId id="571" r:id="rId90"/>
    <p:sldId id="572" r:id="rId91"/>
    <p:sldId id="573" r:id="rId92"/>
    <p:sldId id="574" r:id="rId93"/>
    <p:sldId id="579" r:id="rId94"/>
    <p:sldId id="580" r:id="rId95"/>
    <p:sldId id="581" r:id="rId96"/>
    <p:sldId id="599" r:id="rId97"/>
    <p:sldId id="600" r:id="rId98"/>
    <p:sldId id="601" r:id="rId99"/>
    <p:sldId id="602" r:id="rId100"/>
    <p:sldId id="603" r:id="rId101"/>
    <p:sldId id="604" r:id="rId102"/>
    <p:sldId id="605" r:id="rId103"/>
    <p:sldId id="606" r:id="rId104"/>
    <p:sldId id="607" r:id="rId105"/>
    <p:sldId id="608" r:id="rId106"/>
    <p:sldId id="609" r:id="rId107"/>
    <p:sldId id="610" r:id="rId108"/>
    <p:sldId id="611" r:id="rId109"/>
    <p:sldId id="612" r:id="rId110"/>
    <p:sldId id="792" r:id="rId111"/>
  </p:sldIdLst>
  <p:sldSz cx="9144000" cy="6858000" type="screen4x3"/>
  <p:notesSz cx="6858000" cy="9144000"/>
  <p:custDataLst>
    <p:tags r:id="rId114"/>
  </p:custDataLst>
  <p:defaultTex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192" userDrawn="1">
          <p15:clr>
            <a:srgbClr val="A4A3A4"/>
          </p15:clr>
        </p15:guide>
        <p15:guide id="2" pos="2784"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2FF"/>
    <a:srgbClr val="EAEAEA"/>
    <a:srgbClr val="DDDDDD"/>
    <a:srgbClr val="DCDCDC"/>
    <a:srgbClr val="292929"/>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6" autoAdjust="0"/>
    <p:restoredTop sz="77987" autoAdjust="0"/>
  </p:normalViewPr>
  <p:slideViewPr>
    <p:cSldViewPr>
      <p:cViewPr varScale="1">
        <p:scale>
          <a:sx n="83" d="100"/>
          <a:sy n="83" d="100"/>
        </p:scale>
        <p:origin x="-1142" y="-67"/>
      </p:cViewPr>
      <p:guideLst>
        <p:guide orient="horz" pos="192"/>
        <p:guide pos="2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1" d="100"/>
          <a:sy n="81" d="100"/>
        </p:scale>
        <p:origin x="-2630"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12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12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12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B3E17C99-915E-4315-A646-3C5F3A686FEB}" type="slidenum">
              <a:rPr lang="en-US"/>
              <a:pPr/>
              <a:t>‹#›</a:t>
            </a:fld>
            <a:endParaRPr lang="en-US"/>
          </a:p>
        </p:txBody>
      </p:sp>
    </p:spTree>
    <p:extLst>
      <p:ext uri="{BB962C8B-B14F-4D97-AF65-F5344CB8AC3E}">
        <p14:creationId xmlns:p14="http://schemas.microsoft.com/office/powerpoint/2010/main" val="2609736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34C448E-D0BB-4003-965B-941A363B0518}" type="slidenum">
              <a:rPr lang="en-US"/>
              <a:pPr/>
              <a:t>‹#›</a:t>
            </a:fld>
            <a:endParaRPr lang="en-US"/>
          </a:p>
        </p:txBody>
      </p:sp>
    </p:spTree>
    <p:extLst>
      <p:ext uri="{BB962C8B-B14F-4D97-AF65-F5344CB8AC3E}">
        <p14:creationId xmlns:p14="http://schemas.microsoft.com/office/powerpoint/2010/main" val="142603989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2200" dirty="0">
                <a:latin typeface="Lucida Grande" charset="0"/>
                <a:ea typeface="Lucida Grande" charset="0"/>
                <a:cs typeface="Lucida Grande" charset="0"/>
                <a:sym typeface="Lucida Grande" charset="0"/>
              </a:rPr>
              <a:t>In order to be able to determine output colors for the pixels in the image plane, we need a model that describes the interaction of light with the volume.</a:t>
            </a:r>
          </a:p>
          <a:p>
            <a:r>
              <a:rPr lang="en-US" sz="2200" dirty="0">
                <a:latin typeface="Lucida Grande" charset="0"/>
                <a:ea typeface="Lucida Grande" charset="0"/>
                <a:cs typeface="Lucida Grande" charset="0"/>
                <a:sym typeface="Lucida Grande" charset="0"/>
              </a:rPr>
              <a:t>For this, the volume is usually considered to consist of a cloud of particles with given densities at different locations in the volume.</a:t>
            </a:r>
          </a:p>
          <a:p>
            <a:endParaRPr lang="en-US" sz="2200" dirty="0">
              <a:latin typeface="Lucida Grande" charset="0"/>
              <a:ea typeface="Lucida Grande" charset="0"/>
              <a:cs typeface="Lucida Grande" charset="0"/>
              <a:sym typeface="Lucida Grande" charset="0"/>
            </a:endParaRPr>
          </a:p>
          <a:p>
            <a:r>
              <a:rPr lang="en-US" sz="2200" dirty="0">
                <a:latin typeface="Lucida Grande" charset="0"/>
                <a:ea typeface="Lucida Grande" charset="0"/>
                <a:cs typeface="Lucida Grande" charset="0"/>
                <a:sym typeface="Lucida Grande" charset="0"/>
              </a:rPr>
              <a:t>We list the most common optical models here, the one most often used in hardware volume rendering being the emission/absorption model, which assigns particles the behavior of emitting and simultaneously absorbing light. More complicated models, e.g., the ones including scattering are by now also possible in hardware rendering, and Joe </a:t>
            </a:r>
            <a:r>
              <a:rPr lang="en-US" sz="2200" dirty="0" err="1">
                <a:latin typeface="Lucida Grande" charset="0"/>
                <a:ea typeface="Lucida Grande" charset="0"/>
                <a:cs typeface="Lucida Grande" charset="0"/>
                <a:sym typeface="Lucida Grande" charset="0"/>
              </a:rPr>
              <a:t>Kniss</a:t>
            </a:r>
            <a:r>
              <a:rPr lang="en-US" sz="2200" dirty="0">
                <a:latin typeface="Lucida Grande" charset="0"/>
                <a:ea typeface="Lucida Grande" charset="0"/>
                <a:cs typeface="Lucida Grande" charset="0"/>
                <a:sym typeface="Lucida Grande" charset="0"/>
              </a:rPr>
              <a:t> presents more on this in his part of the course. But the emission/absorption model basically simply amounts to assigning RGB colors and A opacities to the different scalar values of a volume, which is very simple to use.</a:t>
            </a:r>
          </a:p>
        </p:txBody>
      </p:sp>
    </p:spTree>
    <p:extLst>
      <p:ext uri="{BB962C8B-B14F-4D97-AF65-F5344CB8AC3E}">
        <p14:creationId xmlns:p14="http://schemas.microsoft.com/office/powerpoint/2010/main" val="733808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1953560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5">
              <a:defRPr sz="1600" i="1">
                <a:solidFill>
                  <a:schemeClr val="tx1"/>
                </a:solidFill>
                <a:latin typeface="Arial" charset="0"/>
              </a:defRPr>
            </a:lvl1pPr>
            <a:lvl2pPr marL="507658" indent="-195253" defTabSz="914435">
              <a:defRPr sz="1600" i="1">
                <a:solidFill>
                  <a:schemeClr val="tx1"/>
                </a:solidFill>
                <a:latin typeface="Arial" charset="0"/>
              </a:defRPr>
            </a:lvl2pPr>
            <a:lvl3pPr marL="781012" indent="-156202" defTabSz="914435">
              <a:defRPr sz="1600" i="1">
                <a:solidFill>
                  <a:schemeClr val="tx1"/>
                </a:solidFill>
                <a:latin typeface="Arial" charset="0"/>
              </a:defRPr>
            </a:lvl3pPr>
            <a:lvl4pPr marL="1093417" indent="-156202" defTabSz="914435">
              <a:defRPr sz="1600" i="1">
                <a:solidFill>
                  <a:schemeClr val="tx1"/>
                </a:solidFill>
                <a:latin typeface="Arial" charset="0"/>
              </a:defRPr>
            </a:lvl4pPr>
            <a:lvl5pPr marL="1405821" indent="-156202" defTabSz="914435">
              <a:defRPr sz="1600" i="1">
                <a:solidFill>
                  <a:schemeClr val="tx1"/>
                </a:solidFill>
                <a:latin typeface="Arial" charset="0"/>
              </a:defRPr>
            </a:lvl5pPr>
            <a:lvl6pPr marL="1718226" indent="-156202" defTabSz="914435" eaLnBrk="0" fontAlgn="base" hangingPunct="0">
              <a:spcBef>
                <a:spcPct val="30000"/>
              </a:spcBef>
              <a:spcAft>
                <a:spcPct val="0"/>
              </a:spcAft>
              <a:buSzPct val="100000"/>
              <a:defRPr sz="1600" i="1">
                <a:solidFill>
                  <a:schemeClr val="tx1"/>
                </a:solidFill>
                <a:latin typeface="Arial" charset="0"/>
              </a:defRPr>
            </a:lvl6pPr>
            <a:lvl7pPr marL="2030631" indent="-156202" defTabSz="914435" eaLnBrk="0" fontAlgn="base" hangingPunct="0">
              <a:spcBef>
                <a:spcPct val="30000"/>
              </a:spcBef>
              <a:spcAft>
                <a:spcPct val="0"/>
              </a:spcAft>
              <a:buSzPct val="100000"/>
              <a:defRPr sz="1600" i="1">
                <a:solidFill>
                  <a:schemeClr val="tx1"/>
                </a:solidFill>
                <a:latin typeface="Arial" charset="0"/>
              </a:defRPr>
            </a:lvl7pPr>
            <a:lvl8pPr marL="2343036" indent="-156202" defTabSz="914435" eaLnBrk="0" fontAlgn="base" hangingPunct="0">
              <a:spcBef>
                <a:spcPct val="30000"/>
              </a:spcBef>
              <a:spcAft>
                <a:spcPct val="0"/>
              </a:spcAft>
              <a:buSzPct val="100000"/>
              <a:defRPr sz="1600" i="1">
                <a:solidFill>
                  <a:schemeClr val="tx1"/>
                </a:solidFill>
                <a:latin typeface="Arial" charset="0"/>
              </a:defRPr>
            </a:lvl8pPr>
            <a:lvl9pPr marL="2655440" indent="-156202" defTabSz="914435" eaLnBrk="0" fontAlgn="base" hangingPunct="0">
              <a:spcBef>
                <a:spcPct val="30000"/>
              </a:spcBef>
              <a:spcAft>
                <a:spcPct val="0"/>
              </a:spcAft>
              <a:buSzPct val="100000"/>
              <a:defRPr sz="1600" i="1">
                <a:solidFill>
                  <a:schemeClr val="tx1"/>
                </a:solidFill>
                <a:latin typeface="Arial" charset="0"/>
              </a:defRPr>
            </a:lvl9pPr>
          </a:lstStyle>
          <a:p>
            <a:fld id="{DD874BE1-5A32-4C0B-B4F1-81F09D5F3B82}" type="slidenum">
              <a:rPr lang="de-DE" sz="1200" i="0">
                <a:latin typeface="Times New Roman" pitchFamily="18" charset="0"/>
              </a:rPr>
              <a:pPr/>
              <a:t>62</a:t>
            </a:fld>
            <a:endParaRPr lang="de-DE" sz="1200" i="0">
              <a:latin typeface="Times New Roman" pitchFamily="18" charset="0"/>
            </a:endParaRPr>
          </a:p>
        </p:txBody>
      </p:sp>
      <p:sp>
        <p:nvSpPr>
          <p:cNvPr id="139267" name="Rectangle 2"/>
          <p:cNvSpPr>
            <a:spLocks noGrp="1" noRot="1" noChangeAspect="1" noChangeArrowheads="1" noTextEdit="1"/>
          </p:cNvSpPr>
          <p:nvPr>
            <p:ph type="sldImg"/>
          </p:nvPr>
        </p:nvSpPr>
        <p:spPr>
          <a:xfrm>
            <a:off x="1144588" y="687388"/>
            <a:ext cx="4570412" cy="3427412"/>
          </a:xfrm>
          <a:ln/>
        </p:spPr>
      </p:sp>
      <p:sp>
        <p:nvSpPr>
          <p:cNvPr id="139268" name="Rectangle 3"/>
          <p:cNvSpPr>
            <a:spLocks noGrp="1" noChangeArrowheads="1"/>
          </p:cNvSpPr>
          <p:nvPr>
            <p:ph type="body" idx="1"/>
          </p:nvPr>
        </p:nvSpPr>
        <p:spPr>
          <a:xfrm>
            <a:off x="915683" y="4341612"/>
            <a:ext cx="5026634" cy="41154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charset="0"/>
              </a:rPr>
              <a:t>Bild: Ruediger Westermann, Vorlesungsskript</a:t>
            </a:r>
            <a:endParaRPr lang="de-DE" smtClean="0">
              <a:latin typeface="Arial" charset="0"/>
            </a:endParaRPr>
          </a:p>
        </p:txBody>
      </p:sp>
    </p:spTree>
    <p:extLst>
      <p:ext uri="{BB962C8B-B14F-4D97-AF65-F5344CB8AC3E}">
        <p14:creationId xmlns:p14="http://schemas.microsoft.com/office/powerpoint/2010/main" val="2463889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5">
              <a:defRPr sz="1600" i="1">
                <a:solidFill>
                  <a:schemeClr val="tx1"/>
                </a:solidFill>
                <a:latin typeface="Arial" charset="0"/>
              </a:defRPr>
            </a:lvl1pPr>
            <a:lvl2pPr marL="507658" indent="-195253" defTabSz="914435">
              <a:defRPr sz="1600" i="1">
                <a:solidFill>
                  <a:schemeClr val="tx1"/>
                </a:solidFill>
                <a:latin typeface="Arial" charset="0"/>
              </a:defRPr>
            </a:lvl2pPr>
            <a:lvl3pPr marL="781012" indent="-156202" defTabSz="914435">
              <a:defRPr sz="1600" i="1">
                <a:solidFill>
                  <a:schemeClr val="tx1"/>
                </a:solidFill>
                <a:latin typeface="Arial" charset="0"/>
              </a:defRPr>
            </a:lvl3pPr>
            <a:lvl4pPr marL="1093417" indent="-156202" defTabSz="914435">
              <a:defRPr sz="1600" i="1">
                <a:solidFill>
                  <a:schemeClr val="tx1"/>
                </a:solidFill>
                <a:latin typeface="Arial" charset="0"/>
              </a:defRPr>
            </a:lvl4pPr>
            <a:lvl5pPr marL="1405821" indent="-156202" defTabSz="914435">
              <a:defRPr sz="1600" i="1">
                <a:solidFill>
                  <a:schemeClr val="tx1"/>
                </a:solidFill>
                <a:latin typeface="Arial" charset="0"/>
              </a:defRPr>
            </a:lvl5pPr>
            <a:lvl6pPr marL="1718226" indent="-156202" defTabSz="914435" eaLnBrk="0" fontAlgn="base" hangingPunct="0">
              <a:spcBef>
                <a:spcPct val="30000"/>
              </a:spcBef>
              <a:spcAft>
                <a:spcPct val="0"/>
              </a:spcAft>
              <a:buSzPct val="100000"/>
              <a:defRPr sz="1600" i="1">
                <a:solidFill>
                  <a:schemeClr val="tx1"/>
                </a:solidFill>
                <a:latin typeface="Arial" charset="0"/>
              </a:defRPr>
            </a:lvl6pPr>
            <a:lvl7pPr marL="2030631" indent="-156202" defTabSz="914435" eaLnBrk="0" fontAlgn="base" hangingPunct="0">
              <a:spcBef>
                <a:spcPct val="30000"/>
              </a:spcBef>
              <a:spcAft>
                <a:spcPct val="0"/>
              </a:spcAft>
              <a:buSzPct val="100000"/>
              <a:defRPr sz="1600" i="1">
                <a:solidFill>
                  <a:schemeClr val="tx1"/>
                </a:solidFill>
                <a:latin typeface="Arial" charset="0"/>
              </a:defRPr>
            </a:lvl7pPr>
            <a:lvl8pPr marL="2343036" indent="-156202" defTabSz="914435" eaLnBrk="0" fontAlgn="base" hangingPunct="0">
              <a:spcBef>
                <a:spcPct val="30000"/>
              </a:spcBef>
              <a:spcAft>
                <a:spcPct val="0"/>
              </a:spcAft>
              <a:buSzPct val="100000"/>
              <a:defRPr sz="1600" i="1">
                <a:solidFill>
                  <a:schemeClr val="tx1"/>
                </a:solidFill>
                <a:latin typeface="Arial" charset="0"/>
              </a:defRPr>
            </a:lvl8pPr>
            <a:lvl9pPr marL="2655440" indent="-156202" defTabSz="914435" eaLnBrk="0" fontAlgn="base" hangingPunct="0">
              <a:spcBef>
                <a:spcPct val="30000"/>
              </a:spcBef>
              <a:spcAft>
                <a:spcPct val="0"/>
              </a:spcAft>
              <a:buSzPct val="100000"/>
              <a:defRPr sz="1600" i="1">
                <a:solidFill>
                  <a:schemeClr val="tx1"/>
                </a:solidFill>
                <a:latin typeface="Arial" charset="0"/>
              </a:defRPr>
            </a:lvl9pPr>
          </a:lstStyle>
          <a:p>
            <a:fld id="{C2529274-7321-44EF-95AB-23D2CD89E04C}" type="slidenum">
              <a:rPr lang="de-DE" sz="1200" i="0">
                <a:latin typeface="Times New Roman" pitchFamily="18" charset="0"/>
              </a:rPr>
              <a:pPr/>
              <a:t>63</a:t>
            </a:fld>
            <a:endParaRPr lang="de-DE" sz="1200" i="0">
              <a:latin typeface="Times New Roman" pitchFamily="18" charset="0"/>
            </a:endParaRPr>
          </a:p>
        </p:txBody>
      </p:sp>
      <p:sp>
        <p:nvSpPr>
          <p:cNvPr id="144387" name="Rectangle 2"/>
          <p:cNvSpPr>
            <a:spLocks noGrp="1" noRot="1" noChangeAspect="1" noChangeArrowheads="1" noTextEdit="1"/>
          </p:cNvSpPr>
          <p:nvPr>
            <p:ph type="sldImg"/>
          </p:nvPr>
        </p:nvSpPr>
        <p:spPr>
          <a:xfrm>
            <a:off x="1144588" y="687388"/>
            <a:ext cx="4570412" cy="3427412"/>
          </a:xfrm>
          <a:ln/>
        </p:spPr>
      </p:sp>
      <p:sp>
        <p:nvSpPr>
          <p:cNvPr id="144388" name="Rectangle 3"/>
          <p:cNvSpPr>
            <a:spLocks noGrp="1" noChangeArrowheads="1"/>
          </p:cNvSpPr>
          <p:nvPr>
            <p:ph type="body" idx="1"/>
          </p:nvPr>
        </p:nvSpPr>
        <p:spPr>
          <a:xfrm>
            <a:off x="915683" y="4341612"/>
            <a:ext cx="5026634" cy="41154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charset="0"/>
              </a:rPr>
              <a:t>Bilder: Klaus Engel</a:t>
            </a:r>
            <a:endParaRPr lang="de-DE" smtClean="0">
              <a:latin typeface="Arial" charset="0"/>
            </a:endParaRPr>
          </a:p>
        </p:txBody>
      </p:sp>
    </p:spTree>
    <p:extLst>
      <p:ext uri="{BB962C8B-B14F-4D97-AF65-F5344CB8AC3E}">
        <p14:creationId xmlns:p14="http://schemas.microsoft.com/office/powerpoint/2010/main" val="2183508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5">
              <a:defRPr sz="1600" i="1">
                <a:solidFill>
                  <a:schemeClr val="tx1"/>
                </a:solidFill>
                <a:latin typeface="Arial" charset="0"/>
              </a:defRPr>
            </a:lvl1pPr>
            <a:lvl2pPr marL="507658" indent="-195253" defTabSz="914435">
              <a:defRPr sz="1600" i="1">
                <a:solidFill>
                  <a:schemeClr val="tx1"/>
                </a:solidFill>
                <a:latin typeface="Arial" charset="0"/>
              </a:defRPr>
            </a:lvl2pPr>
            <a:lvl3pPr marL="781012" indent="-156202" defTabSz="914435">
              <a:defRPr sz="1600" i="1">
                <a:solidFill>
                  <a:schemeClr val="tx1"/>
                </a:solidFill>
                <a:latin typeface="Arial" charset="0"/>
              </a:defRPr>
            </a:lvl3pPr>
            <a:lvl4pPr marL="1093417" indent="-156202" defTabSz="914435">
              <a:defRPr sz="1600" i="1">
                <a:solidFill>
                  <a:schemeClr val="tx1"/>
                </a:solidFill>
                <a:latin typeface="Arial" charset="0"/>
              </a:defRPr>
            </a:lvl4pPr>
            <a:lvl5pPr marL="1405821" indent="-156202" defTabSz="914435">
              <a:defRPr sz="1600" i="1">
                <a:solidFill>
                  <a:schemeClr val="tx1"/>
                </a:solidFill>
                <a:latin typeface="Arial" charset="0"/>
              </a:defRPr>
            </a:lvl5pPr>
            <a:lvl6pPr marL="1718226" indent="-156202" defTabSz="914435" eaLnBrk="0" fontAlgn="base" hangingPunct="0">
              <a:spcBef>
                <a:spcPct val="30000"/>
              </a:spcBef>
              <a:spcAft>
                <a:spcPct val="0"/>
              </a:spcAft>
              <a:buSzPct val="100000"/>
              <a:defRPr sz="1600" i="1">
                <a:solidFill>
                  <a:schemeClr val="tx1"/>
                </a:solidFill>
                <a:latin typeface="Arial" charset="0"/>
              </a:defRPr>
            </a:lvl6pPr>
            <a:lvl7pPr marL="2030631" indent="-156202" defTabSz="914435" eaLnBrk="0" fontAlgn="base" hangingPunct="0">
              <a:spcBef>
                <a:spcPct val="30000"/>
              </a:spcBef>
              <a:spcAft>
                <a:spcPct val="0"/>
              </a:spcAft>
              <a:buSzPct val="100000"/>
              <a:defRPr sz="1600" i="1">
                <a:solidFill>
                  <a:schemeClr val="tx1"/>
                </a:solidFill>
                <a:latin typeface="Arial" charset="0"/>
              </a:defRPr>
            </a:lvl7pPr>
            <a:lvl8pPr marL="2343036" indent="-156202" defTabSz="914435" eaLnBrk="0" fontAlgn="base" hangingPunct="0">
              <a:spcBef>
                <a:spcPct val="30000"/>
              </a:spcBef>
              <a:spcAft>
                <a:spcPct val="0"/>
              </a:spcAft>
              <a:buSzPct val="100000"/>
              <a:defRPr sz="1600" i="1">
                <a:solidFill>
                  <a:schemeClr val="tx1"/>
                </a:solidFill>
                <a:latin typeface="Arial" charset="0"/>
              </a:defRPr>
            </a:lvl8pPr>
            <a:lvl9pPr marL="2655440" indent="-156202" defTabSz="914435" eaLnBrk="0" fontAlgn="base" hangingPunct="0">
              <a:spcBef>
                <a:spcPct val="30000"/>
              </a:spcBef>
              <a:spcAft>
                <a:spcPct val="0"/>
              </a:spcAft>
              <a:buSzPct val="100000"/>
              <a:defRPr sz="1600" i="1">
                <a:solidFill>
                  <a:schemeClr val="tx1"/>
                </a:solidFill>
                <a:latin typeface="Arial" charset="0"/>
              </a:defRPr>
            </a:lvl9pPr>
          </a:lstStyle>
          <a:p>
            <a:fld id="{51C43B16-8C60-44BE-83FA-CD2262854E68}" type="slidenum">
              <a:rPr lang="de-DE" sz="1200" i="0">
                <a:latin typeface="Times New Roman" pitchFamily="18" charset="0"/>
              </a:rPr>
              <a:pPr/>
              <a:t>64</a:t>
            </a:fld>
            <a:endParaRPr lang="de-DE" sz="1200" i="0">
              <a:latin typeface="Times New Roman" pitchFamily="18" charset="0"/>
            </a:endParaRPr>
          </a:p>
        </p:txBody>
      </p:sp>
      <p:sp>
        <p:nvSpPr>
          <p:cNvPr id="147459" name="Rectangle 2"/>
          <p:cNvSpPr>
            <a:spLocks noGrp="1" noRot="1" noChangeAspect="1" noChangeArrowheads="1" noTextEdit="1"/>
          </p:cNvSpPr>
          <p:nvPr>
            <p:ph type="sldImg"/>
          </p:nvPr>
        </p:nvSpPr>
        <p:spPr>
          <a:xfrm>
            <a:off x="1144588" y="687388"/>
            <a:ext cx="4570412" cy="3427412"/>
          </a:xfrm>
          <a:ln/>
        </p:spPr>
      </p:sp>
      <p:sp>
        <p:nvSpPr>
          <p:cNvPr id="147460" name="Rectangle 3"/>
          <p:cNvSpPr>
            <a:spLocks noGrp="1" noChangeArrowheads="1"/>
          </p:cNvSpPr>
          <p:nvPr>
            <p:ph type="body" idx="1"/>
          </p:nvPr>
        </p:nvSpPr>
        <p:spPr>
          <a:xfrm>
            <a:off x="915683" y="4341612"/>
            <a:ext cx="5026634" cy="41154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charset="0"/>
              </a:rPr>
              <a:t>Bilder: Daniel Weiskopf</a:t>
            </a:r>
            <a:endParaRPr lang="de-DE" smtClean="0">
              <a:latin typeface="Arial" charset="0"/>
            </a:endParaRPr>
          </a:p>
        </p:txBody>
      </p:sp>
    </p:spTree>
    <p:extLst>
      <p:ext uri="{BB962C8B-B14F-4D97-AF65-F5344CB8AC3E}">
        <p14:creationId xmlns:p14="http://schemas.microsoft.com/office/powerpoint/2010/main" val="352379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3286179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168156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3133015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5">
              <a:defRPr sz="1600" i="1">
                <a:solidFill>
                  <a:schemeClr val="tx1"/>
                </a:solidFill>
                <a:latin typeface="Arial" charset="0"/>
              </a:defRPr>
            </a:lvl1pPr>
            <a:lvl2pPr marL="507658" indent="-195253" defTabSz="914435">
              <a:defRPr sz="1600" i="1">
                <a:solidFill>
                  <a:schemeClr val="tx1"/>
                </a:solidFill>
                <a:latin typeface="Arial" charset="0"/>
              </a:defRPr>
            </a:lvl2pPr>
            <a:lvl3pPr marL="781012" indent="-156202" defTabSz="914435">
              <a:defRPr sz="1600" i="1">
                <a:solidFill>
                  <a:schemeClr val="tx1"/>
                </a:solidFill>
                <a:latin typeface="Arial" charset="0"/>
              </a:defRPr>
            </a:lvl3pPr>
            <a:lvl4pPr marL="1093417" indent="-156202" defTabSz="914435">
              <a:defRPr sz="1600" i="1">
                <a:solidFill>
                  <a:schemeClr val="tx1"/>
                </a:solidFill>
                <a:latin typeface="Arial" charset="0"/>
              </a:defRPr>
            </a:lvl4pPr>
            <a:lvl5pPr marL="1405821" indent="-156202" defTabSz="914435">
              <a:defRPr sz="1600" i="1">
                <a:solidFill>
                  <a:schemeClr val="tx1"/>
                </a:solidFill>
                <a:latin typeface="Arial" charset="0"/>
              </a:defRPr>
            </a:lvl5pPr>
            <a:lvl6pPr marL="1718226" indent="-156202" defTabSz="914435" eaLnBrk="0" fontAlgn="base" hangingPunct="0">
              <a:spcBef>
                <a:spcPct val="30000"/>
              </a:spcBef>
              <a:spcAft>
                <a:spcPct val="0"/>
              </a:spcAft>
              <a:buSzPct val="100000"/>
              <a:defRPr sz="1600" i="1">
                <a:solidFill>
                  <a:schemeClr val="tx1"/>
                </a:solidFill>
                <a:latin typeface="Arial" charset="0"/>
              </a:defRPr>
            </a:lvl6pPr>
            <a:lvl7pPr marL="2030631" indent="-156202" defTabSz="914435" eaLnBrk="0" fontAlgn="base" hangingPunct="0">
              <a:spcBef>
                <a:spcPct val="30000"/>
              </a:spcBef>
              <a:spcAft>
                <a:spcPct val="0"/>
              </a:spcAft>
              <a:buSzPct val="100000"/>
              <a:defRPr sz="1600" i="1">
                <a:solidFill>
                  <a:schemeClr val="tx1"/>
                </a:solidFill>
                <a:latin typeface="Arial" charset="0"/>
              </a:defRPr>
            </a:lvl7pPr>
            <a:lvl8pPr marL="2343036" indent="-156202" defTabSz="914435" eaLnBrk="0" fontAlgn="base" hangingPunct="0">
              <a:spcBef>
                <a:spcPct val="30000"/>
              </a:spcBef>
              <a:spcAft>
                <a:spcPct val="0"/>
              </a:spcAft>
              <a:buSzPct val="100000"/>
              <a:defRPr sz="1600" i="1">
                <a:solidFill>
                  <a:schemeClr val="tx1"/>
                </a:solidFill>
                <a:latin typeface="Arial" charset="0"/>
              </a:defRPr>
            </a:lvl8pPr>
            <a:lvl9pPr marL="2655440" indent="-156202" defTabSz="914435" eaLnBrk="0" fontAlgn="base" hangingPunct="0">
              <a:spcBef>
                <a:spcPct val="30000"/>
              </a:spcBef>
              <a:spcAft>
                <a:spcPct val="0"/>
              </a:spcAft>
              <a:buSzPct val="100000"/>
              <a:defRPr sz="1600" i="1">
                <a:solidFill>
                  <a:schemeClr val="tx1"/>
                </a:solidFill>
                <a:latin typeface="Arial" charset="0"/>
              </a:defRPr>
            </a:lvl9pPr>
          </a:lstStyle>
          <a:p>
            <a:fld id="{552BF56A-08E5-473D-A1DB-31E559FBEC74}" type="slidenum">
              <a:rPr lang="de-DE" sz="1200" i="0">
                <a:latin typeface="Times New Roman" pitchFamily="18" charset="0"/>
              </a:rPr>
              <a:pPr/>
              <a:t>75</a:t>
            </a:fld>
            <a:endParaRPr lang="de-DE" sz="1200" i="0">
              <a:latin typeface="Times New Roman" pitchFamily="18" charset="0"/>
            </a:endParaRPr>
          </a:p>
        </p:txBody>
      </p:sp>
      <p:sp>
        <p:nvSpPr>
          <p:cNvPr id="133123" name="Rectangle 2"/>
          <p:cNvSpPr>
            <a:spLocks noGrp="1" noRot="1" noChangeAspect="1" noChangeArrowheads="1" noTextEdit="1"/>
          </p:cNvSpPr>
          <p:nvPr>
            <p:ph type="sldImg"/>
          </p:nvPr>
        </p:nvSpPr>
        <p:spPr>
          <a:xfrm>
            <a:off x="1144588" y="687388"/>
            <a:ext cx="4570412" cy="3427412"/>
          </a:xfrm>
          <a:ln/>
        </p:spPr>
      </p:sp>
      <p:sp>
        <p:nvSpPr>
          <p:cNvPr id="133124" name="Rectangle 3"/>
          <p:cNvSpPr>
            <a:spLocks noGrp="1" noChangeArrowheads="1"/>
          </p:cNvSpPr>
          <p:nvPr>
            <p:ph type="body" idx="1"/>
          </p:nvPr>
        </p:nvSpPr>
        <p:spPr>
          <a:xfrm>
            <a:off x="915683" y="4341612"/>
            <a:ext cx="5026634" cy="41154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smtClean="0">
                <a:latin typeface="Arial" charset="0"/>
              </a:rPr>
              <a:t>Bild aus: R. Yagel, Z. Shi; Accelerating Volume Animation by Space-Leaping (1993)</a:t>
            </a:r>
          </a:p>
        </p:txBody>
      </p:sp>
    </p:spTree>
    <p:extLst>
      <p:ext uri="{BB962C8B-B14F-4D97-AF65-F5344CB8AC3E}">
        <p14:creationId xmlns:p14="http://schemas.microsoft.com/office/powerpoint/2010/main" val="2823687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114035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150127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1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altLang="en-US" sz="1600">
                <a:latin typeface="Helvetica" charset="0"/>
                <a:cs typeface="Helvetica" charset="0"/>
                <a:sym typeface="Helvetica" charset="0"/>
              </a:rPr>
              <a:t>For the iterative computation: C(i)</a:t>
            </a:r>
            <a:r>
              <a:rPr lang="en-US" altLang="en-US" sz="1600" baseline="-6000">
                <a:latin typeface="Helvetica" charset="0"/>
                <a:cs typeface="Helvetica" charset="0"/>
                <a:sym typeface="Helvetica" charset="0"/>
              </a:rPr>
              <a:t>in</a:t>
            </a:r>
            <a:r>
              <a:rPr lang="en-US" altLang="en-US" sz="1600">
                <a:latin typeface="Helvetica" charset="0"/>
                <a:cs typeface="Helvetica" charset="0"/>
                <a:sym typeface="Helvetica" charset="0"/>
              </a:rPr>
              <a:t> = C(i-1)</a:t>
            </a:r>
            <a:r>
              <a:rPr lang="en-US" altLang="en-US" sz="1600" baseline="-6000">
                <a:latin typeface="Helvetica" charset="0"/>
                <a:cs typeface="Helvetica" charset="0"/>
                <a:sym typeface="Helvetica" charset="0"/>
              </a:rPr>
              <a:t>out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Scan lines in intermediate image are parallel to scan lines in sheared volume data</a:t>
            </a:r>
          </a:p>
          <a:p>
            <a:endParaRPr lang="de-DE" dirty="0" smtClean="0">
              <a:latin typeface="Arial" charset="0"/>
            </a:endParaRPr>
          </a:p>
        </p:txBody>
      </p:sp>
    </p:spTree>
    <p:extLst>
      <p:ext uri="{BB962C8B-B14F-4D97-AF65-F5344CB8AC3E}">
        <p14:creationId xmlns:p14="http://schemas.microsoft.com/office/powerpoint/2010/main" val="229579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4138979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3312889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1489213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3490960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797003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2031219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1596136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133010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205877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3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altLang="en-US" sz="1600">
                <a:latin typeface="Helvetica" charset="0"/>
                <a:cs typeface="Helvetica" charset="0"/>
                <a:sym typeface="Helvetica" charset="0"/>
              </a:rPr>
              <a:t>Physical model: emissive gas with color C and opacity α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2886013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1032252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3289865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611342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3191708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3759980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294315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4231584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688708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484604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33253696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Text Box 8"/>
          <p:cNvSpPr txBox="1">
            <a:spLocks noChangeArrowheads="1"/>
          </p:cNvSpPr>
          <p:nvPr/>
        </p:nvSpPr>
        <p:spPr bwMode="auto">
          <a:xfrm>
            <a:off x="2362200" y="847270"/>
            <a:ext cx="64173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Visualization, DD2257</a:t>
            </a:r>
          </a:p>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Prof. Dr. Tino Weinkauf</a:t>
            </a:r>
          </a:p>
        </p:txBody>
      </p:sp>
      <p:sp>
        <p:nvSpPr>
          <p:cNvPr id="8194" name="Rectangle 2"/>
          <p:cNvSpPr>
            <a:spLocks noGrp="1" noChangeArrowheads="1"/>
          </p:cNvSpPr>
          <p:nvPr>
            <p:ph type="ctrTitle"/>
          </p:nvPr>
        </p:nvSpPr>
        <p:spPr>
          <a:xfrm>
            <a:off x="2362200" y="2362200"/>
            <a:ext cx="6400800" cy="762000"/>
          </a:xfrm>
          <a:noFill/>
        </p:spPr>
        <p:txBody>
          <a:bodyPr anchor="b"/>
          <a:lstStyle>
            <a:lvl1pPr>
              <a:defRPr sz="2400"/>
            </a:lvl1pPr>
          </a:lstStyle>
          <a:p>
            <a:pPr lvl="0"/>
            <a:r>
              <a:rPr lang="en-US" noProof="0" smtClean="0"/>
              <a:t>Click to edit Master title style</a:t>
            </a:r>
            <a:endParaRPr lang="de-DE" noProof="0" dirty="0" smtClean="0"/>
          </a:p>
        </p:txBody>
      </p:sp>
      <p:sp>
        <p:nvSpPr>
          <p:cNvPr id="8195" name="Rectangle 3"/>
          <p:cNvSpPr>
            <a:spLocks noGrp="1" noChangeArrowheads="1"/>
          </p:cNvSpPr>
          <p:nvPr>
            <p:ph type="subTitle" idx="1"/>
          </p:nvPr>
        </p:nvSpPr>
        <p:spPr>
          <a:xfrm>
            <a:off x="2362200" y="3581400"/>
            <a:ext cx="6400800" cy="3124199"/>
          </a:xfrm>
          <a:noFill/>
        </p:spPr>
        <p:txBody>
          <a:bodyPr/>
          <a:lstStyle>
            <a:lvl1pPr marL="0" indent="0" algn="r">
              <a:spcBef>
                <a:spcPct val="0"/>
              </a:spcBef>
              <a:buFont typeface="Wingdings" pitchFamily="2" charset="2"/>
              <a:buNone/>
              <a:defRPr sz="2000"/>
            </a:lvl1pPr>
          </a:lstStyle>
          <a:p>
            <a:pPr lvl="0"/>
            <a:r>
              <a:rPr lang="en-US" noProof="0" smtClean="0"/>
              <a:t>Click to edit Master subtitle style</a:t>
            </a:r>
            <a:endParaRPr lang="de-DE" noProof="0" dirty="0" smtClean="0"/>
          </a:p>
        </p:txBody>
      </p:sp>
      <p:sp>
        <p:nvSpPr>
          <p:cNvPr id="8196" name="Rectangle 4"/>
          <p:cNvSpPr>
            <a:spLocks noGrp="1" noChangeArrowheads="1"/>
          </p:cNvSpPr>
          <p:nvPr>
            <p:ph type="dt" sz="half" idx="2"/>
          </p:nvPr>
        </p:nvSpPr>
        <p:spPr>
          <a:xfrm>
            <a:off x="990600" y="6248400"/>
            <a:ext cx="1905000" cy="457200"/>
          </a:xfrm>
          <a:prstGeom prst="rect">
            <a:avLst/>
          </a:prstGeom>
        </p:spPr>
        <p:txBody>
          <a:bodyPr/>
          <a:lstStyle>
            <a:lvl1pPr algn="l">
              <a:defRPr sz="1400">
                <a:solidFill>
                  <a:schemeClr val="bg2"/>
                </a:solidFill>
                <a:latin typeface="Tahoma" pitchFamily="34" charset="0"/>
              </a:defRPr>
            </a:lvl1pPr>
          </a:lstStyle>
          <a:p>
            <a:endParaRPr lang="en-US">
              <a:solidFill>
                <a:srgbClr val="1C1C1C"/>
              </a:solidFill>
            </a:endParaRPr>
          </a:p>
        </p:txBody>
      </p:sp>
      <p:sp>
        <p:nvSpPr>
          <p:cNvPr id="8197" name="Rectangle 5"/>
          <p:cNvSpPr>
            <a:spLocks noGrp="1" noChangeArrowheads="1"/>
          </p:cNvSpPr>
          <p:nvPr>
            <p:ph type="ftr" sz="quarter" idx="3"/>
          </p:nvPr>
        </p:nvSpPr>
        <p:spPr>
          <a:xfrm>
            <a:off x="3429000" y="6248400"/>
            <a:ext cx="2895600" cy="457200"/>
          </a:xfrm>
          <a:prstGeom prst="rect">
            <a:avLst/>
          </a:prstGeom>
        </p:spPr>
        <p:txBody>
          <a:bodyPr/>
          <a:lstStyle>
            <a:lvl1pPr algn="ctr">
              <a:defRPr sz="1400">
                <a:solidFill>
                  <a:schemeClr val="bg2"/>
                </a:solidFill>
                <a:latin typeface="Tahoma" pitchFamily="34" charset="0"/>
              </a:defRPr>
            </a:lvl1pPr>
          </a:lstStyle>
          <a:p>
            <a:endParaRPr lang="en-US">
              <a:solidFill>
                <a:srgbClr val="1C1C1C"/>
              </a:solidFill>
            </a:endParaRPr>
          </a:p>
        </p:txBody>
      </p:sp>
      <p:sp>
        <p:nvSpPr>
          <p:cNvPr id="8198" name="Rectangle 6"/>
          <p:cNvSpPr>
            <a:spLocks noGrp="1" noChangeArrowheads="1"/>
          </p:cNvSpPr>
          <p:nvPr>
            <p:ph type="sldNum" sz="quarter" idx="4"/>
          </p:nvPr>
        </p:nvSpPr>
        <p:spPr bwMode="auto">
          <a:xfrm>
            <a:off x="68580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solidFill>
                  <a:schemeClr val="bg2"/>
                </a:solidFill>
                <a:latin typeface="Tahoma" pitchFamily="34" charset="0"/>
              </a:defRPr>
            </a:lvl1pPr>
          </a:lstStyle>
          <a:p>
            <a:fld id="{16705050-5E38-4365-B3B3-74C11EED352B}" type="slidenum">
              <a:rPr lang="en-US" smtClean="0">
                <a:solidFill>
                  <a:srgbClr val="1C1C1C"/>
                </a:solidFill>
              </a:rPr>
              <a:pPr/>
              <a:t>‹#›</a:t>
            </a:fld>
            <a:endParaRPr lang="en-US">
              <a:solidFill>
                <a:srgbClr val="1C1C1C"/>
              </a:solidFill>
            </a:endParaRPr>
          </a:p>
        </p:txBody>
      </p:sp>
      <p:pic>
        <p:nvPicPr>
          <p:cNvPr id="1026" name="Picture 2" descr="D:\Projekte\KTH\KTH Logo\RGB, Screen\KTH_Logotyp_RGB_20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94135"/>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028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Mars">
    <p:bg>
      <p:bgRef idx="1001">
        <a:schemeClr val="bg2"/>
      </p:bgRef>
    </p:bg>
    <p:spTree>
      <p:nvGrpSpPr>
        <p:cNvPr id="1" name=""/>
        <p:cNvGrpSpPr/>
        <p:nvPr/>
      </p:nvGrpSpPr>
      <p:grpSpPr>
        <a:xfrm>
          <a:off x="0" y="0"/>
          <a:ext cx="0" cy="0"/>
          <a:chOff x="0" y="0"/>
          <a:chExt cx="0" cy="0"/>
        </a:xfrm>
      </p:grpSpPr>
      <p:pic>
        <p:nvPicPr>
          <p:cNvPr id="8194" name="Picture 2" descr="D:\Shot\Mars\AroundMars\AroundMars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629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8103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36702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9413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28600" y="304800"/>
            <a:ext cx="8686800" cy="1143000"/>
          </a:xfrm>
          <a:solidFill>
            <a:schemeClr val="bg1">
              <a:alpha val="50000"/>
            </a:schemeClr>
          </a:solidFill>
        </p:spPr>
        <p:txBody>
          <a:bodyPr anchor="t" anchorCtr="0"/>
          <a:lstStyle>
            <a:lvl1pPr algn="ctr">
              <a:defRPr sz="2800"/>
            </a:lvl1pPr>
          </a:lstStyle>
          <a:p>
            <a:r>
              <a:rPr lang="en-US" noProof="0" smtClean="0"/>
              <a:t>Click to edit Master title style</a:t>
            </a:r>
            <a:endParaRPr lang="en-US" noProof="0" dirty="0"/>
          </a:p>
        </p:txBody>
      </p:sp>
      <p:sp>
        <p:nvSpPr>
          <p:cNvPr id="6147" name="Rectangle 3"/>
          <p:cNvSpPr>
            <a:spLocks noGrp="1" noChangeArrowheads="1"/>
          </p:cNvSpPr>
          <p:nvPr>
            <p:ph type="subTitle" idx="1"/>
          </p:nvPr>
        </p:nvSpPr>
        <p:spPr>
          <a:xfrm>
            <a:off x="457200" y="1740569"/>
            <a:ext cx="8229600" cy="697832"/>
          </a:xfrm>
          <a:solidFill>
            <a:schemeClr val="bg1">
              <a:alpha val="50000"/>
            </a:schemeClr>
          </a:solidFill>
        </p:spPr>
        <p:txBody>
          <a:bodyPr/>
          <a:lstStyle>
            <a:lvl1pPr marL="0" marR="0" indent="0" algn="l" defTabSz="914400" rtl="0" eaLnBrk="1" fontAlgn="base" latinLnBrk="0" hangingPunct="1">
              <a:lnSpc>
                <a:spcPct val="100000"/>
              </a:lnSpc>
              <a:spcBef>
                <a:spcPct val="0"/>
              </a:spcBef>
              <a:spcAft>
                <a:spcPct val="0"/>
              </a:spcAft>
              <a:buClrTx/>
              <a:buSzPct val="100000"/>
              <a:buFont typeface="Wingdings" pitchFamily="2" charset="2"/>
              <a:buNone/>
              <a:tabLst>
                <a:tab pos="3886200" algn="r"/>
                <a:tab pos="4114800" algn="ctr"/>
                <a:tab pos="4343400" algn="l"/>
              </a:tabLst>
              <a:defRPr sz="2400" baseline="0"/>
            </a:lvl1pPr>
          </a:lstStyle>
          <a:p>
            <a:pPr algn="l">
              <a:tabLst>
                <a:tab pos="3886200" algn="r"/>
                <a:tab pos="4114800" algn="ctr"/>
                <a:tab pos="4343400" algn="l"/>
              </a:tabLst>
            </a:pPr>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2800" b="1" cap="all"/>
            </a:lvl1pPr>
          </a:lstStyle>
          <a:p>
            <a:r>
              <a:rPr lang="en-US" smtClean="0"/>
              <a:t>Click to edit Master title style</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sz="half" idx="1"/>
          </p:nvPr>
        </p:nvSpPr>
        <p:spPr>
          <a:xfrm>
            <a:off x="250825"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Inhaltsplatzhalter 3"/>
          <p:cNvSpPr>
            <a:spLocks noGrp="1"/>
          </p:cNvSpPr>
          <p:nvPr>
            <p:ph sz="half" idx="2"/>
          </p:nvPr>
        </p:nvSpPr>
        <p:spPr>
          <a:xfrm>
            <a:off x="4648200"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447800" y="115888"/>
            <a:ext cx="744537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das </a:t>
            </a:r>
            <a:r>
              <a:rPr lang="en-US" noProof="0" dirty="0" err="1" smtClean="0"/>
              <a:t>Titelformat</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p:txBody>
      </p:sp>
      <p:sp>
        <p:nvSpPr>
          <p:cNvPr id="5123" name="Rectangle 3"/>
          <p:cNvSpPr>
            <a:spLocks noGrp="1" noChangeArrowheads="1"/>
          </p:cNvSpPr>
          <p:nvPr>
            <p:ph type="body" idx="1"/>
          </p:nvPr>
        </p:nvSpPr>
        <p:spPr bwMode="auto">
          <a:xfrm>
            <a:off x="250825" y="549275"/>
            <a:ext cx="8642350" cy="5759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die </a:t>
            </a:r>
            <a:r>
              <a:rPr lang="en-US" noProof="0" dirty="0" err="1" smtClean="0"/>
              <a:t>Formate</a:t>
            </a:r>
            <a:r>
              <a:rPr lang="en-US" noProof="0" dirty="0" smtClean="0"/>
              <a:t> des </a:t>
            </a:r>
            <a:r>
              <a:rPr lang="en-US" noProof="0" dirty="0" err="1" smtClean="0"/>
              <a:t>Vorlagentextes</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5126" name="Text Box 6"/>
          <p:cNvSpPr txBox="1">
            <a:spLocks noChangeArrowheads="1"/>
          </p:cNvSpPr>
          <p:nvPr/>
        </p:nvSpPr>
        <p:spPr bwMode="auto">
          <a:xfrm>
            <a:off x="250825" y="6453188"/>
            <a:ext cx="6759575" cy="246221"/>
          </a:xfrm>
          <a:prstGeom prst="rect">
            <a:avLst/>
          </a:prstGeom>
          <a:noFill/>
          <a:ln w="9525">
            <a:noFill/>
            <a:miter lim="800000"/>
            <a:headEnd/>
            <a:tailEnd/>
          </a:ln>
          <a:effectLst/>
        </p:spPr>
        <p:txBody>
          <a:bodyPr wrap="square">
            <a:spAutoFit/>
          </a:bodyPr>
          <a:lstStyle/>
          <a:p>
            <a:pPr algn="l">
              <a:spcBef>
                <a:spcPct val="50000"/>
              </a:spcBef>
            </a:pPr>
            <a:r>
              <a:rPr lang="en-US" sz="1000" i="1" dirty="0" smtClean="0">
                <a:solidFill>
                  <a:srgbClr val="7F7F7F"/>
                </a:solidFill>
              </a:rPr>
              <a:t>Visualization, Tino Weinkauf, KTH Stockholm</a:t>
            </a: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iming>
    <p:tnLst>
      <p:par>
        <p:cTn id="1" dur="indefinite" restart="never" nodeType="tmRoot"/>
      </p:par>
    </p:tnLst>
  </p:timing>
  <p:hf sldNum="0" hdr="0" ftr="0" dt="0"/>
  <p:txStyles>
    <p:titleStyle>
      <a:lvl1pPr algn="r" rtl="0" eaLnBrk="1" fontAlgn="base" hangingPunct="1">
        <a:spcBef>
          <a:spcPct val="0"/>
        </a:spcBef>
        <a:spcAft>
          <a:spcPct val="0"/>
        </a:spcAft>
        <a:defRPr sz="1200" b="1" i="1">
          <a:solidFill>
            <a:schemeClr val="tx1"/>
          </a:solidFill>
          <a:latin typeface="+mj-lt"/>
          <a:ea typeface="+mj-ea"/>
          <a:cs typeface="+mj-cs"/>
        </a:defRPr>
      </a:lvl1pPr>
      <a:lvl2pPr algn="r" rtl="0" eaLnBrk="1" fontAlgn="base" hangingPunct="1">
        <a:spcBef>
          <a:spcPct val="0"/>
        </a:spcBef>
        <a:spcAft>
          <a:spcPct val="0"/>
        </a:spcAft>
        <a:defRPr sz="1200" b="1" i="1">
          <a:solidFill>
            <a:schemeClr val="tx1"/>
          </a:solidFill>
          <a:latin typeface="Arial" pitchFamily="34" charset="0"/>
        </a:defRPr>
      </a:lvl2pPr>
      <a:lvl3pPr algn="r" rtl="0" eaLnBrk="1" fontAlgn="base" hangingPunct="1">
        <a:spcBef>
          <a:spcPct val="0"/>
        </a:spcBef>
        <a:spcAft>
          <a:spcPct val="0"/>
        </a:spcAft>
        <a:defRPr sz="1200" b="1" i="1">
          <a:solidFill>
            <a:schemeClr val="tx1"/>
          </a:solidFill>
          <a:latin typeface="Arial" pitchFamily="34" charset="0"/>
        </a:defRPr>
      </a:lvl3pPr>
      <a:lvl4pPr algn="r" rtl="0" eaLnBrk="1" fontAlgn="base" hangingPunct="1">
        <a:spcBef>
          <a:spcPct val="0"/>
        </a:spcBef>
        <a:spcAft>
          <a:spcPct val="0"/>
        </a:spcAft>
        <a:defRPr sz="1200" b="1" i="1">
          <a:solidFill>
            <a:schemeClr val="tx1"/>
          </a:solidFill>
          <a:latin typeface="Arial" pitchFamily="34" charset="0"/>
        </a:defRPr>
      </a:lvl4pPr>
      <a:lvl5pPr algn="r" rtl="0" eaLnBrk="1" fontAlgn="base" hangingPunct="1">
        <a:spcBef>
          <a:spcPct val="0"/>
        </a:spcBef>
        <a:spcAft>
          <a:spcPct val="0"/>
        </a:spcAft>
        <a:defRPr sz="1200" b="1" i="1">
          <a:solidFill>
            <a:schemeClr val="tx1"/>
          </a:solidFill>
          <a:latin typeface="Arial" pitchFamily="34" charset="0"/>
        </a:defRPr>
      </a:lvl5pPr>
      <a:lvl6pPr marL="457200" algn="r" rtl="0" eaLnBrk="1" fontAlgn="base" hangingPunct="1">
        <a:spcBef>
          <a:spcPct val="0"/>
        </a:spcBef>
        <a:spcAft>
          <a:spcPct val="0"/>
        </a:spcAft>
        <a:defRPr sz="1200" b="1" i="1">
          <a:solidFill>
            <a:schemeClr val="tx1"/>
          </a:solidFill>
          <a:latin typeface="Arial" pitchFamily="34" charset="0"/>
        </a:defRPr>
      </a:lvl6pPr>
      <a:lvl7pPr marL="914400" algn="r" rtl="0" eaLnBrk="1" fontAlgn="base" hangingPunct="1">
        <a:spcBef>
          <a:spcPct val="0"/>
        </a:spcBef>
        <a:spcAft>
          <a:spcPct val="0"/>
        </a:spcAft>
        <a:defRPr sz="1200" b="1" i="1">
          <a:solidFill>
            <a:schemeClr val="tx1"/>
          </a:solidFill>
          <a:latin typeface="Arial" pitchFamily="34" charset="0"/>
        </a:defRPr>
      </a:lvl7pPr>
      <a:lvl8pPr marL="1371600" algn="r" rtl="0" eaLnBrk="1" fontAlgn="base" hangingPunct="1">
        <a:spcBef>
          <a:spcPct val="0"/>
        </a:spcBef>
        <a:spcAft>
          <a:spcPct val="0"/>
        </a:spcAft>
        <a:defRPr sz="1200" b="1" i="1">
          <a:solidFill>
            <a:schemeClr val="tx1"/>
          </a:solidFill>
          <a:latin typeface="Arial" pitchFamily="34" charset="0"/>
        </a:defRPr>
      </a:lvl8pPr>
      <a:lvl9pPr marL="1828800" algn="r" rtl="0" eaLnBrk="1" fontAlgn="base" hangingPunct="1">
        <a:spcBef>
          <a:spcPct val="0"/>
        </a:spcBef>
        <a:spcAft>
          <a:spcPct val="0"/>
        </a:spcAft>
        <a:defRPr sz="1200" b="1" i="1">
          <a:solidFill>
            <a:schemeClr val="tx1"/>
          </a:solidFill>
          <a:latin typeface="Arial" pitchFamily="34" charset="0"/>
        </a:defRPr>
      </a:lvl9pPr>
    </p:titleStyle>
    <p:body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135.w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14.wdp"/></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36.png"/><Relationship Id="rId4" Type="http://schemas.openxmlformats.org/officeDocument/2006/relationships/image" Target="../media/image254.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14.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42.png"/><Relationship Id="rId4" Type="http://schemas.openxmlformats.org/officeDocument/2006/relationships/image" Target="../media/image39.png"/><Relationship Id="rId9"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5" Type="http://schemas.microsoft.com/office/2007/relationships/hdphoto" Target="../media/hdphoto8.wdp"/><Relationship Id="rId4" Type="http://schemas.openxmlformats.org/officeDocument/2006/relationships/image" Target="../media/image45.png"/><Relationship Id="rId9" Type="http://schemas.microsoft.com/office/2007/relationships/hdphoto" Target="../media/hdphoto10.wdp"/></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68.jp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3.png"/><Relationship Id="rId3" Type="http://schemas.openxmlformats.org/officeDocument/2006/relationships/notesSlide" Target="../notesSlides/notesSlide12.xml"/><Relationship Id="rId7" Type="http://schemas.openxmlformats.org/officeDocument/2006/relationships/image" Target="../media/image70.png"/><Relationship Id="rId12"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2.png"/><Relationship Id="rId5" Type="http://schemas.openxmlformats.org/officeDocument/2006/relationships/image" Target="../media/image69.png"/><Relationship Id="rId15" Type="http://schemas.openxmlformats.org/officeDocument/2006/relationships/image" Target="../media/image74.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71.png"/><Relationship Id="rId14" Type="http://schemas.openxmlformats.org/officeDocument/2006/relationships/oleObject" Target="../embeddings/oleObject6.bin"/></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microsoft.com/office/2007/relationships/hdphoto" Target="../media/hdphoto11.wdp"/></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7.png"/><Relationship Id="rId11" Type="http://schemas.openxmlformats.org/officeDocument/2006/relationships/image" Target="../media/image103.wmf"/><Relationship Id="rId5" Type="http://schemas.openxmlformats.org/officeDocument/2006/relationships/image" Target="../media/image106.png"/><Relationship Id="rId10" Type="http://schemas.openxmlformats.org/officeDocument/2006/relationships/oleObject" Target="../embeddings/oleObject7.bin"/><Relationship Id="rId4" Type="http://schemas.openxmlformats.org/officeDocument/2006/relationships/image" Target="../media/image105.png"/><Relationship Id="rId9"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7" Type="http://schemas.microsoft.com/office/2007/relationships/hdphoto" Target="../media/hdphoto13.wdp"/><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microsoft.com/office/2007/relationships/hdphoto" Target="../media/hdphoto12.wdp"/></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2.xml"/><Relationship Id="rId7" Type="http://schemas.openxmlformats.org/officeDocument/2006/relationships/image" Target="../media/image127.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126.wmf"/><Relationship Id="rId4" Type="http://schemas.openxmlformats.org/officeDocument/2006/relationships/oleObject" Target="../embeddings/oleObject8.bin"/><Relationship Id="rId9" Type="http://schemas.openxmlformats.org/officeDocument/2006/relationships/image" Target="../media/image128.w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29.wmf"/><Relationship Id="rId4" Type="http://schemas.openxmlformats.org/officeDocument/2006/relationships/oleObject" Target="../embeddings/oleObject11.bin"/></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Direct Volume Rendering</a:t>
            </a:r>
            <a:endParaRPr lang="en-US" dirty="0"/>
          </a:p>
        </p:txBody>
      </p:sp>
    </p:spTree>
    <p:extLst>
      <p:ext uri="{BB962C8B-B14F-4D97-AF65-F5344CB8AC3E}">
        <p14:creationId xmlns:p14="http://schemas.microsoft.com/office/powerpoint/2010/main" val="1226720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10</a:t>
            </a:fld>
            <a:endParaRPr lang="en-US" sz="1400" dirty="0"/>
          </a:p>
        </p:txBody>
      </p:sp>
      <p:sp>
        <p:nvSpPr>
          <p:cNvPr id="13" name="Rectangle 12"/>
          <p:cNvSpPr/>
          <p:nvPr/>
        </p:nvSpPr>
        <p:spPr bwMode="auto">
          <a:xfrm>
            <a:off x="4768157" y="1447800"/>
            <a:ext cx="3872295" cy="2124236"/>
          </a:xfrm>
          <a:prstGeom prst="rect">
            <a:avLst/>
          </a:prstGeom>
          <a:no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14" name="Rectangle 13"/>
          <p:cNvSpPr/>
          <p:nvPr/>
        </p:nvSpPr>
        <p:spPr bwMode="auto">
          <a:xfrm>
            <a:off x="2477880" y="1371600"/>
            <a:ext cx="3872295" cy="2124236"/>
          </a:xfrm>
          <a:prstGeom prst="rect">
            <a:avLst/>
          </a:prstGeom>
          <a:no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15" name="Rectangle 4"/>
          <p:cNvSpPr>
            <a:spLocks noChangeArrowheads="1"/>
          </p:cNvSpPr>
          <p:nvPr/>
        </p:nvSpPr>
        <p:spPr bwMode="auto">
          <a:xfrm>
            <a:off x="5760334" y="3047503"/>
            <a:ext cx="0" cy="111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16" name="Rectangle 6"/>
          <p:cNvSpPr>
            <a:spLocks noChangeArrowheads="1"/>
          </p:cNvSpPr>
          <p:nvPr/>
        </p:nvSpPr>
        <p:spPr bwMode="auto">
          <a:xfrm>
            <a:off x="5823834" y="2995116"/>
            <a:ext cx="0" cy="95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17" name="Freeform 16"/>
          <p:cNvSpPr>
            <a:spLocks/>
          </p:cNvSpPr>
          <p:nvPr/>
        </p:nvSpPr>
        <p:spPr bwMode="auto">
          <a:xfrm>
            <a:off x="2825046" y="1842591"/>
            <a:ext cx="3230563" cy="1144587"/>
          </a:xfrm>
          <a:custGeom>
            <a:avLst/>
            <a:gdLst>
              <a:gd name="T0" fmla="*/ 2147483647 w 2075"/>
              <a:gd name="T1" fmla="*/ 2147483647 h 806"/>
              <a:gd name="T2" fmla="*/ 2147483647 w 2075"/>
              <a:gd name="T3" fmla="*/ 2147483647 h 806"/>
              <a:gd name="T4" fmla="*/ 2147483647 w 2075"/>
              <a:gd name="T5" fmla="*/ 2147483647 h 806"/>
              <a:gd name="T6" fmla="*/ 2147483647 w 2075"/>
              <a:gd name="T7" fmla="*/ 0 h 806"/>
              <a:gd name="T8" fmla="*/ 2147483647 w 2075"/>
              <a:gd name="T9" fmla="*/ 2147483647 h 806"/>
              <a:gd name="T10" fmla="*/ 2147483647 w 2075"/>
              <a:gd name="T11" fmla="*/ 2147483647 h 806"/>
              <a:gd name="T12" fmla="*/ 2147483647 w 2075"/>
              <a:gd name="T13" fmla="*/ 2147483647 h 806"/>
              <a:gd name="T14" fmla="*/ 2147483647 w 2075"/>
              <a:gd name="T15" fmla="*/ 2147483647 h 806"/>
              <a:gd name="T16" fmla="*/ 2147483647 w 2075"/>
              <a:gd name="T17" fmla="*/ 2147483647 h 806"/>
              <a:gd name="T18" fmla="*/ 2147483647 w 2075"/>
              <a:gd name="T19" fmla="*/ 2147483647 h 806"/>
              <a:gd name="T20" fmla="*/ 2147483647 w 2075"/>
              <a:gd name="T21" fmla="*/ 2147483647 h 806"/>
              <a:gd name="T22" fmla="*/ 2147483647 w 2075"/>
              <a:gd name="T23" fmla="*/ 2147483647 h 806"/>
              <a:gd name="T24" fmla="*/ 2147483647 w 2075"/>
              <a:gd name="T25" fmla="*/ 2147483647 h 806"/>
              <a:gd name="T26" fmla="*/ 2147483647 w 2075"/>
              <a:gd name="T27" fmla="*/ 2147483647 h 806"/>
              <a:gd name="T28" fmla="*/ 2147483647 w 2075"/>
              <a:gd name="T29" fmla="*/ 2147483647 h 806"/>
              <a:gd name="T30" fmla="*/ 2147483647 w 2075"/>
              <a:gd name="T31" fmla="*/ 2147483647 h 806"/>
              <a:gd name="T32" fmla="*/ 2147483647 w 2075"/>
              <a:gd name="T33" fmla="*/ 2147483647 h 806"/>
              <a:gd name="T34" fmla="*/ 2147483647 w 2075"/>
              <a:gd name="T35" fmla="*/ 2147483647 h 806"/>
              <a:gd name="T36" fmla="*/ 2147483647 w 2075"/>
              <a:gd name="T37" fmla="*/ 2147483647 h 806"/>
              <a:gd name="T38" fmla="*/ 2147483647 w 2075"/>
              <a:gd name="T39" fmla="*/ 2147483647 h 806"/>
              <a:gd name="T40" fmla="*/ 2147483647 w 2075"/>
              <a:gd name="T41" fmla="*/ 2147483647 h 806"/>
              <a:gd name="T42" fmla="*/ 2147483647 w 2075"/>
              <a:gd name="T43" fmla="*/ 2147483647 h 806"/>
              <a:gd name="T44" fmla="*/ 2147483647 w 2075"/>
              <a:gd name="T45" fmla="*/ 2147483647 h 806"/>
              <a:gd name="T46" fmla="*/ 2147483647 w 2075"/>
              <a:gd name="T47" fmla="*/ 2147483647 h 806"/>
              <a:gd name="T48" fmla="*/ 2147483647 w 2075"/>
              <a:gd name="T49" fmla="*/ 2147483647 h 806"/>
              <a:gd name="T50" fmla="*/ 2147483647 w 2075"/>
              <a:gd name="T51" fmla="*/ 2147483647 h 806"/>
              <a:gd name="T52" fmla="*/ 2147483647 w 2075"/>
              <a:gd name="T53" fmla="*/ 2147483647 h 806"/>
              <a:gd name="T54" fmla="*/ 2147483647 w 2075"/>
              <a:gd name="T55" fmla="*/ 2147483647 h 806"/>
              <a:gd name="T56" fmla="*/ 2147483647 w 2075"/>
              <a:gd name="T57" fmla="*/ 2147483647 h 806"/>
              <a:gd name="T58" fmla="*/ 2147483647 w 2075"/>
              <a:gd name="T59" fmla="*/ 2147483647 h 806"/>
              <a:gd name="T60" fmla="*/ 2147483647 w 2075"/>
              <a:gd name="T61" fmla="*/ 2147483647 h 806"/>
              <a:gd name="T62" fmla="*/ 2147483647 w 2075"/>
              <a:gd name="T63" fmla="*/ 2147483647 h 806"/>
              <a:gd name="T64" fmla="*/ 2147483647 w 2075"/>
              <a:gd name="T65" fmla="*/ 2147483647 h 806"/>
              <a:gd name="T66" fmla="*/ 2147483647 w 2075"/>
              <a:gd name="T67" fmla="*/ 2147483647 h 806"/>
              <a:gd name="T68" fmla="*/ 2147483647 w 2075"/>
              <a:gd name="T69" fmla="*/ 2147483647 h 806"/>
              <a:gd name="T70" fmla="*/ 2147483647 w 2075"/>
              <a:gd name="T71" fmla="*/ 2147483647 h 806"/>
              <a:gd name="T72" fmla="*/ 2147483647 w 2075"/>
              <a:gd name="T73" fmla="*/ 2147483647 h 806"/>
              <a:gd name="T74" fmla="*/ 2147483647 w 2075"/>
              <a:gd name="T75" fmla="*/ 2147483647 h 806"/>
              <a:gd name="T76" fmla="*/ 2147483647 w 2075"/>
              <a:gd name="T77" fmla="*/ 2147483647 h 806"/>
              <a:gd name="T78" fmla="*/ 2147483647 w 2075"/>
              <a:gd name="T79" fmla="*/ 2147483647 h 806"/>
              <a:gd name="T80" fmla="*/ 2147483647 w 2075"/>
              <a:gd name="T81" fmla="*/ 2147483647 h 806"/>
              <a:gd name="T82" fmla="*/ 2147483647 w 2075"/>
              <a:gd name="T83" fmla="*/ 2147483647 h 806"/>
              <a:gd name="T84" fmla="*/ 2147483647 w 2075"/>
              <a:gd name="T85" fmla="*/ 2147483647 h 806"/>
              <a:gd name="T86" fmla="*/ 2147483647 w 2075"/>
              <a:gd name="T87" fmla="*/ 2147483647 h 806"/>
              <a:gd name="T88" fmla="*/ 2147483647 w 2075"/>
              <a:gd name="T89" fmla="*/ 2147483647 h 806"/>
              <a:gd name="T90" fmla="*/ 2147483647 w 2075"/>
              <a:gd name="T91" fmla="*/ 2147483647 h 806"/>
              <a:gd name="T92" fmla="*/ 2147483647 w 2075"/>
              <a:gd name="T93" fmla="*/ 2147483647 h 806"/>
              <a:gd name="T94" fmla="*/ 2147483647 w 2075"/>
              <a:gd name="T95" fmla="*/ 2147483647 h 806"/>
              <a:gd name="T96" fmla="*/ 2147483647 w 2075"/>
              <a:gd name="T97" fmla="*/ 2147483647 h 806"/>
              <a:gd name="T98" fmla="*/ 2147483647 w 2075"/>
              <a:gd name="T99" fmla="*/ 2147483647 h 806"/>
              <a:gd name="T100" fmla="*/ 2147483647 w 2075"/>
              <a:gd name="T101" fmla="*/ 2147483647 h 806"/>
              <a:gd name="T102" fmla="*/ 2147483647 w 2075"/>
              <a:gd name="T103" fmla="*/ 2147483647 h 806"/>
              <a:gd name="T104" fmla="*/ 2147483647 w 2075"/>
              <a:gd name="T105" fmla="*/ 2147483647 h 806"/>
              <a:gd name="T106" fmla="*/ 2147483647 w 2075"/>
              <a:gd name="T107" fmla="*/ 2147483647 h 806"/>
              <a:gd name="T108" fmla="*/ 2147483647 w 2075"/>
              <a:gd name="T109" fmla="*/ 2147483647 h 806"/>
              <a:gd name="T110" fmla="*/ 2147483647 w 2075"/>
              <a:gd name="T111" fmla="*/ 2147483647 h 806"/>
              <a:gd name="T112" fmla="*/ 2147483647 w 2075"/>
              <a:gd name="T113" fmla="*/ 2147483647 h 806"/>
              <a:gd name="T114" fmla="*/ 2147483647 w 2075"/>
              <a:gd name="T115" fmla="*/ 2147483647 h 8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75"/>
              <a:gd name="T175" fmla="*/ 0 h 806"/>
              <a:gd name="T176" fmla="*/ 2075 w 2075"/>
              <a:gd name="T177" fmla="*/ 806 h 8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75" h="806">
                <a:moveTo>
                  <a:pt x="0" y="282"/>
                </a:moveTo>
                <a:lnTo>
                  <a:pt x="47" y="242"/>
                </a:lnTo>
                <a:lnTo>
                  <a:pt x="81" y="188"/>
                </a:lnTo>
                <a:lnTo>
                  <a:pt x="148" y="74"/>
                </a:lnTo>
                <a:lnTo>
                  <a:pt x="188" y="34"/>
                </a:lnTo>
                <a:lnTo>
                  <a:pt x="229" y="0"/>
                </a:lnTo>
                <a:lnTo>
                  <a:pt x="269" y="0"/>
                </a:lnTo>
                <a:lnTo>
                  <a:pt x="323" y="27"/>
                </a:lnTo>
                <a:lnTo>
                  <a:pt x="329" y="27"/>
                </a:lnTo>
                <a:lnTo>
                  <a:pt x="363" y="74"/>
                </a:lnTo>
                <a:lnTo>
                  <a:pt x="390" y="128"/>
                </a:lnTo>
                <a:lnTo>
                  <a:pt x="417" y="276"/>
                </a:lnTo>
                <a:lnTo>
                  <a:pt x="464" y="430"/>
                </a:lnTo>
                <a:lnTo>
                  <a:pt x="511" y="504"/>
                </a:lnTo>
                <a:lnTo>
                  <a:pt x="578" y="571"/>
                </a:lnTo>
                <a:lnTo>
                  <a:pt x="571" y="571"/>
                </a:lnTo>
                <a:lnTo>
                  <a:pt x="665" y="611"/>
                </a:lnTo>
                <a:lnTo>
                  <a:pt x="766" y="618"/>
                </a:lnTo>
                <a:lnTo>
                  <a:pt x="819" y="605"/>
                </a:lnTo>
                <a:lnTo>
                  <a:pt x="860" y="578"/>
                </a:lnTo>
                <a:lnTo>
                  <a:pt x="893" y="544"/>
                </a:lnTo>
                <a:lnTo>
                  <a:pt x="913" y="491"/>
                </a:lnTo>
                <a:lnTo>
                  <a:pt x="934" y="444"/>
                </a:lnTo>
                <a:lnTo>
                  <a:pt x="954" y="417"/>
                </a:lnTo>
                <a:lnTo>
                  <a:pt x="987" y="397"/>
                </a:lnTo>
                <a:lnTo>
                  <a:pt x="1014" y="390"/>
                </a:lnTo>
                <a:lnTo>
                  <a:pt x="1081" y="417"/>
                </a:lnTo>
                <a:lnTo>
                  <a:pt x="1088" y="417"/>
                </a:lnTo>
                <a:lnTo>
                  <a:pt x="1135" y="484"/>
                </a:lnTo>
                <a:lnTo>
                  <a:pt x="1162" y="531"/>
                </a:lnTo>
                <a:lnTo>
                  <a:pt x="1155" y="531"/>
                </a:lnTo>
                <a:lnTo>
                  <a:pt x="1182" y="544"/>
                </a:lnTo>
                <a:lnTo>
                  <a:pt x="1256" y="524"/>
                </a:lnTo>
                <a:lnTo>
                  <a:pt x="1323" y="491"/>
                </a:lnTo>
                <a:lnTo>
                  <a:pt x="1350" y="491"/>
                </a:lnTo>
                <a:lnTo>
                  <a:pt x="1357" y="491"/>
                </a:lnTo>
                <a:lnTo>
                  <a:pt x="1377" y="504"/>
                </a:lnTo>
                <a:lnTo>
                  <a:pt x="1410" y="544"/>
                </a:lnTo>
                <a:lnTo>
                  <a:pt x="1444" y="571"/>
                </a:lnTo>
                <a:lnTo>
                  <a:pt x="1437" y="571"/>
                </a:lnTo>
                <a:lnTo>
                  <a:pt x="1518" y="605"/>
                </a:lnTo>
                <a:lnTo>
                  <a:pt x="1672" y="658"/>
                </a:lnTo>
                <a:lnTo>
                  <a:pt x="1813" y="732"/>
                </a:lnTo>
                <a:lnTo>
                  <a:pt x="1900" y="759"/>
                </a:lnTo>
                <a:lnTo>
                  <a:pt x="1994" y="773"/>
                </a:lnTo>
                <a:lnTo>
                  <a:pt x="2068" y="799"/>
                </a:lnTo>
                <a:lnTo>
                  <a:pt x="2075" y="799"/>
                </a:lnTo>
                <a:lnTo>
                  <a:pt x="2068" y="806"/>
                </a:lnTo>
                <a:lnTo>
                  <a:pt x="1994" y="779"/>
                </a:lnTo>
                <a:lnTo>
                  <a:pt x="1900" y="766"/>
                </a:lnTo>
                <a:lnTo>
                  <a:pt x="1813" y="739"/>
                </a:lnTo>
                <a:lnTo>
                  <a:pt x="1672" y="665"/>
                </a:lnTo>
                <a:lnTo>
                  <a:pt x="1518" y="611"/>
                </a:lnTo>
                <a:lnTo>
                  <a:pt x="1437" y="578"/>
                </a:lnTo>
                <a:lnTo>
                  <a:pt x="1404" y="551"/>
                </a:lnTo>
                <a:lnTo>
                  <a:pt x="1370" y="511"/>
                </a:lnTo>
                <a:lnTo>
                  <a:pt x="1350" y="497"/>
                </a:lnTo>
                <a:lnTo>
                  <a:pt x="1323" y="497"/>
                </a:lnTo>
                <a:lnTo>
                  <a:pt x="1256" y="531"/>
                </a:lnTo>
                <a:lnTo>
                  <a:pt x="1182" y="551"/>
                </a:lnTo>
                <a:lnTo>
                  <a:pt x="1155" y="538"/>
                </a:lnTo>
                <a:lnTo>
                  <a:pt x="1155" y="531"/>
                </a:lnTo>
                <a:lnTo>
                  <a:pt x="1128" y="484"/>
                </a:lnTo>
                <a:lnTo>
                  <a:pt x="1128" y="491"/>
                </a:lnTo>
                <a:lnTo>
                  <a:pt x="1081" y="423"/>
                </a:lnTo>
                <a:lnTo>
                  <a:pt x="1014" y="397"/>
                </a:lnTo>
                <a:lnTo>
                  <a:pt x="987" y="403"/>
                </a:lnTo>
                <a:lnTo>
                  <a:pt x="994" y="403"/>
                </a:lnTo>
                <a:lnTo>
                  <a:pt x="960" y="423"/>
                </a:lnTo>
                <a:lnTo>
                  <a:pt x="940" y="450"/>
                </a:lnTo>
                <a:lnTo>
                  <a:pt x="940" y="444"/>
                </a:lnTo>
                <a:lnTo>
                  <a:pt x="920" y="491"/>
                </a:lnTo>
                <a:lnTo>
                  <a:pt x="900" y="544"/>
                </a:lnTo>
                <a:lnTo>
                  <a:pt x="900" y="551"/>
                </a:lnTo>
                <a:lnTo>
                  <a:pt x="866" y="585"/>
                </a:lnTo>
                <a:lnTo>
                  <a:pt x="826" y="611"/>
                </a:lnTo>
                <a:lnTo>
                  <a:pt x="819" y="611"/>
                </a:lnTo>
                <a:lnTo>
                  <a:pt x="766" y="625"/>
                </a:lnTo>
                <a:lnTo>
                  <a:pt x="665" y="618"/>
                </a:lnTo>
                <a:lnTo>
                  <a:pt x="571" y="578"/>
                </a:lnTo>
                <a:lnTo>
                  <a:pt x="504" y="511"/>
                </a:lnTo>
                <a:lnTo>
                  <a:pt x="457" y="437"/>
                </a:lnTo>
                <a:lnTo>
                  <a:pt x="457" y="430"/>
                </a:lnTo>
                <a:lnTo>
                  <a:pt x="410" y="276"/>
                </a:lnTo>
                <a:lnTo>
                  <a:pt x="383" y="128"/>
                </a:lnTo>
                <a:lnTo>
                  <a:pt x="356" y="74"/>
                </a:lnTo>
                <a:lnTo>
                  <a:pt x="356" y="81"/>
                </a:lnTo>
                <a:lnTo>
                  <a:pt x="323" y="34"/>
                </a:lnTo>
                <a:lnTo>
                  <a:pt x="269" y="7"/>
                </a:lnTo>
                <a:lnTo>
                  <a:pt x="229" y="7"/>
                </a:lnTo>
                <a:lnTo>
                  <a:pt x="235" y="7"/>
                </a:lnTo>
                <a:lnTo>
                  <a:pt x="195" y="41"/>
                </a:lnTo>
                <a:lnTo>
                  <a:pt x="155" y="81"/>
                </a:lnTo>
                <a:lnTo>
                  <a:pt x="88" y="195"/>
                </a:lnTo>
                <a:lnTo>
                  <a:pt x="54" y="249"/>
                </a:lnTo>
                <a:lnTo>
                  <a:pt x="7" y="289"/>
                </a:lnTo>
                <a:lnTo>
                  <a:pt x="0" y="282"/>
                </a:lnTo>
                <a:close/>
              </a:path>
            </a:pathLst>
          </a:custGeom>
          <a:ln/>
        </p:spPr>
        <p:style>
          <a:lnRef idx="2">
            <a:schemeClr val="dk1"/>
          </a:lnRef>
          <a:fillRef idx="1">
            <a:schemeClr val="lt1"/>
          </a:fillRef>
          <a:effectRef idx="0">
            <a:schemeClr val="dk1"/>
          </a:effectRef>
          <a:fontRef idx="minor">
            <a:schemeClr val="dk1"/>
          </a:fontRef>
        </p:style>
        <p:txBody>
          <a:bodyPr/>
          <a:lstStyle/>
          <a:p>
            <a:endParaRPr lang="de-DE" sz="1400"/>
          </a:p>
        </p:txBody>
      </p:sp>
      <p:grpSp>
        <p:nvGrpSpPr>
          <p:cNvPr id="18" name="Group 17"/>
          <p:cNvGrpSpPr/>
          <p:nvPr/>
        </p:nvGrpSpPr>
        <p:grpSpPr>
          <a:xfrm>
            <a:off x="3286129" y="4623733"/>
            <a:ext cx="1284287" cy="763587"/>
            <a:chOff x="5558162" y="2917031"/>
            <a:chExt cx="1284287" cy="763587"/>
          </a:xfrm>
        </p:grpSpPr>
        <p:sp>
          <p:nvSpPr>
            <p:cNvPr id="19" name="Freeform 19"/>
            <p:cNvSpPr>
              <a:spLocks/>
            </p:cNvSpPr>
            <p:nvPr/>
          </p:nvSpPr>
          <p:spPr bwMode="auto">
            <a:xfrm>
              <a:off x="5558162" y="2917031"/>
              <a:ext cx="1201737" cy="763587"/>
            </a:xfrm>
            <a:custGeom>
              <a:avLst/>
              <a:gdLst>
                <a:gd name="T0" fmla="*/ 2147483647 w 772"/>
                <a:gd name="T1" fmla="*/ 2147483647 h 537"/>
                <a:gd name="T2" fmla="*/ 2147483647 w 772"/>
                <a:gd name="T3" fmla="*/ 2147483647 h 537"/>
                <a:gd name="T4" fmla="*/ 2147483647 w 772"/>
                <a:gd name="T5" fmla="*/ 2147483647 h 537"/>
                <a:gd name="T6" fmla="*/ 2147483647 w 772"/>
                <a:gd name="T7" fmla="*/ 2147483647 h 537"/>
                <a:gd name="T8" fmla="*/ 2147483647 w 772"/>
                <a:gd name="T9" fmla="*/ 2147483647 h 537"/>
                <a:gd name="T10" fmla="*/ 2147483647 w 772"/>
                <a:gd name="T11" fmla="*/ 2147483647 h 537"/>
                <a:gd name="T12" fmla="*/ 2147483647 w 772"/>
                <a:gd name="T13" fmla="*/ 2147483647 h 537"/>
                <a:gd name="T14" fmla="*/ 2147483647 w 772"/>
                <a:gd name="T15" fmla="*/ 2147483647 h 537"/>
                <a:gd name="T16" fmla="*/ 2147483647 w 772"/>
                <a:gd name="T17" fmla="*/ 2147483647 h 537"/>
                <a:gd name="T18" fmla="*/ 2147483647 w 772"/>
                <a:gd name="T19" fmla="*/ 0 h 537"/>
                <a:gd name="T20" fmla="*/ 2147483647 w 772"/>
                <a:gd name="T21" fmla="*/ 0 h 537"/>
                <a:gd name="T22" fmla="*/ 2147483647 w 772"/>
                <a:gd name="T23" fmla="*/ 2147483647 h 537"/>
                <a:gd name="T24" fmla="*/ 2147483647 w 772"/>
                <a:gd name="T25" fmla="*/ 2147483647 h 537"/>
                <a:gd name="T26" fmla="*/ 2147483647 w 772"/>
                <a:gd name="T27" fmla="*/ 2147483647 h 537"/>
                <a:gd name="T28" fmla="*/ 2147483647 w 772"/>
                <a:gd name="T29" fmla="*/ 2147483647 h 537"/>
                <a:gd name="T30" fmla="*/ 2147483647 w 772"/>
                <a:gd name="T31" fmla="*/ 2147483647 h 537"/>
                <a:gd name="T32" fmla="*/ 2147483647 w 772"/>
                <a:gd name="T33" fmla="*/ 2147483647 h 537"/>
                <a:gd name="T34" fmla="*/ 2147483647 w 772"/>
                <a:gd name="T35" fmla="*/ 2147483647 h 537"/>
                <a:gd name="T36" fmla="*/ 2147483647 w 772"/>
                <a:gd name="T37" fmla="*/ 2147483647 h 537"/>
                <a:gd name="T38" fmla="*/ 2147483647 w 772"/>
                <a:gd name="T39" fmla="*/ 2147483647 h 537"/>
                <a:gd name="T40" fmla="*/ 2147483647 w 772"/>
                <a:gd name="T41" fmla="*/ 2147483647 h 537"/>
                <a:gd name="T42" fmla="*/ 2147483647 w 772"/>
                <a:gd name="T43" fmla="*/ 2147483647 h 537"/>
                <a:gd name="T44" fmla="*/ 2147483647 w 772"/>
                <a:gd name="T45" fmla="*/ 2147483647 h 537"/>
                <a:gd name="T46" fmla="*/ 2147483647 w 772"/>
                <a:gd name="T47" fmla="*/ 2147483647 h 537"/>
                <a:gd name="T48" fmla="*/ 2147483647 w 772"/>
                <a:gd name="T49" fmla="*/ 2147483647 h 537"/>
                <a:gd name="T50" fmla="*/ 2147483647 w 772"/>
                <a:gd name="T51" fmla="*/ 2147483647 h 537"/>
                <a:gd name="T52" fmla="*/ 2147483647 w 772"/>
                <a:gd name="T53" fmla="*/ 2147483647 h 537"/>
                <a:gd name="T54" fmla="*/ 2147483647 w 772"/>
                <a:gd name="T55" fmla="*/ 2147483647 h 537"/>
                <a:gd name="T56" fmla="*/ 2147483647 w 772"/>
                <a:gd name="T57" fmla="*/ 2147483647 h 537"/>
                <a:gd name="T58" fmla="*/ 2147483647 w 772"/>
                <a:gd name="T59" fmla="*/ 2147483647 h 537"/>
                <a:gd name="T60" fmla="*/ 2147483647 w 772"/>
                <a:gd name="T61" fmla="*/ 2147483647 h 537"/>
                <a:gd name="T62" fmla="*/ 2147483647 w 772"/>
                <a:gd name="T63" fmla="*/ 2147483647 h 537"/>
                <a:gd name="T64" fmla="*/ 2147483647 w 772"/>
                <a:gd name="T65" fmla="*/ 2147483647 h 537"/>
                <a:gd name="T66" fmla="*/ 2147483647 w 772"/>
                <a:gd name="T67" fmla="*/ 2147483647 h 537"/>
                <a:gd name="T68" fmla="*/ 2147483647 w 772"/>
                <a:gd name="T69" fmla="*/ 2147483647 h 537"/>
                <a:gd name="T70" fmla="*/ 2147483647 w 772"/>
                <a:gd name="T71" fmla="*/ 2147483647 h 537"/>
                <a:gd name="T72" fmla="*/ 2147483647 w 772"/>
                <a:gd name="T73" fmla="*/ 2147483647 h 537"/>
                <a:gd name="T74" fmla="*/ 2147483647 w 772"/>
                <a:gd name="T75" fmla="*/ 2147483647 h 537"/>
                <a:gd name="T76" fmla="*/ 0 w 772"/>
                <a:gd name="T77" fmla="*/ 2147483647 h 5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72"/>
                <a:gd name="T118" fmla="*/ 0 h 537"/>
                <a:gd name="T119" fmla="*/ 772 w 772"/>
                <a:gd name="T120" fmla="*/ 537 h 5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72" h="537">
                  <a:moveTo>
                    <a:pt x="0" y="530"/>
                  </a:moveTo>
                  <a:lnTo>
                    <a:pt x="100" y="523"/>
                  </a:lnTo>
                  <a:lnTo>
                    <a:pt x="174" y="490"/>
                  </a:lnTo>
                  <a:lnTo>
                    <a:pt x="228" y="436"/>
                  </a:lnTo>
                  <a:lnTo>
                    <a:pt x="275" y="362"/>
                  </a:lnTo>
                  <a:lnTo>
                    <a:pt x="409" y="33"/>
                  </a:lnTo>
                  <a:lnTo>
                    <a:pt x="423" y="6"/>
                  </a:lnTo>
                  <a:lnTo>
                    <a:pt x="449" y="0"/>
                  </a:lnTo>
                  <a:lnTo>
                    <a:pt x="503" y="13"/>
                  </a:lnTo>
                  <a:lnTo>
                    <a:pt x="510" y="13"/>
                  </a:lnTo>
                  <a:lnTo>
                    <a:pt x="564" y="53"/>
                  </a:lnTo>
                  <a:lnTo>
                    <a:pt x="597" y="114"/>
                  </a:lnTo>
                  <a:lnTo>
                    <a:pt x="691" y="403"/>
                  </a:lnTo>
                  <a:lnTo>
                    <a:pt x="725" y="463"/>
                  </a:lnTo>
                  <a:lnTo>
                    <a:pt x="772" y="503"/>
                  </a:lnTo>
                  <a:lnTo>
                    <a:pt x="765" y="503"/>
                  </a:lnTo>
                  <a:lnTo>
                    <a:pt x="765" y="510"/>
                  </a:lnTo>
                  <a:lnTo>
                    <a:pt x="718" y="470"/>
                  </a:lnTo>
                  <a:lnTo>
                    <a:pt x="718" y="463"/>
                  </a:lnTo>
                  <a:lnTo>
                    <a:pt x="684" y="403"/>
                  </a:lnTo>
                  <a:lnTo>
                    <a:pt x="590" y="114"/>
                  </a:lnTo>
                  <a:lnTo>
                    <a:pt x="557" y="53"/>
                  </a:lnTo>
                  <a:lnTo>
                    <a:pt x="557" y="60"/>
                  </a:lnTo>
                  <a:lnTo>
                    <a:pt x="503" y="20"/>
                  </a:lnTo>
                  <a:lnTo>
                    <a:pt x="449" y="6"/>
                  </a:lnTo>
                  <a:lnTo>
                    <a:pt x="423" y="13"/>
                  </a:lnTo>
                  <a:lnTo>
                    <a:pt x="429" y="6"/>
                  </a:lnTo>
                  <a:lnTo>
                    <a:pt x="416" y="33"/>
                  </a:lnTo>
                  <a:lnTo>
                    <a:pt x="282" y="362"/>
                  </a:lnTo>
                  <a:lnTo>
                    <a:pt x="282" y="369"/>
                  </a:lnTo>
                  <a:lnTo>
                    <a:pt x="235" y="443"/>
                  </a:lnTo>
                  <a:lnTo>
                    <a:pt x="181" y="497"/>
                  </a:lnTo>
                  <a:lnTo>
                    <a:pt x="174" y="497"/>
                  </a:lnTo>
                  <a:lnTo>
                    <a:pt x="100" y="530"/>
                  </a:lnTo>
                  <a:lnTo>
                    <a:pt x="0" y="537"/>
                  </a:lnTo>
                  <a:lnTo>
                    <a:pt x="0" y="530"/>
                  </a:lnTo>
                  <a:close/>
                </a:path>
              </a:pathLst>
            </a:custGeom>
            <a:ln>
              <a:solidFill>
                <a:srgbClr val="C00000"/>
              </a:solidFill>
            </a:ln>
          </p:spPr>
          <p:style>
            <a:lnRef idx="2">
              <a:schemeClr val="accent1"/>
            </a:lnRef>
            <a:fillRef idx="1">
              <a:schemeClr val="lt1"/>
            </a:fillRef>
            <a:effectRef idx="0">
              <a:schemeClr val="accent1"/>
            </a:effectRef>
            <a:fontRef idx="minor">
              <a:schemeClr val="dk1"/>
            </a:fontRef>
          </p:style>
          <p:txBody>
            <a:bodyPr/>
            <a:lstStyle/>
            <a:p>
              <a:endParaRPr lang="de-DE" sz="1400"/>
            </a:p>
          </p:txBody>
        </p:sp>
        <p:sp>
          <p:nvSpPr>
            <p:cNvPr id="21" name="Freeform 20"/>
            <p:cNvSpPr>
              <a:spLocks/>
            </p:cNvSpPr>
            <p:nvPr/>
          </p:nvSpPr>
          <p:spPr bwMode="auto">
            <a:xfrm>
              <a:off x="6748787" y="3631406"/>
              <a:ext cx="93662" cy="49212"/>
            </a:xfrm>
            <a:custGeom>
              <a:avLst/>
              <a:gdLst>
                <a:gd name="T0" fmla="*/ 0 w 60"/>
                <a:gd name="T1" fmla="*/ 0 h 34"/>
                <a:gd name="T2" fmla="*/ 2147483647 w 60"/>
                <a:gd name="T3" fmla="*/ 2147483647 h 34"/>
                <a:gd name="T4" fmla="*/ 2147483647 w 60"/>
                <a:gd name="T5" fmla="*/ 2147483647 h 34"/>
                <a:gd name="T6" fmla="*/ 2147483647 w 60"/>
                <a:gd name="T7" fmla="*/ 2147483647 h 34"/>
                <a:gd name="T8" fmla="*/ 2147483647 w 60"/>
                <a:gd name="T9" fmla="*/ 2147483647 h 34"/>
                <a:gd name="T10" fmla="*/ 0 w 60"/>
                <a:gd name="T11" fmla="*/ 2147483647 h 34"/>
                <a:gd name="T12" fmla="*/ 0 w 60"/>
                <a:gd name="T13" fmla="*/ 0 h 34"/>
                <a:gd name="T14" fmla="*/ 0 60000 65536"/>
                <a:gd name="T15" fmla="*/ 0 60000 65536"/>
                <a:gd name="T16" fmla="*/ 0 60000 65536"/>
                <a:gd name="T17" fmla="*/ 0 60000 65536"/>
                <a:gd name="T18" fmla="*/ 0 60000 65536"/>
                <a:gd name="T19" fmla="*/ 0 60000 65536"/>
                <a:gd name="T20" fmla="*/ 0 60000 65536"/>
                <a:gd name="T21" fmla="*/ 0 w 60"/>
                <a:gd name="T22" fmla="*/ 0 h 34"/>
                <a:gd name="T23" fmla="*/ 60 w 60"/>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34">
                  <a:moveTo>
                    <a:pt x="0" y="0"/>
                  </a:moveTo>
                  <a:lnTo>
                    <a:pt x="60" y="27"/>
                  </a:lnTo>
                  <a:lnTo>
                    <a:pt x="60" y="34"/>
                  </a:lnTo>
                  <a:lnTo>
                    <a:pt x="0" y="7"/>
                  </a:lnTo>
                  <a:lnTo>
                    <a:pt x="0" y="0"/>
                  </a:lnTo>
                  <a:close/>
                </a:path>
              </a:pathLst>
            </a:custGeom>
            <a:ln>
              <a:solidFill>
                <a:srgbClr val="C00000"/>
              </a:solidFill>
            </a:ln>
          </p:spPr>
          <p:style>
            <a:lnRef idx="2">
              <a:schemeClr val="accent1"/>
            </a:lnRef>
            <a:fillRef idx="1">
              <a:schemeClr val="lt1"/>
            </a:fillRef>
            <a:effectRef idx="0">
              <a:schemeClr val="accent1"/>
            </a:effectRef>
            <a:fontRef idx="minor">
              <a:schemeClr val="dk1"/>
            </a:fontRef>
          </p:style>
          <p:txBody>
            <a:bodyPr/>
            <a:lstStyle/>
            <a:p>
              <a:endParaRPr lang="de-DE" sz="1400"/>
            </a:p>
          </p:txBody>
        </p:sp>
      </p:grpSp>
      <p:grpSp>
        <p:nvGrpSpPr>
          <p:cNvPr id="22" name="Group 21"/>
          <p:cNvGrpSpPr/>
          <p:nvPr/>
        </p:nvGrpSpPr>
        <p:grpSpPr>
          <a:xfrm>
            <a:off x="4100516" y="4631670"/>
            <a:ext cx="1411288" cy="773113"/>
            <a:chOff x="6372549" y="2924968"/>
            <a:chExt cx="1411288" cy="773113"/>
          </a:xfrm>
        </p:grpSpPr>
        <p:sp>
          <p:nvSpPr>
            <p:cNvPr id="23" name="Freeform 21"/>
            <p:cNvSpPr>
              <a:spLocks/>
            </p:cNvSpPr>
            <p:nvPr/>
          </p:nvSpPr>
          <p:spPr bwMode="auto">
            <a:xfrm>
              <a:off x="6372549" y="2924968"/>
              <a:ext cx="1192213" cy="773113"/>
            </a:xfrm>
            <a:custGeom>
              <a:avLst/>
              <a:gdLst>
                <a:gd name="T0" fmla="*/ 2147483647 w 766"/>
                <a:gd name="T1" fmla="*/ 2147483647 h 544"/>
                <a:gd name="T2" fmla="*/ 2147483647 w 766"/>
                <a:gd name="T3" fmla="*/ 2147483647 h 544"/>
                <a:gd name="T4" fmla="*/ 2147483647 w 766"/>
                <a:gd name="T5" fmla="*/ 2147483647 h 544"/>
                <a:gd name="T6" fmla="*/ 2147483647 w 766"/>
                <a:gd name="T7" fmla="*/ 2147483647 h 544"/>
                <a:gd name="T8" fmla="*/ 2147483647 w 766"/>
                <a:gd name="T9" fmla="*/ 2147483647 h 544"/>
                <a:gd name="T10" fmla="*/ 2147483647 w 766"/>
                <a:gd name="T11" fmla="*/ 2147483647 h 544"/>
                <a:gd name="T12" fmla="*/ 2147483647 w 766"/>
                <a:gd name="T13" fmla="*/ 2147483647 h 544"/>
                <a:gd name="T14" fmla="*/ 2147483647 w 766"/>
                <a:gd name="T15" fmla="*/ 2147483647 h 544"/>
                <a:gd name="T16" fmla="*/ 2147483647 w 766"/>
                <a:gd name="T17" fmla="*/ 2147483647 h 544"/>
                <a:gd name="T18" fmla="*/ 2147483647 w 766"/>
                <a:gd name="T19" fmla="*/ 0 h 544"/>
                <a:gd name="T20" fmla="*/ 2147483647 w 766"/>
                <a:gd name="T21" fmla="*/ 0 h 544"/>
                <a:gd name="T22" fmla="*/ 2147483647 w 766"/>
                <a:gd name="T23" fmla="*/ 2147483647 h 544"/>
                <a:gd name="T24" fmla="*/ 2147483647 w 766"/>
                <a:gd name="T25" fmla="*/ 2147483647 h 544"/>
                <a:gd name="T26" fmla="*/ 2147483647 w 766"/>
                <a:gd name="T27" fmla="*/ 2147483647 h 544"/>
                <a:gd name="T28" fmla="*/ 2147483647 w 766"/>
                <a:gd name="T29" fmla="*/ 2147483647 h 544"/>
                <a:gd name="T30" fmla="*/ 2147483647 w 766"/>
                <a:gd name="T31" fmla="*/ 2147483647 h 544"/>
                <a:gd name="T32" fmla="*/ 2147483647 w 766"/>
                <a:gd name="T33" fmla="*/ 2147483647 h 544"/>
                <a:gd name="T34" fmla="*/ 2147483647 w 766"/>
                <a:gd name="T35" fmla="*/ 2147483647 h 544"/>
                <a:gd name="T36" fmla="*/ 2147483647 w 766"/>
                <a:gd name="T37" fmla="*/ 2147483647 h 544"/>
                <a:gd name="T38" fmla="*/ 2147483647 w 766"/>
                <a:gd name="T39" fmla="*/ 2147483647 h 544"/>
                <a:gd name="T40" fmla="*/ 2147483647 w 766"/>
                <a:gd name="T41" fmla="*/ 2147483647 h 544"/>
                <a:gd name="T42" fmla="*/ 2147483647 w 766"/>
                <a:gd name="T43" fmla="*/ 2147483647 h 544"/>
                <a:gd name="T44" fmla="*/ 2147483647 w 766"/>
                <a:gd name="T45" fmla="*/ 2147483647 h 544"/>
                <a:gd name="T46" fmla="*/ 2147483647 w 766"/>
                <a:gd name="T47" fmla="*/ 2147483647 h 544"/>
                <a:gd name="T48" fmla="*/ 2147483647 w 766"/>
                <a:gd name="T49" fmla="*/ 2147483647 h 544"/>
                <a:gd name="T50" fmla="*/ 2147483647 w 766"/>
                <a:gd name="T51" fmla="*/ 2147483647 h 544"/>
                <a:gd name="T52" fmla="*/ 2147483647 w 766"/>
                <a:gd name="T53" fmla="*/ 2147483647 h 544"/>
                <a:gd name="T54" fmla="*/ 2147483647 w 766"/>
                <a:gd name="T55" fmla="*/ 2147483647 h 544"/>
                <a:gd name="T56" fmla="*/ 2147483647 w 766"/>
                <a:gd name="T57" fmla="*/ 2147483647 h 544"/>
                <a:gd name="T58" fmla="*/ 2147483647 w 766"/>
                <a:gd name="T59" fmla="*/ 2147483647 h 544"/>
                <a:gd name="T60" fmla="*/ 2147483647 w 766"/>
                <a:gd name="T61" fmla="*/ 2147483647 h 544"/>
                <a:gd name="T62" fmla="*/ 2147483647 w 766"/>
                <a:gd name="T63" fmla="*/ 2147483647 h 544"/>
                <a:gd name="T64" fmla="*/ 2147483647 w 766"/>
                <a:gd name="T65" fmla="*/ 2147483647 h 544"/>
                <a:gd name="T66" fmla="*/ 2147483647 w 766"/>
                <a:gd name="T67" fmla="*/ 2147483647 h 544"/>
                <a:gd name="T68" fmla="*/ 2147483647 w 766"/>
                <a:gd name="T69" fmla="*/ 2147483647 h 544"/>
                <a:gd name="T70" fmla="*/ 2147483647 w 766"/>
                <a:gd name="T71" fmla="*/ 2147483647 h 544"/>
                <a:gd name="T72" fmla="*/ 2147483647 w 766"/>
                <a:gd name="T73" fmla="*/ 2147483647 h 544"/>
                <a:gd name="T74" fmla="*/ 2147483647 w 766"/>
                <a:gd name="T75" fmla="*/ 2147483647 h 544"/>
                <a:gd name="T76" fmla="*/ 0 w 766"/>
                <a:gd name="T77" fmla="*/ 2147483647 h 5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66"/>
                <a:gd name="T118" fmla="*/ 0 h 544"/>
                <a:gd name="T119" fmla="*/ 766 w 766"/>
                <a:gd name="T120" fmla="*/ 544 h 5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66" h="544">
                  <a:moveTo>
                    <a:pt x="0" y="538"/>
                  </a:moveTo>
                  <a:lnTo>
                    <a:pt x="101" y="524"/>
                  </a:lnTo>
                  <a:lnTo>
                    <a:pt x="175" y="491"/>
                  </a:lnTo>
                  <a:lnTo>
                    <a:pt x="228" y="437"/>
                  </a:lnTo>
                  <a:lnTo>
                    <a:pt x="269" y="370"/>
                  </a:lnTo>
                  <a:lnTo>
                    <a:pt x="403" y="34"/>
                  </a:lnTo>
                  <a:lnTo>
                    <a:pt x="423" y="14"/>
                  </a:lnTo>
                  <a:lnTo>
                    <a:pt x="450" y="0"/>
                  </a:lnTo>
                  <a:lnTo>
                    <a:pt x="504" y="14"/>
                  </a:lnTo>
                  <a:lnTo>
                    <a:pt x="510" y="14"/>
                  </a:lnTo>
                  <a:lnTo>
                    <a:pt x="557" y="61"/>
                  </a:lnTo>
                  <a:lnTo>
                    <a:pt x="598" y="121"/>
                  </a:lnTo>
                  <a:lnTo>
                    <a:pt x="685" y="410"/>
                  </a:lnTo>
                  <a:lnTo>
                    <a:pt x="725" y="464"/>
                  </a:lnTo>
                  <a:lnTo>
                    <a:pt x="766" y="511"/>
                  </a:lnTo>
                  <a:lnTo>
                    <a:pt x="759" y="511"/>
                  </a:lnTo>
                  <a:lnTo>
                    <a:pt x="759" y="517"/>
                  </a:lnTo>
                  <a:lnTo>
                    <a:pt x="719" y="470"/>
                  </a:lnTo>
                  <a:lnTo>
                    <a:pt x="678" y="417"/>
                  </a:lnTo>
                  <a:lnTo>
                    <a:pt x="678" y="410"/>
                  </a:lnTo>
                  <a:lnTo>
                    <a:pt x="591" y="121"/>
                  </a:lnTo>
                  <a:lnTo>
                    <a:pt x="591" y="128"/>
                  </a:lnTo>
                  <a:lnTo>
                    <a:pt x="551" y="68"/>
                  </a:lnTo>
                  <a:lnTo>
                    <a:pt x="504" y="21"/>
                  </a:lnTo>
                  <a:lnTo>
                    <a:pt x="450" y="7"/>
                  </a:lnTo>
                  <a:lnTo>
                    <a:pt x="423" y="21"/>
                  </a:lnTo>
                  <a:lnTo>
                    <a:pt x="430" y="21"/>
                  </a:lnTo>
                  <a:lnTo>
                    <a:pt x="410" y="41"/>
                  </a:lnTo>
                  <a:lnTo>
                    <a:pt x="410" y="34"/>
                  </a:lnTo>
                  <a:lnTo>
                    <a:pt x="275" y="370"/>
                  </a:lnTo>
                  <a:lnTo>
                    <a:pt x="275" y="376"/>
                  </a:lnTo>
                  <a:lnTo>
                    <a:pt x="235" y="444"/>
                  </a:lnTo>
                  <a:lnTo>
                    <a:pt x="181" y="497"/>
                  </a:lnTo>
                  <a:lnTo>
                    <a:pt x="175" y="497"/>
                  </a:lnTo>
                  <a:lnTo>
                    <a:pt x="101" y="531"/>
                  </a:lnTo>
                  <a:lnTo>
                    <a:pt x="0" y="544"/>
                  </a:lnTo>
                  <a:lnTo>
                    <a:pt x="0" y="538"/>
                  </a:lnTo>
                  <a:close/>
                </a:path>
              </a:pathLst>
            </a:custGeom>
            <a:ln>
              <a:solidFill>
                <a:srgbClr val="FFC000"/>
              </a:solidFill>
              <a:headEnd/>
              <a:tailEnd/>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24" name="Freeform 22"/>
            <p:cNvSpPr>
              <a:spLocks/>
            </p:cNvSpPr>
            <p:nvPr/>
          </p:nvSpPr>
          <p:spPr bwMode="auto">
            <a:xfrm>
              <a:off x="7553649" y="3652043"/>
              <a:ext cx="104775" cy="38100"/>
            </a:xfrm>
            <a:custGeom>
              <a:avLst/>
              <a:gdLst>
                <a:gd name="T0" fmla="*/ 0 w 67"/>
                <a:gd name="T1" fmla="*/ 0 h 27"/>
                <a:gd name="T2" fmla="*/ 2147483647 w 67"/>
                <a:gd name="T3" fmla="*/ 2147483647 h 27"/>
                <a:gd name="T4" fmla="*/ 2147483647 w 67"/>
                <a:gd name="T5" fmla="*/ 2147483647 h 27"/>
                <a:gd name="T6" fmla="*/ 2147483647 w 67"/>
                <a:gd name="T7" fmla="*/ 2147483647 h 27"/>
                <a:gd name="T8" fmla="*/ 2147483647 w 67"/>
                <a:gd name="T9" fmla="*/ 2147483647 h 27"/>
                <a:gd name="T10" fmla="*/ 0 w 67"/>
                <a:gd name="T11" fmla="*/ 2147483647 h 27"/>
                <a:gd name="T12" fmla="*/ 0 w 67"/>
                <a:gd name="T13" fmla="*/ 0 h 27"/>
                <a:gd name="T14" fmla="*/ 0 60000 65536"/>
                <a:gd name="T15" fmla="*/ 0 60000 65536"/>
                <a:gd name="T16" fmla="*/ 0 60000 65536"/>
                <a:gd name="T17" fmla="*/ 0 60000 65536"/>
                <a:gd name="T18" fmla="*/ 0 60000 65536"/>
                <a:gd name="T19" fmla="*/ 0 60000 65536"/>
                <a:gd name="T20" fmla="*/ 0 60000 65536"/>
                <a:gd name="T21" fmla="*/ 0 w 67"/>
                <a:gd name="T22" fmla="*/ 0 h 27"/>
                <a:gd name="T23" fmla="*/ 67 w 6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27">
                  <a:moveTo>
                    <a:pt x="0" y="0"/>
                  </a:moveTo>
                  <a:lnTo>
                    <a:pt x="67" y="20"/>
                  </a:lnTo>
                  <a:lnTo>
                    <a:pt x="67" y="27"/>
                  </a:lnTo>
                  <a:lnTo>
                    <a:pt x="0" y="6"/>
                  </a:lnTo>
                  <a:lnTo>
                    <a:pt x="0" y="0"/>
                  </a:lnTo>
                  <a:close/>
                </a:path>
              </a:pathLst>
            </a:custGeom>
            <a:ln>
              <a:solidFill>
                <a:srgbClr val="FFC000"/>
              </a:solidFill>
              <a:headEnd/>
              <a:tailEnd/>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25" name="Rectangle 23"/>
            <p:cNvSpPr>
              <a:spLocks noChangeArrowheads="1"/>
            </p:cNvSpPr>
            <p:nvPr/>
          </p:nvSpPr>
          <p:spPr bwMode="auto">
            <a:xfrm>
              <a:off x="7658424" y="3680618"/>
              <a:ext cx="125413" cy="9525"/>
            </a:xfrm>
            <a:prstGeom prst="rect">
              <a:avLst/>
            </a:prstGeom>
            <a:ln>
              <a:solidFill>
                <a:srgbClr val="FFC000"/>
              </a:solidFill>
              <a:headEnd/>
              <a:tailEnd/>
            </a:ln>
          </p:spPr>
          <p:style>
            <a:lnRef idx="2">
              <a:schemeClr val="accent2"/>
            </a:lnRef>
            <a:fillRef idx="1">
              <a:schemeClr val="lt1"/>
            </a:fillRef>
            <a:effectRef idx="0">
              <a:schemeClr val="accent2"/>
            </a:effectRef>
            <a:fontRef idx="minor">
              <a:schemeClr val="dk1"/>
            </a:fontRef>
          </p:style>
          <p:txBody>
            <a:bodyPr/>
            <a:lstStyle/>
            <a:p>
              <a:endParaRPr lang="de-DE" sz="1400"/>
            </a:p>
          </p:txBody>
        </p:sp>
      </p:grpSp>
      <p:grpSp>
        <p:nvGrpSpPr>
          <p:cNvPr id="26" name="Group 25"/>
          <p:cNvGrpSpPr/>
          <p:nvPr/>
        </p:nvGrpSpPr>
        <p:grpSpPr>
          <a:xfrm>
            <a:off x="4841879" y="5242858"/>
            <a:ext cx="1411287" cy="153987"/>
            <a:chOff x="7113912" y="3536156"/>
            <a:chExt cx="1411287" cy="153987"/>
          </a:xfrm>
        </p:grpSpPr>
        <p:sp>
          <p:nvSpPr>
            <p:cNvPr id="27" name="Freeform 24"/>
            <p:cNvSpPr>
              <a:spLocks/>
            </p:cNvSpPr>
            <p:nvPr/>
          </p:nvSpPr>
          <p:spPr bwMode="auto">
            <a:xfrm>
              <a:off x="7113912" y="3536156"/>
              <a:ext cx="1066800" cy="153987"/>
            </a:xfrm>
            <a:custGeom>
              <a:avLst/>
              <a:gdLst>
                <a:gd name="T0" fmla="*/ 0 w 685"/>
                <a:gd name="T1" fmla="*/ 2147483647 h 108"/>
                <a:gd name="T2" fmla="*/ 2147483647 w 685"/>
                <a:gd name="T3" fmla="*/ 2147483647 h 108"/>
                <a:gd name="T4" fmla="*/ 2147483647 w 685"/>
                <a:gd name="T5" fmla="*/ 2147483647 h 108"/>
                <a:gd name="T6" fmla="*/ 2147483647 w 685"/>
                <a:gd name="T7" fmla="*/ 2147483647 h 108"/>
                <a:gd name="T8" fmla="*/ 2147483647 w 685"/>
                <a:gd name="T9" fmla="*/ 2147483647 h 108"/>
                <a:gd name="T10" fmla="*/ 2147483647 w 685"/>
                <a:gd name="T11" fmla="*/ 2147483647 h 108"/>
                <a:gd name="T12" fmla="*/ 2147483647 w 685"/>
                <a:gd name="T13" fmla="*/ 2147483647 h 108"/>
                <a:gd name="T14" fmla="*/ 2147483647 w 685"/>
                <a:gd name="T15" fmla="*/ 2147483647 h 108"/>
                <a:gd name="T16" fmla="*/ 2147483647 w 685"/>
                <a:gd name="T17" fmla="*/ 2147483647 h 108"/>
                <a:gd name="T18" fmla="*/ 2147483647 w 685"/>
                <a:gd name="T19" fmla="*/ 2147483647 h 108"/>
                <a:gd name="T20" fmla="*/ 2147483647 w 685"/>
                <a:gd name="T21" fmla="*/ 0 h 108"/>
                <a:gd name="T22" fmla="*/ 2147483647 w 685"/>
                <a:gd name="T23" fmla="*/ 0 h 108"/>
                <a:gd name="T24" fmla="*/ 2147483647 w 685"/>
                <a:gd name="T25" fmla="*/ 0 h 108"/>
                <a:gd name="T26" fmla="*/ 2147483647 w 685"/>
                <a:gd name="T27" fmla="*/ 2147483647 h 108"/>
                <a:gd name="T28" fmla="*/ 2147483647 w 685"/>
                <a:gd name="T29" fmla="*/ 2147483647 h 108"/>
                <a:gd name="T30" fmla="*/ 2147483647 w 685"/>
                <a:gd name="T31" fmla="*/ 2147483647 h 108"/>
                <a:gd name="T32" fmla="*/ 2147483647 w 685"/>
                <a:gd name="T33" fmla="*/ 2147483647 h 108"/>
                <a:gd name="T34" fmla="*/ 2147483647 w 685"/>
                <a:gd name="T35" fmla="*/ 2147483647 h 108"/>
                <a:gd name="T36" fmla="*/ 2147483647 w 685"/>
                <a:gd name="T37" fmla="*/ 2147483647 h 108"/>
                <a:gd name="T38" fmla="*/ 2147483647 w 685"/>
                <a:gd name="T39" fmla="*/ 2147483647 h 108"/>
                <a:gd name="T40" fmla="*/ 2147483647 w 685"/>
                <a:gd name="T41" fmla="*/ 2147483647 h 108"/>
                <a:gd name="T42" fmla="*/ 2147483647 w 685"/>
                <a:gd name="T43" fmla="*/ 2147483647 h 108"/>
                <a:gd name="T44" fmla="*/ 2147483647 w 685"/>
                <a:gd name="T45" fmla="*/ 2147483647 h 108"/>
                <a:gd name="T46" fmla="*/ 2147483647 w 685"/>
                <a:gd name="T47" fmla="*/ 2147483647 h 108"/>
                <a:gd name="T48" fmla="*/ 2147483647 w 685"/>
                <a:gd name="T49" fmla="*/ 2147483647 h 108"/>
                <a:gd name="T50" fmla="*/ 2147483647 w 685"/>
                <a:gd name="T51" fmla="*/ 2147483647 h 108"/>
                <a:gd name="T52" fmla="*/ 2147483647 w 685"/>
                <a:gd name="T53" fmla="*/ 2147483647 h 108"/>
                <a:gd name="T54" fmla="*/ 2147483647 w 685"/>
                <a:gd name="T55" fmla="*/ 2147483647 h 108"/>
                <a:gd name="T56" fmla="*/ 2147483647 w 685"/>
                <a:gd name="T57" fmla="*/ 2147483647 h 108"/>
                <a:gd name="T58" fmla="*/ 2147483647 w 685"/>
                <a:gd name="T59" fmla="*/ 2147483647 h 108"/>
                <a:gd name="T60" fmla="*/ 2147483647 w 685"/>
                <a:gd name="T61" fmla="*/ 2147483647 h 108"/>
                <a:gd name="T62" fmla="*/ 2147483647 w 685"/>
                <a:gd name="T63" fmla="*/ 2147483647 h 108"/>
                <a:gd name="T64" fmla="*/ 2147483647 w 685"/>
                <a:gd name="T65" fmla="*/ 2147483647 h 108"/>
                <a:gd name="T66" fmla="*/ 2147483647 w 685"/>
                <a:gd name="T67" fmla="*/ 2147483647 h 108"/>
                <a:gd name="T68" fmla="*/ 2147483647 w 685"/>
                <a:gd name="T69" fmla="*/ 2147483647 h 108"/>
                <a:gd name="T70" fmla="*/ 0 w 685"/>
                <a:gd name="T71" fmla="*/ 2147483647 h 108"/>
                <a:gd name="T72" fmla="*/ 0 w 685"/>
                <a:gd name="T73" fmla="*/ 2147483647 h 1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5"/>
                <a:gd name="T112" fmla="*/ 0 h 108"/>
                <a:gd name="T113" fmla="*/ 685 w 685"/>
                <a:gd name="T114" fmla="*/ 108 h 10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5" h="108">
                  <a:moveTo>
                    <a:pt x="0" y="101"/>
                  </a:moveTo>
                  <a:lnTo>
                    <a:pt x="174" y="94"/>
                  </a:lnTo>
                  <a:lnTo>
                    <a:pt x="268" y="67"/>
                  </a:lnTo>
                  <a:lnTo>
                    <a:pt x="403" y="7"/>
                  </a:lnTo>
                  <a:lnTo>
                    <a:pt x="497" y="0"/>
                  </a:lnTo>
                  <a:lnTo>
                    <a:pt x="591" y="20"/>
                  </a:lnTo>
                  <a:lnTo>
                    <a:pt x="597" y="20"/>
                  </a:lnTo>
                  <a:lnTo>
                    <a:pt x="685" y="74"/>
                  </a:lnTo>
                  <a:lnTo>
                    <a:pt x="678" y="74"/>
                  </a:lnTo>
                  <a:lnTo>
                    <a:pt x="678" y="81"/>
                  </a:lnTo>
                  <a:lnTo>
                    <a:pt x="591" y="27"/>
                  </a:lnTo>
                  <a:lnTo>
                    <a:pt x="497" y="7"/>
                  </a:lnTo>
                  <a:lnTo>
                    <a:pt x="403" y="14"/>
                  </a:lnTo>
                  <a:lnTo>
                    <a:pt x="268" y="74"/>
                  </a:lnTo>
                  <a:lnTo>
                    <a:pt x="174" y="101"/>
                  </a:lnTo>
                  <a:lnTo>
                    <a:pt x="0" y="108"/>
                  </a:lnTo>
                  <a:lnTo>
                    <a:pt x="0" y="101"/>
                  </a:lnTo>
                  <a:close/>
                </a:path>
              </a:pathLst>
            </a:custGeom>
            <a:ln>
              <a:solidFill>
                <a:schemeClr val="bg1">
                  <a:lumMod val="50000"/>
                </a:schemeClr>
              </a:solidFill>
              <a:headEnd/>
              <a:tailEnd/>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28" name="Freeform 25"/>
            <p:cNvSpPr>
              <a:spLocks/>
            </p:cNvSpPr>
            <p:nvPr/>
          </p:nvSpPr>
          <p:spPr bwMode="auto">
            <a:xfrm>
              <a:off x="8169599" y="3640931"/>
              <a:ext cx="125413" cy="39687"/>
            </a:xfrm>
            <a:custGeom>
              <a:avLst/>
              <a:gdLst>
                <a:gd name="T0" fmla="*/ 0 w 80"/>
                <a:gd name="T1" fmla="*/ 0 h 27"/>
                <a:gd name="T2" fmla="*/ 2147483647 w 80"/>
                <a:gd name="T3" fmla="*/ 2147483647 h 27"/>
                <a:gd name="T4" fmla="*/ 2147483647 w 80"/>
                <a:gd name="T5" fmla="*/ 2147483647 h 27"/>
                <a:gd name="T6" fmla="*/ 2147483647 w 80"/>
                <a:gd name="T7" fmla="*/ 2147483647 h 27"/>
                <a:gd name="T8" fmla="*/ 2147483647 w 80"/>
                <a:gd name="T9" fmla="*/ 2147483647 h 27"/>
                <a:gd name="T10" fmla="*/ 0 w 80"/>
                <a:gd name="T11" fmla="*/ 2147483647 h 27"/>
                <a:gd name="T12" fmla="*/ 0 w 80"/>
                <a:gd name="T13" fmla="*/ 0 h 27"/>
                <a:gd name="T14" fmla="*/ 0 60000 65536"/>
                <a:gd name="T15" fmla="*/ 0 60000 65536"/>
                <a:gd name="T16" fmla="*/ 0 60000 65536"/>
                <a:gd name="T17" fmla="*/ 0 60000 65536"/>
                <a:gd name="T18" fmla="*/ 0 60000 65536"/>
                <a:gd name="T19" fmla="*/ 0 60000 65536"/>
                <a:gd name="T20" fmla="*/ 0 60000 65536"/>
                <a:gd name="T21" fmla="*/ 0 w 80"/>
                <a:gd name="T22" fmla="*/ 0 h 27"/>
                <a:gd name="T23" fmla="*/ 80 w 80"/>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7">
                  <a:moveTo>
                    <a:pt x="0" y="0"/>
                  </a:moveTo>
                  <a:lnTo>
                    <a:pt x="80" y="20"/>
                  </a:lnTo>
                  <a:lnTo>
                    <a:pt x="80" y="27"/>
                  </a:lnTo>
                  <a:lnTo>
                    <a:pt x="0" y="7"/>
                  </a:lnTo>
                  <a:lnTo>
                    <a:pt x="0" y="0"/>
                  </a:lnTo>
                  <a:close/>
                </a:path>
              </a:pathLst>
            </a:cu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29" name="Freeform 26"/>
            <p:cNvSpPr>
              <a:spLocks/>
            </p:cNvSpPr>
            <p:nvPr/>
          </p:nvSpPr>
          <p:spPr bwMode="auto">
            <a:xfrm>
              <a:off x="8295012" y="3669506"/>
              <a:ext cx="230187" cy="20637"/>
            </a:xfrm>
            <a:custGeom>
              <a:avLst/>
              <a:gdLst>
                <a:gd name="T0" fmla="*/ 0 w 148"/>
                <a:gd name="T1" fmla="*/ 0 h 14"/>
                <a:gd name="T2" fmla="*/ 0 w 148"/>
                <a:gd name="T3" fmla="*/ 2147483647 h 14"/>
                <a:gd name="T4" fmla="*/ 2147483647 w 148"/>
                <a:gd name="T5" fmla="*/ 2147483647 h 14"/>
                <a:gd name="T6" fmla="*/ 2147483647 w 148"/>
                <a:gd name="T7" fmla="*/ 2147483647 h 14"/>
                <a:gd name="T8" fmla="*/ 0 w 148"/>
                <a:gd name="T9" fmla="*/ 0 h 14"/>
                <a:gd name="T10" fmla="*/ 0 60000 65536"/>
                <a:gd name="T11" fmla="*/ 0 60000 65536"/>
                <a:gd name="T12" fmla="*/ 0 60000 65536"/>
                <a:gd name="T13" fmla="*/ 0 60000 65536"/>
                <a:gd name="T14" fmla="*/ 0 60000 65536"/>
                <a:gd name="T15" fmla="*/ 0 w 148"/>
                <a:gd name="T16" fmla="*/ 0 h 14"/>
                <a:gd name="T17" fmla="*/ 148 w 148"/>
                <a:gd name="T18" fmla="*/ 14 h 14"/>
              </a:gdLst>
              <a:ahLst/>
              <a:cxnLst>
                <a:cxn ang="T10">
                  <a:pos x="T0" y="T1"/>
                </a:cxn>
                <a:cxn ang="T11">
                  <a:pos x="T2" y="T3"/>
                </a:cxn>
                <a:cxn ang="T12">
                  <a:pos x="T4" y="T5"/>
                </a:cxn>
                <a:cxn ang="T13">
                  <a:pos x="T6" y="T7"/>
                </a:cxn>
                <a:cxn ang="T14">
                  <a:pos x="T8" y="T9"/>
                </a:cxn>
              </a:cxnLst>
              <a:rect l="T15" t="T16" r="T17" b="T18"/>
              <a:pathLst>
                <a:path w="148" h="14">
                  <a:moveTo>
                    <a:pt x="0" y="0"/>
                  </a:moveTo>
                  <a:lnTo>
                    <a:pt x="0" y="7"/>
                  </a:lnTo>
                  <a:lnTo>
                    <a:pt x="148" y="14"/>
                  </a:lnTo>
                  <a:lnTo>
                    <a:pt x="148" y="7"/>
                  </a:lnTo>
                  <a:lnTo>
                    <a:pt x="0" y="0"/>
                  </a:lnTo>
                  <a:close/>
                </a:path>
              </a:pathLst>
            </a:cu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a:lstStyle/>
            <a:p>
              <a:endParaRPr lang="de-DE" sz="1400"/>
            </a:p>
          </p:txBody>
        </p:sp>
      </p:grpSp>
      <p:grpSp>
        <p:nvGrpSpPr>
          <p:cNvPr id="30" name="Group 29"/>
          <p:cNvGrpSpPr/>
          <p:nvPr/>
        </p:nvGrpSpPr>
        <p:grpSpPr>
          <a:xfrm>
            <a:off x="2846391" y="4385608"/>
            <a:ext cx="1357313" cy="1001712"/>
            <a:chOff x="5118424" y="2678906"/>
            <a:chExt cx="1357313" cy="1001712"/>
          </a:xfrm>
        </p:grpSpPr>
        <p:sp>
          <p:nvSpPr>
            <p:cNvPr id="31" name="Freeform 27"/>
            <p:cNvSpPr>
              <a:spLocks/>
            </p:cNvSpPr>
            <p:nvPr/>
          </p:nvSpPr>
          <p:spPr bwMode="auto">
            <a:xfrm>
              <a:off x="5118424" y="2678906"/>
              <a:ext cx="1014413" cy="962025"/>
            </a:xfrm>
            <a:custGeom>
              <a:avLst/>
              <a:gdLst>
                <a:gd name="T0" fmla="*/ 2147483647 w 651"/>
                <a:gd name="T1" fmla="*/ 2147483647 h 678"/>
                <a:gd name="T2" fmla="*/ 2147483647 w 651"/>
                <a:gd name="T3" fmla="*/ 2147483647 h 678"/>
                <a:gd name="T4" fmla="*/ 2147483647 w 651"/>
                <a:gd name="T5" fmla="*/ 2147483647 h 678"/>
                <a:gd name="T6" fmla="*/ 2147483647 w 651"/>
                <a:gd name="T7" fmla="*/ 2147483647 h 678"/>
                <a:gd name="T8" fmla="*/ 2147483647 w 651"/>
                <a:gd name="T9" fmla="*/ 2147483647 h 678"/>
                <a:gd name="T10" fmla="*/ 2147483647 w 651"/>
                <a:gd name="T11" fmla="*/ 2147483647 h 678"/>
                <a:gd name="T12" fmla="*/ 2147483647 w 651"/>
                <a:gd name="T13" fmla="*/ 2147483647 h 678"/>
                <a:gd name="T14" fmla="*/ 2147483647 w 651"/>
                <a:gd name="T15" fmla="*/ 2147483647 h 678"/>
                <a:gd name="T16" fmla="*/ 2147483647 w 651"/>
                <a:gd name="T17" fmla="*/ 2147483647 h 678"/>
                <a:gd name="T18" fmla="*/ 2147483647 w 651"/>
                <a:gd name="T19" fmla="*/ 2147483647 h 678"/>
                <a:gd name="T20" fmla="*/ 2147483647 w 651"/>
                <a:gd name="T21" fmla="*/ 2147483647 h 678"/>
                <a:gd name="T22" fmla="*/ 2147483647 w 651"/>
                <a:gd name="T23" fmla="*/ 0 h 678"/>
                <a:gd name="T24" fmla="*/ 2147483647 w 651"/>
                <a:gd name="T25" fmla="*/ 2147483647 h 678"/>
                <a:gd name="T26" fmla="*/ 2147483647 w 651"/>
                <a:gd name="T27" fmla="*/ 2147483647 h 678"/>
                <a:gd name="T28" fmla="*/ 2147483647 w 651"/>
                <a:gd name="T29" fmla="*/ 2147483647 h 678"/>
                <a:gd name="T30" fmla="*/ 2147483647 w 651"/>
                <a:gd name="T31" fmla="*/ 2147483647 h 678"/>
                <a:gd name="T32" fmla="*/ 2147483647 w 651"/>
                <a:gd name="T33" fmla="*/ 2147483647 h 678"/>
                <a:gd name="T34" fmla="*/ 2147483647 w 651"/>
                <a:gd name="T35" fmla="*/ 2147483647 h 678"/>
                <a:gd name="T36" fmla="*/ 2147483647 w 651"/>
                <a:gd name="T37" fmla="*/ 2147483647 h 678"/>
                <a:gd name="T38" fmla="*/ 2147483647 w 651"/>
                <a:gd name="T39" fmla="*/ 2147483647 h 678"/>
                <a:gd name="T40" fmla="*/ 2147483647 w 651"/>
                <a:gd name="T41" fmla="*/ 2147483647 h 678"/>
                <a:gd name="T42" fmla="*/ 2147483647 w 651"/>
                <a:gd name="T43" fmla="*/ 2147483647 h 678"/>
                <a:gd name="T44" fmla="*/ 2147483647 w 651"/>
                <a:gd name="T45" fmla="*/ 2147483647 h 678"/>
                <a:gd name="T46" fmla="*/ 2147483647 w 651"/>
                <a:gd name="T47" fmla="*/ 2147483647 h 678"/>
                <a:gd name="T48" fmla="*/ 2147483647 w 651"/>
                <a:gd name="T49" fmla="*/ 2147483647 h 678"/>
                <a:gd name="T50" fmla="*/ 2147483647 w 651"/>
                <a:gd name="T51" fmla="*/ 2147483647 h 678"/>
                <a:gd name="T52" fmla="*/ 2147483647 w 651"/>
                <a:gd name="T53" fmla="*/ 2147483647 h 678"/>
                <a:gd name="T54" fmla="*/ 2147483647 w 651"/>
                <a:gd name="T55" fmla="*/ 2147483647 h 678"/>
                <a:gd name="T56" fmla="*/ 2147483647 w 651"/>
                <a:gd name="T57" fmla="*/ 2147483647 h 678"/>
                <a:gd name="T58" fmla="*/ 2147483647 w 651"/>
                <a:gd name="T59" fmla="*/ 2147483647 h 678"/>
                <a:gd name="T60" fmla="*/ 2147483647 w 651"/>
                <a:gd name="T61" fmla="*/ 2147483647 h 678"/>
                <a:gd name="T62" fmla="*/ 2147483647 w 651"/>
                <a:gd name="T63" fmla="*/ 2147483647 h 678"/>
                <a:gd name="T64" fmla="*/ 2147483647 w 651"/>
                <a:gd name="T65" fmla="*/ 2147483647 h 678"/>
                <a:gd name="T66" fmla="*/ 2147483647 w 651"/>
                <a:gd name="T67" fmla="*/ 2147483647 h 678"/>
                <a:gd name="T68" fmla="*/ 2147483647 w 651"/>
                <a:gd name="T69" fmla="*/ 2147483647 h 678"/>
                <a:gd name="T70" fmla="*/ 2147483647 w 651"/>
                <a:gd name="T71" fmla="*/ 2147483647 h 678"/>
                <a:gd name="T72" fmla="*/ 2147483647 w 651"/>
                <a:gd name="T73" fmla="*/ 2147483647 h 678"/>
                <a:gd name="T74" fmla="*/ 2147483647 w 651"/>
                <a:gd name="T75" fmla="*/ 2147483647 h 678"/>
                <a:gd name="T76" fmla="*/ 2147483647 w 651"/>
                <a:gd name="T77" fmla="*/ 2147483647 h 678"/>
                <a:gd name="T78" fmla="*/ 2147483647 w 651"/>
                <a:gd name="T79" fmla="*/ 2147483647 h 678"/>
                <a:gd name="T80" fmla="*/ 2147483647 w 651"/>
                <a:gd name="T81" fmla="*/ 2147483647 h 678"/>
                <a:gd name="T82" fmla="*/ 2147483647 w 651"/>
                <a:gd name="T83" fmla="*/ 2147483647 h 678"/>
                <a:gd name="T84" fmla="*/ 2147483647 w 651"/>
                <a:gd name="T85" fmla="*/ 2147483647 h 678"/>
                <a:gd name="T86" fmla="*/ 2147483647 w 651"/>
                <a:gd name="T87" fmla="*/ 2147483647 h 678"/>
                <a:gd name="T88" fmla="*/ 2147483647 w 651"/>
                <a:gd name="T89" fmla="*/ 2147483647 h 678"/>
                <a:gd name="T90" fmla="*/ 2147483647 w 651"/>
                <a:gd name="T91" fmla="*/ 2147483647 h 678"/>
                <a:gd name="T92" fmla="*/ 2147483647 w 651"/>
                <a:gd name="T93" fmla="*/ 2147483647 h 678"/>
                <a:gd name="T94" fmla="*/ 2147483647 w 651"/>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1"/>
                <a:gd name="T145" fmla="*/ 0 h 678"/>
                <a:gd name="T146" fmla="*/ 651 w 651"/>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1" h="678">
                  <a:moveTo>
                    <a:pt x="0" y="463"/>
                  </a:moveTo>
                  <a:lnTo>
                    <a:pt x="26" y="409"/>
                  </a:lnTo>
                  <a:lnTo>
                    <a:pt x="73" y="369"/>
                  </a:lnTo>
                  <a:lnTo>
                    <a:pt x="120" y="322"/>
                  </a:lnTo>
                  <a:lnTo>
                    <a:pt x="154" y="255"/>
                  </a:lnTo>
                  <a:lnTo>
                    <a:pt x="188" y="67"/>
                  </a:lnTo>
                  <a:lnTo>
                    <a:pt x="201" y="33"/>
                  </a:lnTo>
                  <a:lnTo>
                    <a:pt x="221" y="7"/>
                  </a:lnTo>
                  <a:lnTo>
                    <a:pt x="255" y="0"/>
                  </a:lnTo>
                  <a:lnTo>
                    <a:pt x="295" y="13"/>
                  </a:lnTo>
                  <a:lnTo>
                    <a:pt x="302" y="13"/>
                  </a:lnTo>
                  <a:lnTo>
                    <a:pt x="349" y="47"/>
                  </a:lnTo>
                  <a:lnTo>
                    <a:pt x="382" y="94"/>
                  </a:lnTo>
                  <a:lnTo>
                    <a:pt x="423" y="215"/>
                  </a:lnTo>
                  <a:lnTo>
                    <a:pt x="496" y="483"/>
                  </a:lnTo>
                  <a:lnTo>
                    <a:pt x="570" y="604"/>
                  </a:lnTo>
                  <a:lnTo>
                    <a:pt x="611" y="644"/>
                  </a:lnTo>
                  <a:lnTo>
                    <a:pt x="604" y="644"/>
                  </a:lnTo>
                  <a:lnTo>
                    <a:pt x="651" y="671"/>
                  </a:lnTo>
                  <a:lnTo>
                    <a:pt x="651" y="678"/>
                  </a:lnTo>
                  <a:lnTo>
                    <a:pt x="604" y="651"/>
                  </a:lnTo>
                  <a:lnTo>
                    <a:pt x="564" y="611"/>
                  </a:lnTo>
                  <a:lnTo>
                    <a:pt x="490" y="490"/>
                  </a:lnTo>
                  <a:lnTo>
                    <a:pt x="490" y="483"/>
                  </a:lnTo>
                  <a:lnTo>
                    <a:pt x="416" y="215"/>
                  </a:lnTo>
                  <a:lnTo>
                    <a:pt x="376" y="94"/>
                  </a:lnTo>
                  <a:lnTo>
                    <a:pt x="376" y="101"/>
                  </a:lnTo>
                  <a:lnTo>
                    <a:pt x="342" y="54"/>
                  </a:lnTo>
                  <a:lnTo>
                    <a:pt x="295" y="20"/>
                  </a:lnTo>
                  <a:lnTo>
                    <a:pt x="255" y="7"/>
                  </a:lnTo>
                  <a:lnTo>
                    <a:pt x="221" y="13"/>
                  </a:lnTo>
                  <a:lnTo>
                    <a:pt x="228" y="13"/>
                  </a:lnTo>
                  <a:lnTo>
                    <a:pt x="208" y="40"/>
                  </a:lnTo>
                  <a:lnTo>
                    <a:pt x="208" y="33"/>
                  </a:lnTo>
                  <a:lnTo>
                    <a:pt x="194" y="67"/>
                  </a:lnTo>
                  <a:lnTo>
                    <a:pt x="161" y="255"/>
                  </a:lnTo>
                  <a:lnTo>
                    <a:pt x="127" y="322"/>
                  </a:lnTo>
                  <a:lnTo>
                    <a:pt x="127" y="329"/>
                  </a:lnTo>
                  <a:lnTo>
                    <a:pt x="80" y="376"/>
                  </a:lnTo>
                  <a:lnTo>
                    <a:pt x="33" y="416"/>
                  </a:lnTo>
                  <a:lnTo>
                    <a:pt x="33" y="409"/>
                  </a:lnTo>
                  <a:lnTo>
                    <a:pt x="6" y="463"/>
                  </a:lnTo>
                  <a:lnTo>
                    <a:pt x="0" y="463"/>
                  </a:lnTo>
                  <a:close/>
                </a:path>
              </a:pathLst>
            </a:cu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32" name="Freeform 28"/>
            <p:cNvSpPr>
              <a:spLocks/>
            </p:cNvSpPr>
            <p:nvPr/>
          </p:nvSpPr>
          <p:spPr bwMode="auto">
            <a:xfrm>
              <a:off x="6132837" y="3631406"/>
              <a:ext cx="157162" cy="49212"/>
            </a:xfrm>
            <a:custGeom>
              <a:avLst/>
              <a:gdLst>
                <a:gd name="T0" fmla="*/ 0 w 101"/>
                <a:gd name="T1" fmla="*/ 0 h 34"/>
                <a:gd name="T2" fmla="*/ 2147483647 w 101"/>
                <a:gd name="T3" fmla="*/ 2147483647 h 34"/>
                <a:gd name="T4" fmla="*/ 2147483647 w 101"/>
                <a:gd name="T5" fmla="*/ 2147483647 h 34"/>
                <a:gd name="T6" fmla="*/ 2147483647 w 101"/>
                <a:gd name="T7" fmla="*/ 2147483647 h 34"/>
                <a:gd name="T8" fmla="*/ 2147483647 w 101"/>
                <a:gd name="T9" fmla="*/ 2147483647 h 34"/>
                <a:gd name="T10" fmla="*/ 0 w 101"/>
                <a:gd name="T11" fmla="*/ 2147483647 h 34"/>
                <a:gd name="T12" fmla="*/ 0 w 101"/>
                <a:gd name="T13" fmla="*/ 0 h 34"/>
                <a:gd name="T14" fmla="*/ 0 60000 65536"/>
                <a:gd name="T15" fmla="*/ 0 60000 65536"/>
                <a:gd name="T16" fmla="*/ 0 60000 65536"/>
                <a:gd name="T17" fmla="*/ 0 60000 65536"/>
                <a:gd name="T18" fmla="*/ 0 60000 65536"/>
                <a:gd name="T19" fmla="*/ 0 60000 65536"/>
                <a:gd name="T20" fmla="*/ 0 60000 65536"/>
                <a:gd name="T21" fmla="*/ 0 w 101"/>
                <a:gd name="T22" fmla="*/ 0 h 34"/>
                <a:gd name="T23" fmla="*/ 101 w 10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34">
                  <a:moveTo>
                    <a:pt x="0" y="0"/>
                  </a:moveTo>
                  <a:lnTo>
                    <a:pt x="101" y="27"/>
                  </a:lnTo>
                  <a:lnTo>
                    <a:pt x="101" y="34"/>
                  </a:lnTo>
                  <a:lnTo>
                    <a:pt x="0" y="7"/>
                  </a:lnTo>
                  <a:lnTo>
                    <a:pt x="0" y="0"/>
                  </a:lnTo>
                  <a:close/>
                </a:path>
              </a:pathLst>
            </a:cu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33" name="Freeform 29"/>
            <p:cNvSpPr>
              <a:spLocks/>
            </p:cNvSpPr>
            <p:nvPr/>
          </p:nvSpPr>
          <p:spPr bwMode="auto">
            <a:xfrm>
              <a:off x="6289999" y="3659981"/>
              <a:ext cx="185738" cy="20637"/>
            </a:xfrm>
            <a:custGeom>
              <a:avLst/>
              <a:gdLst>
                <a:gd name="T0" fmla="*/ 0 w 120"/>
                <a:gd name="T1" fmla="*/ 2147483647 h 14"/>
                <a:gd name="T2" fmla="*/ 0 w 120"/>
                <a:gd name="T3" fmla="*/ 2147483647 h 14"/>
                <a:gd name="T4" fmla="*/ 2147483647 w 120"/>
                <a:gd name="T5" fmla="*/ 2147483647 h 14"/>
                <a:gd name="T6" fmla="*/ 2147483647 w 120"/>
                <a:gd name="T7" fmla="*/ 0 h 14"/>
                <a:gd name="T8" fmla="*/ 0 w 120"/>
                <a:gd name="T9" fmla="*/ 2147483647 h 14"/>
                <a:gd name="T10" fmla="*/ 0 60000 65536"/>
                <a:gd name="T11" fmla="*/ 0 60000 65536"/>
                <a:gd name="T12" fmla="*/ 0 60000 65536"/>
                <a:gd name="T13" fmla="*/ 0 60000 65536"/>
                <a:gd name="T14" fmla="*/ 0 60000 65536"/>
                <a:gd name="T15" fmla="*/ 0 w 120"/>
                <a:gd name="T16" fmla="*/ 0 h 14"/>
                <a:gd name="T17" fmla="*/ 120 w 120"/>
                <a:gd name="T18" fmla="*/ 14 h 14"/>
              </a:gdLst>
              <a:ahLst/>
              <a:cxnLst>
                <a:cxn ang="T10">
                  <a:pos x="T0" y="T1"/>
                </a:cxn>
                <a:cxn ang="T11">
                  <a:pos x="T2" y="T3"/>
                </a:cxn>
                <a:cxn ang="T12">
                  <a:pos x="T4" y="T5"/>
                </a:cxn>
                <a:cxn ang="T13">
                  <a:pos x="T6" y="T7"/>
                </a:cxn>
                <a:cxn ang="T14">
                  <a:pos x="T8" y="T9"/>
                </a:cxn>
              </a:cxnLst>
              <a:rect l="T15" t="T16" r="T17" b="T18"/>
              <a:pathLst>
                <a:path w="120" h="14">
                  <a:moveTo>
                    <a:pt x="0" y="7"/>
                  </a:moveTo>
                  <a:lnTo>
                    <a:pt x="0" y="14"/>
                  </a:lnTo>
                  <a:lnTo>
                    <a:pt x="120" y="7"/>
                  </a:lnTo>
                  <a:lnTo>
                    <a:pt x="120" y="0"/>
                  </a:lnTo>
                  <a:lnTo>
                    <a:pt x="0" y="7"/>
                  </a:lnTo>
                  <a:close/>
                </a:path>
              </a:pathLst>
            </a:cu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endParaRPr lang="de-DE" sz="1400"/>
            </a:p>
          </p:txBody>
        </p:sp>
      </p:grpSp>
      <p:sp>
        <p:nvSpPr>
          <p:cNvPr id="34" name="Rectangle 30"/>
          <p:cNvSpPr>
            <a:spLocks noChangeArrowheads="1"/>
          </p:cNvSpPr>
          <p:nvPr/>
        </p:nvSpPr>
        <p:spPr bwMode="auto">
          <a:xfrm>
            <a:off x="3177403" y="4899958"/>
            <a:ext cx="227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600" i="0" dirty="0">
                <a:solidFill>
                  <a:srgbClr val="0070C0"/>
                </a:solidFill>
              </a:rPr>
              <a:t>air</a:t>
            </a:r>
            <a:endParaRPr kumimoji="1" lang="en-US" sz="1400" b="1" i="0" u="sng" dirty="0">
              <a:solidFill>
                <a:srgbClr val="0070C0"/>
              </a:solidFill>
            </a:endParaRPr>
          </a:p>
        </p:txBody>
      </p:sp>
      <p:sp>
        <p:nvSpPr>
          <p:cNvPr id="35" name="Rectangle 31"/>
          <p:cNvSpPr>
            <a:spLocks noChangeArrowheads="1"/>
          </p:cNvSpPr>
          <p:nvPr/>
        </p:nvSpPr>
        <p:spPr bwMode="auto">
          <a:xfrm>
            <a:off x="3951698" y="4899958"/>
            <a:ext cx="2292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600" i="0" dirty="0">
                <a:solidFill>
                  <a:srgbClr val="C00000"/>
                </a:solidFill>
              </a:rPr>
              <a:t>fat</a:t>
            </a:r>
            <a:endParaRPr kumimoji="1" lang="en-US" sz="1400" b="1" i="0" u="sng" dirty="0">
              <a:solidFill>
                <a:srgbClr val="C00000"/>
              </a:solidFill>
            </a:endParaRPr>
          </a:p>
        </p:txBody>
      </p:sp>
      <p:sp>
        <p:nvSpPr>
          <p:cNvPr id="36" name="Rectangle 32"/>
          <p:cNvSpPr>
            <a:spLocks noChangeArrowheads="1"/>
          </p:cNvSpPr>
          <p:nvPr/>
        </p:nvSpPr>
        <p:spPr bwMode="auto">
          <a:xfrm>
            <a:off x="4596301" y="4307610"/>
            <a:ext cx="53540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600" i="0" dirty="0">
                <a:solidFill>
                  <a:srgbClr val="FFC000"/>
                </a:solidFill>
              </a:rPr>
              <a:t>tissue</a:t>
            </a:r>
            <a:endParaRPr kumimoji="1" lang="en-US" sz="1400" b="1" i="0" u="sng" dirty="0">
              <a:solidFill>
                <a:srgbClr val="FFC000"/>
              </a:solidFill>
            </a:endParaRPr>
          </a:p>
        </p:txBody>
      </p:sp>
      <p:sp>
        <p:nvSpPr>
          <p:cNvPr id="37" name="Rectangle 33"/>
          <p:cNvSpPr>
            <a:spLocks noChangeArrowheads="1"/>
          </p:cNvSpPr>
          <p:nvPr/>
        </p:nvSpPr>
        <p:spPr bwMode="auto">
          <a:xfrm>
            <a:off x="5566752" y="4949964"/>
            <a:ext cx="4552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600" i="0" dirty="0">
                <a:solidFill>
                  <a:schemeClr val="bg1">
                    <a:lumMod val="50000"/>
                  </a:schemeClr>
                </a:solidFill>
              </a:rPr>
              <a:t>bone</a:t>
            </a:r>
            <a:endParaRPr kumimoji="1" lang="en-US" sz="1400" b="1" i="0" u="sng" dirty="0">
              <a:solidFill>
                <a:schemeClr val="bg1">
                  <a:lumMod val="50000"/>
                </a:schemeClr>
              </a:solidFill>
            </a:endParaRPr>
          </a:p>
        </p:txBody>
      </p:sp>
      <p:sp>
        <p:nvSpPr>
          <p:cNvPr id="38" name="Rectangle 34"/>
          <p:cNvSpPr>
            <a:spLocks noChangeArrowheads="1"/>
          </p:cNvSpPr>
          <p:nvPr/>
        </p:nvSpPr>
        <p:spPr bwMode="auto">
          <a:xfrm>
            <a:off x="4084457" y="5492096"/>
            <a:ext cx="82554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dirty="0" smtClean="0">
                <a:solidFill>
                  <a:srgbClr val="000000"/>
                </a:solidFill>
              </a:rPr>
              <a:t>data value</a:t>
            </a:r>
            <a:endParaRPr kumimoji="1" lang="en-US" sz="1600" b="1" i="0" u="sng" dirty="0"/>
          </a:p>
        </p:txBody>
      </p:sp>
      <p:sp>
        <p:nvSpPr>
          <p:cNvPr id="39" name="Rectangle 50"/>
          <p:cNvSpPr>
            <a:spLocks noChangeArrowheads="1"/>
          </p:cNvSpPr>
          <p:nvPr/>
        </p:nvSpPr>
        <p:spPr bwMode="auto">
          <a:xfrm>
            <a:off x="3995324" y="1511596"/>
            <a:ext cx="9008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600" i="0" dirty="0">
                <a:solidFill>
                  <a:srgbClr val="000000"/>
                </a:solidFill>
              </a:rPr>
              <a:t>histogram</a:t>
            </a:r>
            <a:endParaRPr kumimoji="1" lang="en-US" sz="1400" b="1" i="0" u="sng" dirty="0"/>
          </a:p>
        </p:txBody>
      </p:sp>
      <p:sp>
        <p:nvSpPr>
          <p:cNvPr id="40" name="Rectangle 51"/>
          <p:cNvSpPr>
            <a:spLocks noChangeArrowheads="1"/>
          </p:cNvSpPr>
          <p:nvPr/>
        </p:nvSpPr>
        <p:spPr bwMode="auto">
          <a:xfrm>
            <a:off x="3419787" y="3841095"/>
            <a:ext cx="22869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600" i="0" dirty="0">
                <a:solidFill>
                  <a:srgbClr val="000000"/>
                </a:solidFill>
              </a:rPr>
              <a:t>constituent’s distributions</a:t>
            </a:r>
            <a:endParaRPr kumimoji="1" lang="en-US" sz="1400" b="1" i="0" u="sng" dirty="0"/>
          </a:p>
        </p:txBody>
      </p:sp>
      <p:cxnSp>
        <p:nvCxnSpPr>
          <p:cNvPr id="41" name="Straight Arrow Connector 40"/>
          <p:cNvCxnSpPr/>
          <p:nvPr/>
        </p:nvCxnSpPr>
        <p:spPr bwMode="auto">
          <a:xfrm flipV="1">
            <a:off x="2819577" y="1517153"/>
            <a:ext cx="0" cy="1887538"/>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p:nvPr/>
        </p:nvCxnSpPr>
        <p:spPr bwMode="auto">
          <a:xfrm flipV="1">
            <a:off x="2546526" y="3120528"/>
            <a:ext cx="3693233" cy="5557"/>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bwMode="auto">
          <a:xfrm flipV="1">
            <a:off x="2825046" y="3835538"/>
            <a:ext cx="0" cy="1887538"/>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44" name="Straight Arrow Connector 43"/>
          <p:cNvCxnSpPr/>
          <p:nvPr/>
        </p:nvCxnSpPr>
        <p:spPr bwMode="auto">
          <a:xfrm flipV="1">
            <a:off x="2551995" y="5438913"/>
            <a:ext cx="3693233" cy="5557"/>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34"/>
          <p:cNvSpPr>
            <a:spLocks noChangeArrowheads="1"/>
          </p:cNvSpPr>
          <p:nvPr/>
        </p:nvSpPr>
        <p:spPr bwMode="auto">
          <a:xfrm>
            <a:off x="4072139" y="3168154"/>
            <a:ext cx="82554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dirty="0" smtClean="0">
                <a:solidFill>
                  <a:srgbClr val="000000"/>
                </a:solidFill>
              </a:rPr>
              <a:t>data value</a:t>
            </a:r>
            <a:endParaRPr kumimoji="1" lang="en-US" sz="1600" b="1" i="0" u="sng" dirty="0"/>
          </a:p>
        </p:txBody>
      </p:sp>
      <p:sp>
        <p:nvSpPr>
          <p:cNvPr id="46" name="Rectangle 53"/>
          <p:cNvSpPr>
            <a:spLocks noChangeArrowheads="1"/>
          </p:cNvSpPr>
          <p:nvPr/>
        </p:nvSpPr>
        <p:spPr bwMode="auto">
          <a:xfrm>
            <a:off x="2567867" y="1399747"/>
            <a:ext cx="1827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600" i="0" dirty="0">
                <a:solidFill>
                  <a:srgbClr val="000000"/>
                </a:solidFill>
              </a:rPr>
              <a:t>%</a:t>
            </a:r>
            <a:endParaRPr kumimoji="1" lang="en-US" sz="1400" b="1" i="0" u="sng" dirty="0"/>
          </a:p>
        </p:txBody>
      </p:sp>
      <p:sp>
        <p:nvSpPr>
          <p:cNvPr id="47" name="Rectangle 53"/>
          <p:cNvSpPr>
            <a:spLocks noChangeArrowheads="1"/>
          </p:cNvSpPr>
          <p:nvPr/>
        </p:nvSpPr>
        <p:spPr bwMode="auto">
          <a:xfrm>
            <a:off x="2576513" y="3733800"/>
            <a:ext cx="1827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600" i="0" dirty="0">
                <a:solidFill>
                  <a:srgbClr val="000000"/>
                </a:solidFill>
              </a:rPr>
              <a:t>%</a:t>
            </a:r>
            <a:endParaRPr kumimoji="1" lang="en-US" sz="1400" b="1" i="0" u="sng" dirty="0"/>
          </a:p>
        </p:txBody>
      </p:sp>
      <p:sp>
        <p:nvSpPr>
          <p:cNvPr id="48" name="Content Placeholder 2"/>
          <p:cNvSpPr txBox="1">
            <a:spLocks/>
          </p:cNvSpPr>
          <p:nvPr/>
        </p:nvSpPr>
        <p:spPr>
          <a:xfrm>
            <a:off x="457200" y="817772"/>
            <a:ext cx="82296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Histogram of all data values in a volume dataset:</a:t>
            </a:r>
          </a:p>
        </p:txBody>
      </p:sp>
      <p:sp>
        <p:nvSpPr>
          <p:cNvPr id="50" name="Rectangle 49"/>
          <p:cNvSpPr/>
          <p:nvPr/>
        </p:nvSpPr>
        <p:spPr>
          <a:xfrm>
            <a:off x="3662172" y="6248400"/>
            <a:ext cx="1619444" cy="457200"/>
          </a:xfrm>
          <a:prstGeom prst="rect">
            <a:avLst/>
          </a:prstGeom>
          <a:gradFill flip="none" rotWithShape="1">
            <a:gsLst>
              <a:gs pos="0">
                <a:schemeClr val="tx1"/>
              </a:gs>
              <a:gs pos="50000">
                <a:srgbClr val="7F7F7F"/>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Rectangle 50"/>
          <p:cNvSpPr/>
          <p:nvPr/>
        </p:nvSpPr>
        <p:spPr>
          <a:xfrm>
            <a:off x="2846391" y="6248400"/>
            <a:ext cx="833628"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Curved Right Arrow 1"/>
          <p:cNvSpPr/>
          <p:nvPr/>
        </p:nvSpPr>
        <p:spPr>
          <a:xfrm>
            <a:off x="1447800" y="2209800"/>
            <a:ext cx="838200" cy="22502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2" name="Curved Right Arrow 51"/>
          <p:cNvSpPr/>
          <p:nvPr/>
        </p:nvSpPr>
        <p:spPr>
          <a:xfrm>
            <a:off x="1447800" y="4631670"/>
            <a:ext cx="838200" cy="184533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3" name="Rectangle 51"/>
          <p:cNvSpPr>
            <a:spLocks noChangeArrowheads="1"/>
          </p:cNvSpPr>
          <p:nvPr/>
        </p:nvSpPr>
        <p:spPr bwMode="auto">
          <a:xfrm>
            <a:off x="3827447" y="5885192"/>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600" i="0" dirty="0" smtClean="0">
                <a:solidFill>
                  <a:srgbClr val="000000"/>
                </a:solidFill>
              </a:rPr>
              <a:t>Fat / tissue window</a:t>
            </a:r>
            <a:endParaRPr kumimoji="1" lang="en-US" sz="1400" b="1" i="0" u="sng" dirty="0"/>
          </a:p>
        </p:txBody>
      </p:sp>
      <p:sp>
        <p:nvSpPr>
          <p:cNvPr id="3" name="Title 2"/>
          <p:cNvSpPr>
            <a:spLocks noGrp="1"/>
          </p:cNvSpPr>
          <p:nvPr>
            <p:ph type="title"/>
          </p:nvPr>
        </p:nvSpPr>
        <p:spPr/>
        <p:txBody>
          <a:bodyPr/>
          <a:lstStyle/>
          <a:p>
            <a:r>
              <a:rPr lang="en-US" dirty="0"/>
              <a:t>Histograms Can Guide </a:t>
            </a:r>
            <a:r>
              <a:rPr lang="en-US" dirty="0" smtClean="0"/>
              <a:t>Windowing</a:t>
            </a:r>
            <a:endParaRPr lang="en-US" dirty="0"/>
          </a:p>
        </p:txBody>
      </p:sp>
      <p:sp>
        <p:nvSpPr>
          <p:cNvPr id="49" name="Rectangle 48"/>
          <p:cNvSpPr/>
          <p:nvPr/>
        </p:nvSpPr>
        <p:spPr>
          <a:xfrm>
            <a:off x="5267328" y="6227761"/>
            <a:ext cx="1236814"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425874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40" grpId="0"/>
      <p:bldP spid="47" grpId="0"/>
      <p:bldP spid="50" grpId="0" animBg="1"/>
      <p:bldP spid="51" grpId="0" animBg="1"/>
      <p:bldP spid="2" grpId="0" animBg="1"/>
      <p:bldP spid="52" grpId="0" animBg="1"/>
      <p:bldP spid="53" grpId="0"/>
      <p:bldP spid="49"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Footprint Pre-Integration</a:t>
            </a:r>
            <a:br>
              <a:rPr lang="en-US" dirty="0"/>
            </a:br>
            <a:endParaRPr lang="en-US" dirty="0"/>
          </a:p>
        </p:txBody>
      </p:sp>
      <p:sp>
        <p:nvSpPr>
          <p:cNvPr id="63493" name="Rectangle 3"/>
          <p:cNvSpPr>
            <a:spLocks noGrp="1" noChangeArrowheads="1"/>
          </p:cNvSpPr>
          <p:nvPr>
            <p:ph type="body" idx="4294967295"/>
          </p:nvPr>
        </p:nvSpPr>
        <p:spPr>
          <a:xfrm>
            <a:off x="0" y="1155700"/>
            <a:ext cx="5491163" cy="4572000"/>
          </a:xfrm>
        </p:spPr>
        <p:txBody>
          <a:bodyPr>
            <a:normAutofit/>
          </a:bodyPr>
          <a:lstStyle/>
          <a:p>
            <a:r>
              <a:rPr lang="en-US" sz="1800" dirty="0" smtClean="0"/>
              <a:t>Larger footprint increases blurring and used for high pixel-to-voxel ratio</a:t>
            </a:r>
          </a:p>
          <a:p>
            <a:r>
              <a:rPr lang="en-US" sz="1800" dirty="0" smtClean="0"/>
              <a:t>Footprint geometry</a:t>
            </a:r>
          </a:p>
          <a:p>
            <a:pPr marL="742950" lvl="1" indent="-285750"/>
            <a:r>
              <a:rPr lang="en-US" sz="1600" dirty="0" smtClean="0"/>
              <a:t>Orthographic projection: footprint is independent of the view point</a:t>
            </a:r>
          </a:p>
          <a:p>
            <a:pPr marL="742950" lvl="1" indent="-285750"/>
            <a:r>
              <a:rPr lang="en-US" sz="1600" dirty="0" smtClean="0"/>
              <a:t>Perspective projection: footprint is elliptical</a:t>
            </a:r>
          </a:p>
          <a:p>
            <a:r>
              <a:rPr lang="en-US" sz="1800" dirty="0" smtClean="0"/>
              <a:t>Pre-integration of footprint</a:t>
            </a:r>
          </a:p>
          <a:p>
            <a:r>
              <a:rPr lang="en-US" sz="1800" dirty="0" smtClean="0"/>
              <a:t>For perspective projection: additional computation of the orientation of the ellipse</a:t>
            </a:r>
          </a:p>
        </p:txBody>
      </p:sp>
      <p:pic>
        <p:nvPicPr>
          <p:cNvPr id="6349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5029200"/>
            <a:ext cx="133032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5" y="3867150"/>
            <a:ext cx="156845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5325" y="2698750"/>
            <a:ext cx="156845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1219200"/>
            <a:ext cx="12065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2100" y="1701800"/>
            <a:ext cx="5207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100</a:t>
            </a:fld>
            <a:endParaRPr lang="en-US" sz="1400" dirty="0"/>
          </a:p>
        </p:txBody>
      </p:sp>
    </p:spTree>
    <p:extLst>
      <p:ext uri="{BB962C8B-B14F-4D97-AF65-F5344CB8AC3E}">
        <p14:creationId xmlns:p14="http://schemas.microsoft.com/office/powerpoint/2010/main" val="2674622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Splatting: Algorithm</a:t>
            </a:r>
            <a:br>
              <a:rPr lang="en-US" dirty="0"/>
            </a:br>
            <a:endParaRPr lang="en-US" dirty="0"/>
          </a:p>
        </p:txBody>
      </p:sp>
      <p:sp>
        <p:nvSpPr>
          <p:cNvPr id="69637" name="Rectangle 3"/>
          <p:cNvSpPr>
            <a:spLocks noGrp="1" noChangeArrowheads="1"/>
          </p:cNvSpPr>
          <p:nvPr>
            <p:ph type="body" idx="4294967295"/>
          </p:nvPr>
        </p:nvSpPr>
        <p:spPr>
          <a:xfrm>
            <a:off x="0" y="549275"/>
            <a:ext cx="8642350" cy="5759450"/>
          </a:xfrm>
        </p:spPr>
        <p:txBody>
          <a:bodyPr/>
          <a:lstStyle/>
          <a:p>
            <a:endParaRPr lang="en-US" sz="1800" dirty="0" smtClean="0"/>
          </a:p>
          <a:p>
            <a:r>
              <a:rPr lang="en-US" sz="1800" dirty="0" smtClean="0"/>
              <a:t>Volume</a:t>
            </a:r>
          </a:p>
          <a:p>
            <a:pPr marL="742950" lvl="1" indent="-285750"/>
            <a:r>
              <a:rPr lang="en-US" sz="1600" dirty="0" smtClean="0"/>
              <a:t>Represented by voxels</a:t>
            </a:r>
          </a:p>
          <a:p>
            <a:pPr marL="742950" lvl="1" indent="-285750"/>
            <a:r>
              <a:rPr lang="en-US" sz="1600" dirty="0" smtClean="0"/>
              <a:t>Slicing</a:t>
            </a:r>
          </a:p>
          <a:p>
            <a:r>
              <a:rPr lang="en-US" sz="1800" dirty="0" smtClean="0"/>
              <a:t>Image plane:</a:t>
            </a:r>
          </a:p>
          <a:p>
            <a:pPr marL="742950" lvl="1" indent="-285750"/>
            <a:r>
              <a:rPr lang="en-US" sz="1600" dirty="0" smtClean="0"/>
              <a:t>Sheet buffer</a:t>
            </a:r>
          </a:p>
          <a:p>
            <a:pPr marL="742950" lvl="1" indent="-285750"/>
            <a:r>
              <a:rPr lang="en-US" sz="1600" dirty="0" smtClean="0"/>
              <a:t>Compositing buffer</a:t>
            </a:r>
          </a:p>
        </p:txBody>
      </p:sp>
      <p:grpSp>
        <p:nvGrpSpPr>
          <p:cNvPr id="69638" name="Group 4"/>
          <p:cNvGrpSpPr>
            <a:grpSpLocks/>
          </p:cNvGrpSpPr>
          <p:nvPr/>
        </p:nvGrpSpPr>
        <p:grpSpPr bwMode="auto">
          <a:xfrm>
            <a:off x="5105400" y="2590800"/>
            <a:ext cx="3505200" cy="3429000"/>
            <a:chOff x="432" y="288"/>
            <a:chExt cx="2208" cy="2160"/>
          </a:xfrm>
        </p:grpSpPr>
        <p:sp>
          <p:nvSpPr>
            <p:cNvPr id="69645" name="Line 5"/>
            <p:cNvSpPr>
              <a:spLocks noChangeShapeType="1"/>
            </p:cNvSpPr>
            <p:nvPr/>
          </p:nvSpPr>
          <p:spPr bwMode="auto">
            <a:xfrm flipV="1">
              <a:off x="480" y="1152"/>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69646" name="Line 6"/>
            <p:cNvSpPr>
              <a:spLocks noChangeShapeType="1"/>
            </p:cNvSpPr>
            <p:nvPr/>
          </p:nvSpPr>
          <p:spPr bwMode="auto">
            <a:xfrm>
              <a:off x="432" y="288"/>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69647" name="Group 7"/>
            <p:cNvGrpSpPr>
              <a:grpSpLocks/>
            </p:cNvGrpSpPr>
            <p:nvPr/>
          </p:nvGrpSpPr>
          <p:grpSpPr bwMode="auto">
            <a:xfrm>
              <a:off x="432" y="336"/>
              <a:ext cx="1728" cy="384"/>
              <a:chOff x="2895" y="1183"/>
              <a:chExt cx="1728" cy="384"/>
            </a:xfrm>
          </p:grpSpPr>
          <p:sp>
            <p:nvSpPr>
              <p:cNvPr id="69670" name="Oval 8"/>
              <p:cNvSpPr>
                <a:spLocks noChangeArrowheads="1"/>
              </p:cNvSpPr>
              <p:nvPr/>
            </p:nvSpPr>
            <p:spPr bwMode="auto">
              <a:xfrm>
                <a:off x="3039" y="1183"/>
                <a:ext cx="384" cy="384"/>
              </a:xfrm>
              <a:prstGeom prst="ellipse">
                <a:avLst/>
              </a:prstGeom>
              <a:solidFill>
                <a:srgbClr val="FF6600"/>
              </a:solidFill>
              <a:ln w="9525">
                <a:solidFill>
                  <a:schemeClr val="tx1"/>
                </a:solidFill>
                <a:round/>
                <a:headEnd/>
                <a:tailEnd/>
              </a:ln>
            </p:spPr>
            <p:txBody>
              <a:bodyPr wrap="none" anchor="ctr"/>
              <a:lstStyle/>
              <a:p>
                <a:endParaRPr lang="de-DE" sz="1400"/>
              </a:p>
            </p:txBody>
          </p:sp>
          <p:sp>
            <p:nvSpPr>
              <p:cNvPr id="69671" name="Oval 9"/>
              <p:cNvSpPr>
                <a:spLocks noChangeArrowheads="1"/>
              </p:cNvSpPr>
              <p:nvPr/>
            </p:nvSpPr>
            <p:spPr bwMode="auto">
              <a:xfrm>
                <a:off x="3279" y="1183"/>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69672" name="Oval 10"/>
              <p:cNvSpPr>
                <a:spLocks noChangeArrowheads="1"/>
              </p:cNvSpPr>
              <p:nvPr/>
            </p:nvSpPr>
            <p:spPr bwMode="auto">
              <a:xfrm>
                <a:off x="3519" y="1183"/>
                <a:ext cx="384" cy="384"/>
              </a:xfrm>
              <a:prstGeom prst="ellipse">
                <a:avLst/>
              </a:prstGeom>
              <a:solidFill>
                <a:srgbClr val="993300"/>
              </a:solidFill>
              <a:ln w="9525">
                <a:solidFill>
                  <a:schemeClr val="tx1"/>
                </a:solidFill>
                <a:round/>
                <a:headEnd/>
                <a:tailEnd/>
              </a:ln>
            </p:spPr>
            <p:txBody>
              <a:bodyPr wrap="none" anchor="ctr"/>
              <a:lstStyle/>
              <a:p>
                <a:endParaRPr lang="de-DE" sz="1400"/>
              </a:p>
            </p:txBody>
          </p:sp>
          <p:sp>
            <p:nvSpPr>
              <p:cNvPr id="69673" name="Oval 11"/>
              <p:cNvSpPr>
                <a:spLocks noChangeArrowheads="1"/>
              </p:cNvSpPr>
              <p:nvPr/>
            </p:nvSpPr>
            <p:spPr bwMode="auto">
              <a:xfrm>
                <a:off x="3759" y="1183"/>
                <a:ext cx="384" cy="384"/>
              </a:xfrm>
              <a:prstGeom prst="ellipse">
                <a:avLst/>
              </a:prstGeom>
              <a:solidFill>
                <a:srgbClr val="33CCCC"/>
              </a:solidFill>
              <a:ln w="9525">
                <a:solidFill>
                  <a:schemeClr val="tx1"/>
                </a:solidFill>
                <a:round/>
                <a:headEnd/>
                <a:tailEnd/>
              </a:ln>
            </p:spPr>
            <p:txBody>
              <a:bodyPr wrap="none" anchor="ctr"/>
              <a:lstStyle/>
              <a:p>
                <a:endParaRPr lang="de-DE" sz="1400"/>
              </a:p>
            </p:txBody>
          </p:sp>
          <p:sp>
            <p:nvSpPr>
              <p:cNvPr id="69674" name="Oval 12"/>
              <p:cNvSpPr>
                <a:spLocks noChangeArrowheads="1"/>
              </p:cNvSpPr>
              <p:nvPr/>
            </p:nvSpPr>
            <p:spPr bwMode="auto">
              <a:xfrm>
                <a:off x="3999" y="1183"/>
                <a:ext cx="384" cy="384"/>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69675" name="Line 13"/>
              <p:cNvSpPr>
                <a:spLocks noChangeShapeType="1"/>
              </p:cNvSpPr>
              <p:nvPr/>
            </p:nvSpPr>
            <p:spPr bwMode="auto">
              <a:xfrm>
                <a:off x="2895" y="1375"/>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69648" name="Group 14"/>
            <p:cNvGrpSpPr>
              <a:grpSpLocks/>
            </p:cNvGrpSpPr>
            <p:nvPr/>
          </p:nvGrpSpPr>
          <p:grpSpPr bwMode="auto">
            <a:xfrm>
              <a:off x="432" y="576"/>
              <a:ext cx="1728" cy="384"/>
              <a:chOff x="3439" y="2567"/>
              <a:chExt cx="1728" cy="384"/>
            </a:xfrm>
          </p:grpSpPr>
          <p:sp>
            <p:nvSpPr>
              <p:cNvPr id="69664" name="Oval 15"/>
              <p:cNvSpPr>
                <a:spLocks noChangeArrowheads="1"/>
              </p:cNvSpPr>
              <p:nvPr/>
            </p:nvSpPr>
            <p:spPr bwMode="auto">
              <a:xfrm>
                <a:off x="3583" y="2567"/>
                <a:ext cx="384" cy="384"/>
              </a:xfrm>
              <a:prstGeom prst="ellipse">
                <a:avLst/>
              </a:prstGeom>
              <a:solidFill>
                <a:srgbClr val="00FF00"/>
              </a:solidFill>
              <a:ln w="9525">
                <a:solidFill>
                  <a:schemeClr val="tx1"/>
                </a:solidFill>
                <a:round/>
                <a:headEnd/>
                <a:tailEnd/>
              </a:ln>
            </p:spPr>
            <p:txBody>
              <a:bodyPr wrap="none" anchor="ctr"/>
              <a:lstStyle/>
              <a:p>
                <a:endParaRPr lang="de-DE" sz="1400"/>
              </a:p>
            </p:txBody>
          </p:sp>
          <p:sp>
            <p:nvSpPr>
              <p:cNvPr id="69665" name="Oval 16"/>
              <p:cNvSpPr>
                <a:spLocks noChangeArrowheads="1"/>
              </p:cNvSpPr>
              <p:nvPr/>
            </p:nvSpPr>
            <p:spPr bwMode="auto">
              <a:xfrm>
                <a:off x="3823" y="2567"/>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69666" name="Oval 17"/>
              <p:cNvSpPr>
                <a:spLocks noChangeArrowheads="1"/>
              </p:cNvSpPr>
              <p:nvPr/>
            </p:nvSpPr>
            <p:spPr bwMode="auto">
              <a:xfrm>
                <a:off x="4063" y="2567"/>
                <a:ext cx="384" cy="384"/>
              </a:xfrm>
              <a:prstGeom prst="ellipse">
                <a:avLst/>
              </a:prstGeom>
              <a:solidFill>
                <a:srgbClr val="FF6600"/>
              </a:solidFill>
              <a:ln w="9525">
                <a:solidFill>
                  <a:schemeClr val="tx1"/>
                </a:solidFill>
                <a:round/>
                <a:headEnd/>
                <a:tailEnd/>
              </a:ln>
            </p:spPr>
            <p:txBody>
              <a:bodyPr wrap="none" anchor="ctr"/>
              <a:lstStyle/>
              <a:p>
                <a:endParaRPr lang="de-DE" sz="1400"/>
              </a:p>
            </p:txBody>
          </p:sp>
          <p:sp>
            <p:nvSpPr>
              <p:cNvPr id="69667" name="Oval 18"/>
              <p:cNvSpPr>
                <a:spLocks noChangeArrowheads="1"/>
              </p:cNvSpPr>
              <p:nvPr/>
            </p:nvSpPr>
            <p:spPr bwMode="auto">
              <a:xfrm>
                <a:off x="4303" y="2567"/>
                <a:ext cx="384" cy="384"/>
              </a:xfrm>
              <a:prstGeom prst="ellipse">
                <a:avLst/>
              </a:prstGeom>
              <a:solidFill>
                <a:srgbClr val="800080"/>
              </a:solidFill>
              <a:ln w="9525">
                <a:solidFill>
                  <a:schemeClr val="tx1"/>
                </a:solidFill>
                <a:round/>
                <a:headEnd/>
                <a:tailEnd/>
              </a:ln>
            </p:spPr>
            <p:txBody>
              <a:bodyPr wrap="none" anchor="ctr"/>
              <a:lstStyle/>
              <a:p>
                <a:endParaRPr lang="de-DE" sz="1400"/>
              </a:p>
            </p:txBody>
          </p:sp>
          <p:sp>
            <p:nvSpPr>
              <p:cNvPr id="69668" name="Oval 19"/>
              <p:cNvSpPr>
                <a:spLocks noChangeArrowheads="1"/>
              </p:cNvSpPr>
              <p:nvPr/>
            </p:nvSpPr>
            <p:spPr bwMode="auto">
              <a:xfrm>
                <a:off x="4543" y="2567"/>
                <a:ext cx="384" cy="384"/>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69669" name="Line 20"/>
              <p:cNvSpPr>
                <a:spLocks noChangeShapeType="1"/>
              </p:cNvSpPr>
              <p:nvPr/>
            </p:nvSpPr>
            <p:spPr bwMode="auto">
              <a:xfrm>
                <a:off x="3439" y="2759"/>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69649" name="Group 21"/>
            <p:cNvGrpSpPr>
              <a:grpSpLocks/>
            </p:cNvGrpSpPr>
            <p:nvPr/>
          </p:nvGrpSpPr>
          <p:grpSpPr bwMode="auto">
            <a:xfrm>
              <a:off x="432" y="816"/>
              <a:ext cx="1728" cy="384"/>
              <a:chOff x="2791" y="3239"/>
              <a:chExt cx="1728" cy="384"/>
            </a:xfrm>
          </p:grpSpPr>
          <p:sp>
            <p:nvSpPr>
              <p:cNvPr id="69658" name="Oval 22"/>
              <p:cNvSpPr>
                <a:spLocks noChangeArrowheads="1"/>
              </p:cNvSpPr>
              <p:nvPr/>
            </p:nvSpPr>
            <p:spPr bwMode="auto">
              <a:xfrm>
                <a:off x="2935" y="3239"/>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69659" name="Oval 23"/>
              <p:cNvSpPr>
                <a:spLocks noChangeArrowheads="1"/>
              </p:cNvSpPr>
              <p:nvPr/>
            </p:nvSpPr>
            <p:spPr bwMode="auto">
              <a:xfrm>
                <a:off x="3175" y="3239"/>
                <a:ext cx="384" cy="384"/>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69660" name="Oval 24"/>
              <p:cNvSpPr>
                <a:spLocks noChangeArrowheads="1"/>
              </p:cNvSpPr>
              <p:nvPr/>
            </p:nvSpPr>
            <p:spPr bwMode="auto">
              <a:xfrm>
                <a:off x="3415" y="3239"/>
                <a:ext cx="384" cy="384"/>
              </a:xfrm>
              <a:prstGeom prst="ellipse">
                <a:avLst/>
              </a:prstGeom>
              <a:solidFill>
                <a:srgbClr val="339966"/>
              </a:solidFill>
              <a:ln w="9525">
                <a:solidFill>
                  <a:schemeClr val="tx1"/>
                </a:solidFill>
                <a:round/>
                <a:headEnd/>
                <a:tailEnd/>
              </a:ln>
            </p:spPr>
            <p:txBody>
              <a:bodyPr wrap="none" anchor="ctr"/>
              <a:lstStyle/>
              <a:p>
                <a:endParaRPr lang="de-DE" sz="1400"/>
              </a:p>
            </p:txBody>
          </p:sp>
          <p:sp>
            <p:nvSpPr>
              <p:cNvPr id="69661" name="Oval 25"/>
              <p:cNvSpPr>
                <a:spLocks noChangeArrowheads="1"/>
              </p:cNvSpPr>
              <p:nvPr/>
            </p:nvSpPr>
            <p:spPr bwMode="auto">
              <a:xfrm>
                <a:off x="3655" y="3239"/>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69662" name="Oval 26"/>
              <p:cNvSpPr>
                <a:spLocks noChangeArrowheads="1"/>
              </p:cNvSpPr>
              <p:nvPr/>
            </p:nvSpPr>
            <p:spPr bwMode="auto">
              <a:xfrm>
                <a:off x="3895" y="3239"/>
                <a:ext cx="384" cy="384"/>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69663" name="Line 27"/>
              <p:cNvSpPr>
                <a:spLocks noChangeShapeType="1"/>
              </p:cNvSpPr>
              <p:nvPr/>
            </p:nvSpPr>
            <p:spPr bwMode="auto">
              <a:xfrm>
                <a:off x="2791" y="3431"/>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69650" name="Group 28"/>
            <p:cNvGrpSpPr>
              <a:grpSpLocks/>
            </p:cNvGrpSpPr>
            <p:nvPr/>
          </p:nvGrpSpPr>
          <p:grpSpPr bwMode="auto">
            <a:xfrm>
              <a:off x="432" y="816"/>
              <a:ext cx="1728" cy="384"/>
              <a:chOff x="2791" y="3239"/>
              <a:chExt cx="1728" cy="384"/>
            </a:xfrm>
          </p:grpSpPr>
          <p:sp>
            <p:nvSpPr>
              <p:cNvPr id="69652" name="Oval 29"/>
              <p:cNvSpPr>
                <a:spLocks noChangeArrowheads="1"/>
              </p:cNvSpPr>
              <p:nvPr/>
            </p:nvSpPr>
            <p:spPr bwMode="auto">
              <a:xfrm>
                <a:off x="2935" y="3239"/>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69653" name="Oval 30"/>
              <p:cNvSpPr>
                <a:spLocks noChangeArrowheads="1"/>
              </p:cNvSpPr>
              <p:nvPr/>
            </p:nvSpPr>
            <p:spPr bwMode="auto">
              <a:xfrm>
                <a:off x="3175" y="3239"/>
                <a:ext cx="384" cy="384"/>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69654" name="Oval 31"/>
              <p:cNvSpPr>
                <a:spLocks noChangeArrowheads="1"/>
              </p:cNvSpPr>
              <p:nvPr/>
            </p:nvSpPr>
            <p:spPr bwMode="auto">
              <a:xfrm>
                <a:off x="3415" y="3239"/>
                <a:ext cx="384" cy="384"/>
              </a:xfrm>
              <a:prstGeom prst="ellipse">
                <a:avLst/>
              </a:prstGeom>
              <a:solidFill>
                <a:srgbClr val="339966"/>
              </a:solidFill>
              <a:ln w="9525">
                <a:solidFill>
                  <a:schemeClr val="tx1"/>
                </a:solidFill>
                <a:round/>
                <a:headEnd/>
                <a:tailEnd/>
              </a:ln>
            </p:spPr>
            <p:txBody>
              <a:bodyPr wrap="none" anchor="ctr"/>
              <a:lstStyle/>
              <a:p>
                <a:endParaRPr lang="de-DE" sz="1400"/>
              </a:p>
            </p:txBody>
          </p:sp>
          <p:sp>
            <p:nvSpPr>
              <p:cNvPr id="69655" name="Oval 32"/>
              <p:cNvSpPr>
                <a:spLocks noChangeArrowheads="1"/>
              </p:cNvSpPr>
              <p:nvPr/>
            </p:nvSpPr>
            <p:spPr bwMode="auto">
              <a:xfrm>
                <a:off x="3655" y="3239"/>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69656" name="Oval 33"/>
              <p:cNvSpPr>
                <a:spLocks noChangeArrowheads="1"/>
              </p:cNvSpPr>
              <p:nvPr/>
            </p:nvSpPr>
            <p:spPr bwMode="auto">
              <a:xfrm>
                <a:off x="3895" y="3239"/>
                <a:ext cx="384" cy="384"/>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69657" name="Line 34"/>
              <p:cNvSpPr>
                <a:spLocks noChangeShapeType="1"/>
              </p:cNvSpPr>
              <p:nvPr/>
            </p:nvSpPr>
            <p:spPr bwMode="auto">
              <a:xfrm>
                <a:off x="2791" y="3431"/>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69651" name="Line 35"/>
            <p:cNvSpPr>
              <a:spLocks noChangeShapeType="1"/>
            </p:cNvSpPr>
            <p:nvPr/>
          </p:nvSpPr>
          <p:spPr bwMode="auto">
            <a:xfrm flipV="1">
              <a:off x="672" y="1632"/>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69639" name="Text Box 36"/>
          <p:cNvSpPr txBox="1">
            <a:spLocks noChangeArrowheads="1"/>
          </p:cNvSpPr>
          <p:nvPr/>
        </p:nvSpPr>
        <p:spPr bwMode="auto">
          <a:xfrm>
            <a:off x="3924150" y="5164236"/>
            <a:ext cx="11255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sheet buffer</a:t>
            </a:r>
          </a:p>
        </p:txBody>
      </p:sp>
      <p:sp>
        <p:nvSpPr>
          <p:cNvPr id="69640" name="Text Box 37"/>
          <p:cNvSpPr txBox="1">
            <a:spLocks noChangeArrowheads="1"/>
          </p:cNvSpPr>
          <p:nvPr/>
        </p:nvSpPr>
        <p:spPr bwMode="auto">
          <a:xfrm>
            <a:off x="3462065" y="5926236"/>
            <a:ext cx="16433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compositing buffer</a:t>
            </a:r>
          </a:p>
        </p:txBody>
      </p:sp>
      <p:sp>
        <p:nvSpPr>
          <p:cNvPr id="69641" name="Text Box 38"/>
          <p:cNvSpPr txBox="1">
            <a:spLocks noChangeArrowheads="1"/>
          </p:cNvSpPr>
          <p:nvPr/>
        </p:nvSpPr>
        <p:spPr bwMode="auto">
          <a:xfrm>
            <a:off x="7861494" y="2402241"/>
            <a:ext cx="12602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dirty="0"/>
              <a:t>volume slices</a:t>
            </a:r>
          </a:p>
        </p:txBody>
      </p:sp>
      <p:sp>
        <p:nvSpPr>
          <p:cNvPr id="69642" name="Text Box 39"/>
          <p:cNvSpPr txBox="1">
            <a:spLocks noChangeArrowheads="1"/>
          </p:cNvSpPr>
          <p:nvPr/>
        </p:nvSpPr>
        <p:spPr bwMode="auto">
          <a:xfrm>
            <a:off x="1411737" y="5545236"/>
            <a:ext cx="1159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image plane</a:t>
            </a:r>
          </a:p>
        </p:txBody>
      </p:sp>
      <p:sp>
        <p:nvSpPr>
          <p:cNvPr id="69643" name="Line 40"/>
          <p:cNvSpPr>
            <a:spLocks noChangeShapeType="1"/>
          </p:cNvSpPr>
          <p:nvPr/>
        </p:nvSpPr>
        <p:spPr bwMode="auto">
          <a:xfrm flipV="1">
            <a:off x="2928008" y="5469036"/>
            <a:ext cx="78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69644" name="Line 41"/>
          <p:cNvSpPr>
            <a:spLocks noChangeShapeType="1"/>
          </p:cNvSpPr>
          <p:nvPr/>
        </p:nvSpPr>
        <p:spPr bwMode="auto">
          <a:xfrm>
            <a:off x="2928008" y="5862736"/>
            <a:ext cx="393700"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47" name="TextBox 4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101</a:t>
            </a:fld>
            <a:endParaRPr lang="en-US" sz="1400" dirty="0"/>
          </a:p>
        </p:txBody>
      </p:sp>
    </p:spTree>
    <p:extLst>
      <p:ext uri="{BB962C8B-B14F-4D97-AF65-F5344CB8AC3E}">
        <p14:creationId xmlns:p14="http://schemas.microsoft.com/office/powerpoint/2010/main" val="153831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Splatting: Algorithm</a:t>
            </a:r>
            <a:br>
              <a:rPr lang="en-US" dirty="0"/>
            </a:br>
            <a:endParaRPr lang="en-US" dirty="0"/>
          </a:p>
        </p:txBody>
      </p:sp>
      <p:sp>
        <p:nvSpPr>
          <p:cNvPr id="70661" name="Rectangle 3"/>
          <p:cNvSpPr>
            <a:spLocks noGrp="1" noChangeArrowheads="1"/>
          </p:cNvSpPr>
          <p:nvPr>
            <p:ph type="body" idx="4294967295"/>
          </p:nvPr>
        </p:nvSpPr>
        <p:spPr>
          <a:xfrm>
            <a:off x="0" y="549275"/>
            <a:ext cx="8642350" cy="5759450"/>
          </a:xfrm>
        </p:spPr>
        <p:txBody>
          <a:bodyPr/>
          <a:lstStyle/>
          <a:p>
            <a:endParaRPr lang="en-US" sz="1800" dirty="0" smtClean="0"/>
          </a:p>
          <a:p>
            <a:r>
              <a:rPr lang="en-US" sz="1800" dirty="0" smtClean="0"/>
              <a:t>Add voxel kernels within first sheet</a:t>
            </a:r>
          </a:p>
        </p:txBody>
      </p:sp>
      <p:grpSp>
        <p:nvGrpSpPr>
          <p:cNvPr id="70667" name="Group 9"/>
          <p:cNvGrpSpPr>
            <a:grpSpLocks/>
          </p:cNvGrpSpPr>
          <p:nvPr/>
        </p:nvGrpSpPr>
        <p:grpSpPr bwMode="auto">
          <a:xfrm>
            <a:off x="5105400" y="2590800"/>
            <a:ext cx="3505200" cy="3416300"/>
            <a:chOff x="3216" y="1824"/>
            <a:chExt cx="2208" cy="2152"/>
          </a:xfrm>
        </p:grpSpPr>
        <p:grpSp>
          <p:nvGrpSpPr>
            <p:cNvPr id="70669" name="Group 10"/>
            <p:cNvGrpSpPr>
              <a:grpSpLocks/>
            </p:cNvGrpSpPr>
            <p:nvPr/>
          </p:nvGrpSpPr>
          <p:grpSpPr bwMode="auto">
            <a:xfrm>
              <a:off x="3216" y="1872"/>
              <a:ext cx="1728" cy="384"/>
              <a:chOff x="3600" y="3832"/>
              <a:chExt cx="1728" cy="384"/>
            </a:xfrm>
          </p:grpSpPr>
          <p:sp>
            <p:nvSpPr>
              <p:cNvPr id="70713" name="Oval 11"/>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14" name="Oval 12"/>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15" name="Oval 13"/>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16" name="Oval 14"/>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17" name="Oval 15"/>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18" name="Line 16"/>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0670" name="Group 17"/>
            <p:cNvGrpSpPr>
              <a:grpSpLocks/>
            </p:cNvGrpSpPr>
            <p:nvPr/>
          </p:nvGrpSpPr>
          <p:grpSpPr bwMode="auto">
            <a:xfrm>
              <a:off x="3216" y="2112"/>
              <a:ext cx="1728" cy="384"/>
              <a:chOff x="3600" y="3832"/>
              <a:chExt cx="1728" cy="384"/>
            </a:xfrm>
          </p:grpSpPr>
          <p:sp>
            <p:nvSpPr>
              <p:cNvPr id="70707" name="Oval 18"/>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08" name="Oval 19"/>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09" name="Oval 20"/>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10" name="Oval 21"/>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11" name="Oval 22"/>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12" name="Line 23"/>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0671" name="Line 24"/>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0672" name="Line 25"/>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0673" name="Line 26"/>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0674" name="Line 27"/>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0675" name="Line 28"/>
            <p:cNvSpPr>
              <a:spLocks noChangeShapeType="1"/>
            </p:cNvSpPr>
            <p:nvPr/>
          </p:nvSpPr>
          <p:spPr bwMode="auto">
            <a:xfrm flipV="1">
              <a:off x="3456" y="3160"/>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0676" name="Freeform 29"/>
            <p:cNvSpPr>
              <a:spLocks/>
            </p:cNvSpPr>
            <p:nvPr/>
          </p:nvSpPr>
          <p:spPr bwMode="auto">
            <a:xfrm>
              <a:off x="3708" y="2864"/>
              <a:ext cx="1135" cy="553"/>
            </a:xfrm>
            <a:custGeom>
              <a:avLst/>
              <a:gdLst>
                <a:gd name="T0" fmla="*/ 0 w 1207"/>
                <a:gd name="T1" fmla="*/ 433 h 569"/>
                <a:gd name="T2" fmla="*/ 80 w 1207"/>
                <a:gd name="T3" fmla="*/ 492 h 569"/>
                <a:gd name="T4" fmla="*/ 119 w 1207"/>
                <a:gd name="T5" fmla="*/ 506 h 569"/>
                <a:gd name="T6" fmla="*/ 140 w 1207"/>
                <a:gd name="T7" fmla="*/ 514 h 569"/>
                <a:gd name="T8" fmla="*/ 266 w 1207"/>
                <a:gd name="T9" fmla="*/ 477 h 569"/>
                <a:gd name="T10" fmla="*/ 306 w 1207"/>
                <a:gd name="T11" fmla="*/ 448 h 569"/>
                <a:gd name="T12" fmla="*/ 326 w 1207"/>
                <a:gd name="T13" fmla="*/ 433 h 569"/>
                <a:gd name="T14" fmla="*/ 372 w 1207"/>
                <a:gd name="T15" fmla="*/ 382 h 569"/>
                <a:gd name="T16" fmla="*/ 425 w 1207"/>
                <a:gd name="T17" fmla="*/ 367 h 569"/>
                <a:gd name="T18" fmla="*/ 539 w 1207"/>
                <a:gd name="T19" fmla="*/ 375 h 569"/>
                <a:gd name="T20" fmla="*/ 606 w 1207"/>
                <a:gd name="T21" fmla="*/ 389 h 569"/>
                <a:gd name="T22" fmla="*/ 738 w 1207"/>
                <a:gd name="T23" fmla="*/ 338 h 569"/>
                <a:gd name="T24" fmla="*/ 759 w 1207"/>
                <a:gd name="T25" fmla="*/ 294 h 569"/>
                <a:gd name="T26" fmla="*/ 798 w 1207"/>
                <a:gd name="T27" fmla="*/ 177 h 569"/>
                <a:gd name="T28" fmla="*/ 931 w 1207"/>
                <a:gd name="T29" fmla="*/ 140 h 569"/>
                <a:gd name="T30" fmla="*/ 978 w 1207"/>
                <a:gd name="T31" fmla="*/ 0 h 5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7"/>
                <a:gd name="T49" fmla="*/ 0 h 569"/>
                <a:gd name="T50" fmla="*/ 1207 w 1207"/>
                <a:gd name="T51" fmla="*/ 569 h 5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7" h="569">
                  <a:moveTo>
                    <a:pt x="0" y="472"/>
                  </a:moveTo>
                  <a:cubicBezTo>
                    <a:pt x="41" y="486"/>
                    <a:pt x="59" y="519"/>
                    <a:pt x="96" y="536"/>
                  </a:cubicBezTo>
                  <a:cubicBezTo>
                    <a:pt x="111" y="543"/>
                    <a:pt x="128" y="547"/>
                    <a:pt x="144" y="552"/>
                  </a:cubicBezTo>
                  <a:cubicBezTo>
                    <a:pt x="152" y="555"/>
                    <a:pt x="168" y="560"/>
                    <a:pt x="168" y="560"/>
                  </a:cubicBezTo>
                  <a:cubicBezTo>
                    <a:pt x="281" y="551"/>
                    <a:pt x="257" y="569"/>
                    <a:pt x="320" y="520"/>
                  </a:cubicBezTo>
                  <a:cubicBezTo>
                    <a:pt x="335" y="508"/>
                    <a:pt x="352" y="499"/>
                    <a:pt x="368" y="488"/>
                  </a:cubicBezTo>
                  <a:cubicBezTo>
                    <a:pt x="376" y="483"/>
                    <a:pt x="392" y="472"/>
                    <a:pt x="392" y="472"/>
                  </a:cubicBezTo>
                  <a:cubicBezTo>
                    <a:pt x="406" y="430"/>
                    <a:pt x="393" y="453"/>
                    <a:pt x="448" y="416"/>
                  </a:cubicBezTo>
                  <a:cubicBezTo>
                    <a:pt x="466" y="404"/>
                    <a:pt x="512" y="400"/>
                    <a:pt x="512" y="400"/>
                  </a:cubicBezTo>
                  <a:cubicBezTo>
                    <a:pt x="557" y="403"/>
                    <a:pt x="603" y="403"/>
                    <a:pt x="648" y="408"/>
                  </a:cubicBezTo>
                  <a:cubicBezTo>
                    <a:pt x="675" y="411"/>
                    <a:pt x="728" y="424"/>
                    <a:pt x="728" y="424"/>
                  </a:cubicBezTo>
                  <a:cubicBezTo>
                    <a:pt x="795" y="417"/>
                    <a:pt x="840" y="416"/>
                    <a:pt x="888" y="368"/>
                  </a:cubicBezTo>
                  <a:cubicBezTo>
                    <a:pt x="917" y="280"/>
                    <a:pt x="871" y="413"/>
                    <a:pt x="912" y="320"/>
                  </a:cubicBezTo>
                  <a:cubicBezTo>
                    <a:pt x="929" y="281"/>
                    <a:pt x="929" y="223"/>
                    <a:pt x="960" y="192"/>
                  </a:cubicBezTo>
                  <a:cubicBezTo>
                    <a:pt x="995" y="157"/>
                    <a:pt x="1079" y="156"/>
                    <a:pt x="1120" y="152"/>
                  </a:cubicBezTo>
                  <a:cubicBezTo>
                    <a:pt x="1207" y="130"/>
                    <a:pt x="1176" y="115"/>
                    <a:pt x="1176" y="0"/>
                  </a:cubicBezTo>
                </a:path>
              </a:pathLst>
            </a:custGeom>
            <a:solidFill>
              <a:schemeClr val="accent1"/>
            </a:solidFill>
            <a:ln w="9525">
              <a:solidFill>
                <a:schemeClr val="tx1"/>
              </a:solidFill>
              <a:round/>
              <a:headEnd/>
              <a:tailEnd/>
            </a:ln>
          </p:spPr>
          <p:txBody>
            <a:bodyPr wrap="none" anchor="ctr"/>
            <a:lstStyle/>
            <a:p>
              <a:endParaRPr lang="de-DE" sz="1400"/>
            </a:p>
          </p:txBody>
        </p:sp>
        <p:grpSp>
          <p:nvGrpSpPr>
            <p:cNvPr id="70677" name="Group 30"/>
            <p:cNvGrpSpPr>
              <a:grpSpLocks/>
            </p:cNvGrpSpPr>
            <p:nvPr/>
          </p:nvGrpSpPr>
          <p:grpSpPr bwMode="auto">
            <a:xfrm>
              <a:off x="3216" y="1872"/>
              <a:ext cx="1728" cy="384"/>
              <a:chOff x="3600" y="3832"/>
              <a:chExt cx="1728" cy="384"/>
            </a:xfrm>
          </p:grpSpPr>
          <p:sp>
            <p:nvSpPr>
              <p:cNvPr id="70701" name="Oval 31"/>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02" name="Oval 32"/>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03" name="Oval 33"/>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04" name="Oval 34"/>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05" name="Oval 35"/>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06" name="Line 36"/>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0678" name="Group 37"/>
            <p:cNvGrpSpPr>
              <a:grpSpLocks/>
            </p:cNvGrpSpPr>
            <p:nvPr/>
          </p:nvGrpSpPr>
          <p:grpSpPr bwMode="auto">
            <a:xfrm>
              <a:off x="3216" y="2112"/>
              <a:ext cx="1728" cy="384"/>
              <a:chOff x="3600" y="3832"/>
              <a:chExt cx="1728" cy="384"/>
            </a:xfrm>
          </p:grpSpPr>
          <p:sp>
            <p:nvSpPr>
              <p:cNvPr id="70695" name="Oval 38"/>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696" name="Oval 39"/>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697" name="Oval 40"/>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698" name="Oval 41"/>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699" name="Oval 42"/>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0700" name="Line 43"/>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0679" name="Line 44"/>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70680" name="Group 45"/>
            <p:cNvGrpSpPr>
              <a:grpSpLocks/>
            </p:cNvGrpSpPr>
            <p:nvPr/>
          </p:nvGrpSpPr>
          <p:grpSpPr bwMode="auto">
            <a:xfrm>
              <a:off x="3216" y="2352"/>
              <a:ext cx="1728" cy="384"/>
              <a:chOff x="2791" y="3239"/>
              <a:chExt cx="1728" cy="384"/>
            </a:xfrm>
          </p:grpSpPr>
          <p:sp>
            <p:nvSpPr>
              <p:cNvPr id="70689" name="Oval 46"/>
              <p:cNvSpPr>
                <a:spLocks noChangeArrowheads="1"/>
              </p:cNvSpPr>
              <p:nvPr/>
            </p:nvSpPr>
            <p:spPr bwMode="auto">
              <a:xfrm>
                <a:off x="2935" y="3239"/>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70690" name="Oval 47"/>
              <p:cNvSpPr>
                <a:spLocks noChangeArrowheads="1"/>
              </p:cNvSpPr>
              <p:nvPr/>
            </p:nvSpPr>
            <p:spPr bwMode="auto">
              <a:xfrm>
                <a:off x="3175" y="3239"/>
                <a:ext cx="384" cy="384"/>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70691" name="Oval 48"/>
              <p:cNvSpPr>
                <a:spLocks noChangeArrowheads="1"/>
              </p:cNvSpPr>
              <p:nvPr/>
            </p:nvSpPr>
            <p:spPr bwMode="auto">
              <a:xfrm>
                <a:off x="3415" y="3239"/>
                <a:ext cx="384" cy="384"/>
              </a:xfrm>
              <a:prstGeom prst="ellipse">
                <a:avLst/>
              </a:prstGeom>
              <a:solidFill>
                <a:srgbClr val="339966"/>
              </a:solidFill>
              <a:ln w="9525">
                <a:solidFill>
                  <a:schemeClr val="tx1"/>
                </a:solidFill>
                <a:round/>
                <a:headEnd/>
                <a:tailEnd/>
              </a:ln>
            </p:spPr>
            <p:txBody>
              <a:bodyPr wrap="none" anchor="ctr"/>
              <a:lstStyle/>
              <a:p>
                <a:endParaRPr lang="de-DE" sz="1400"/>
              </a:p>
            </p:txBody>
          </p:sp>
          <p:sp>
            <p:nvSpPr>
              <p:cNvPr id="70692" name="Oval 49"/>
              <p:cNvSpPr>
                <a:spLocks noChangeArrowheads="1"/>
              </p:cNvSpPr>
              <p:nvPr/>
            </p:nvSpPr>
            <p:spPr bwMode="auto">
              <a:xfrm>
                <a:off x="3655" y="3239"/>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70693" name="Oval 50"/>
              <p:cNvSpPr>
                <a:spLocks noChangeArrowheads="1"/>
              </p:cNvSpPr>
              <p:nvPr/>
            </p:nvSpPr>
            <p:spPr bwMode="auto">
              <a:xfrm>
                <a:off x="3895" y="3239"/>
                <a:ext cx="384" cy="384"/>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70694" name="Line 51"/>
              <p:cNvSpPr>
                <a:spLocks noChangeShapeType="1"/>
              </p:cNvSpPr>
              <p:nvPr/>
            </p:nvSpPr>
            <p:spPr bwMode="auto">
              <a:xfrm>
                <a:off x="2791" y="3431"/>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0681" name="Group 52"/>
            <p:cNvGrpSpPr>
              <a:grpSpLocks/>
            </p:cNvGrpSpPr>
            <p:nvPr/>
          </p:nvGrpSpPr>
          <p:grpSpPr bwMode="auto">
            <a:xfrm>
              <a:off x="3216" y="2352"/>
              <a:ext cx="1728" cy="384"/>
              <a:chOff x="2791" y="3239"/>
              <a:chExt cx="1728" cy="384"/>
            </a:xfrm>
          </p:grpSpPr>
          <p:sp>
            <p:nvSpPr>
              <p:cNvPr id="70683" name="Oval 53"/>
              <p:cNvSpPr>
                <a:spLocks noChangeArrowheads="1"/>
              </p:cNvSpPr>
              <p:nvPr/>
            </p:nvSpPr>
            <p:spPr bwMode="auto">
              <a:xfrm>
                <a:off x="2935" y="3239"/>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70684" name="Oval 54"/>
              <p:cNvSpPr>
                <a:spLocks noChangeArrowheads="1"/>
              </p:cNvSpPr>
              <p:nvPr/>
            </p:nvSpPr>
            <p:spPr bwMode="auto">
              <a:xfrm>
                <a:off x="3175" y="3239"/>
                <a:ext cx="384" cy="384"/>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70685" name="Oval 55"/>
              <p:cNvSpPr>
                <a:spLocks noChangeArrowheads="1"/>
              </p:cNvSpPr>
              <p:nvPr/>
            </p:nvSpPr>
            <p:spPr bwMode="auto">
              <a:xfrm>
                <a:off x="3415" y="3239"/>
                <a:ext cx="384" cy="384"/>
              </a:xfrm>
              <a:prstGeom prst="ellipse">
                <a:avLst/>
              </a:prstGeom>
              <a:solidFill>
                <a:srgbClr val="339966"/>
              </a:solidFill>
              <a:ln w="9525">
                <a:solidFill>
                  <a:schemeClr val="tx1"/>
                </a:solidFill>
                <a:round/>
                <a:headEnd/>
                <a:tailEnd/>
              </a:ln>
            </p:spPr>
            <p:txBody>
              <a:bodyPr wrap="none" anchor="ctr"/>
              <a:lstStyle/>
              <a:p>
                <a:endParaRPr lang="de-DE" sz="1400"/>
              </a:p>
            </p:txBody>
          </p:sp>
          <p:sp>
            <p:nvSpPr>
              <p:cNvPr id="70686" name="Oval 56"/>
              <p:cNvSpPr>
                <a:spLocks noChangeArrowheads="1"/>
              </p:cNvSpPr>
              <p:nvPr/>
            </p:nvSpPr>
            <p:spPr bwMode="auto">
              <a:xfrm>
                <a:off x="3655" y="3239"/>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70687" name="Oval 57"/>
              <p:cNvSpPr>
                <a:spLocks noChangeArrowheads="1"/>
              </p:cNvSpPr>
              <p:nvPr/>
            </p:nvSpPr>
            <p:spPr bwMode="auto">
              <a:xfrm>
                <a:off x="3895" y="3239"/>
                <a:ext cx="384" cy="384"/>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70688" name="Line 58"/>
              <p:cNvSpPr>
                <a:spLocks noChangeShapeType="1"/>
              </p:cNvSpPr>
              <p:nvPr/>
            </p:nvSpPr>
            <p:spPr bwMode="auto">
              <a:xfrm>
                <a:off x="2791" y="3431"/>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0682" name="Line 59"/>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66" name="TextBox 65"/>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102</a:t>
            </a:fld>
            <a:endParaRPr lang="en-US" sz="1400" dirty="0"/>
          </a:p>
        </p:txBody>
      </p:sp>
      <p:sp>
        <p:nvSpPr>
          <p:cNvPr id="63" name="Text Box 36"/>
          <p:cNvSpPr txBox="1">
            <a:spLocks noChangeArrowheads="1"/>
          </p:cNvSpPr>
          <p:nvPr/>
        </p:nvSpPr>
        <p:spPr bwMode="auto">
          <a:xfrm>
            <a:off x="3924150" y="5164236"/>
            <a:ext cx="11255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sheet buffer</a:t>
            </a:r>
          </a:p>
        </p:txBody>
      </p:sp>
      <p:sp>
        <p:nvSpPr>
          <p:cNvPr id="64" name="Text Box 37"/>
          <p:cNvSpPr txBox="1">
            <a:spLocks noChangeArrowheads="1"/>
          </p:cNvSpPr>
          <p:nvPr/>
        </p:nvSpPr>
        <p:spPr bwMode="auto">
          <a:xfrm>
            <a:off x="3462065" y="5926236"/>
            <a:ext cx="16433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compositing buffer</a:t>
            </a:r>
          </a:p>
        </p:txBody>
      </p:sp>
      <p:sp>
        <p:nvSpPr>
          <p:cNvPr id="67" name="Text Box 38"/>
          <p:cNvSpPr txBox="1">
            <a:spLocks noChangeArrowheads="1"/>
          </p:cNvSpPr>
          <p:nvPr/>
        </p:nvSpPr>
        <p:spPr bwMode="auto">
          <a:xfrm>
            <a:off x="7861494" y="2402241"/>
            <a:ext cx="12602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dirty="0"/>
              <a:t>volume slices</a:t>
            </a:r>
          </a:p>
        </p:txBody>
      </p:sp>
      <p:sp>
        <p:nvSpPr>
          <p:cNvPr id="68" name="Text Box 39"/>
          <p:cNvSpPr txBox="1">
            <a:spLocks noChangeArrowheads="1"/>
          </p:cNvSpPr>
          <p:nvPr/>
        </p:nvSpPr>
        <p:spPr bwMode="auto">
          <a:xfrm>
            <a:off x="1411737" y="5545236"/>
            <a:ext cx="1159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image plane</a:t>
            </a:r>
          </a:p>
        </p:txBody>
      </p:sp>
      <p:sp>
        <p:nvSpPr>
          <p:cNvPr id="69" name="Line 40"/>
          <p:cNvSpPr>
            <a:spLocks noChangeShapeType="1"/>
          </p:cNvSpPr>
          <p:nvPr/>
        </p:nvSpPr>
        <p:spPr bwMode="auto">
          <a:xfrm flipV="1">
            <a:off x="2928008" y="5469036"/>
            <a:ext cx="78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70" name="Line 41"/>
          <p:cNvSpPr>
            <a:spLocks noChangeShapeType="1"/>
          </p:cNvSpPr>
          <p:nvPr/>
        </p:nvSpPr>
        <p:spPr bwMode="auto">
          <a:xfrm>
            <a:off x="2928008" y="5862736"/>
            <a:ext cx="393700"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Tree>
    <p:extLst>
      <p:ext uri="{BB962C8B-B14F-4D97-AF65-F5344CB8AC3E}">
        <p14:creationId xmlns:p14="http://schemas.microsoft.com/office/powerpoint/2010/main" val="1226996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Splatting: Algorithm</a:t>
            </a:r>
            <a:br>
              <a:rPr lang="en-US" dirty="0"/>
            </a:br>
            <a:endParaRPr lang="en-US" dirty="0"/>
          </a:p>
        </p:txBody>
      </p:sp>
      <p:sp>
        <p:nvSpPr>
          <p:cNvPr id="71685" name="Rectangle 3"/>
          <p:cNvSpPr>
            <a:spLocks noGrp="1" noChangeArrowheads="1"/>
          </p:cNvSpPr>
          <p:nvPr>
            <p:ph type="body" idx="4294967295"/>
          </p:nvPr>
        </p:nvSpPr>
        <p:spPr>
          <a:xfrm>
            <a:off x="0" y="549275"/>
            <a:ext cx="8642350" cy="5759450"/>
          </a:xfrm>
        </p:spPr>
        <p:txBody>
          <a:bodyPr/>
          <a:lstStyle/>
          <a:p>
            <a:endParaRPr lang="en-US" sz="1800" dirty="0" smtClean="0"/>
          </a:p>
          <a:p>
            <a:r>
              <a:rPr lang="en-US" sz="1800" dirty="0" smtClean="0"/>
              <a:t>Transfer to compositing buffer</a:t>
            </a:r>
          </a:p>
        </p:txBody>
      </p:sp>
      <p:grpSp>
        <p:nvGrpSpPr>
          <p:cNvPr id="71691" name="Group 9"/>
          <p:cNvGrpSpPr>
            <a:grpSpLocks/>
          </p:cNvGrpSpPr>
          <p:nvPr/>
        </p:nvGrpSpPr>
        <p:grpSpPr bwMode="auto">
          <a:xfrm>
            <a:off x="5105400" y="2590800"/>
            <a:ext cx="3505200" cy="3416300"/>
            <a:chOff x="3216" y="1824"/>
            <a:chExt cx="2208" cy="2152"/>
          </a:xfrm>
        </p:grpSpPr>
        <p:grpSp>
          <p:nvGrpSpPr>
            <p:cNvPr id="71693" name="Group 10"/>
            <p:cNvGrpSpPr>
              <a:grpSpLocks/>
            </p:cNvGrpSpPr>
            <p:nvPr/>
          </p:nvGrpSpPr>
          <p:grpSpPr bwMode="auto">
            <a:xfrm>
              <a:off x="3216" y="2112"/>
              <a:ext cx="1728" cy="384"/>
              <a:chOff x="3600" y="3832"/>
              <a:chExt cx="1728" cy="384"/>
            </a:xfrm>
          </p:grpSpPr>
          <p:sp>
            <p:nvSpPr>
              <p:cNvPr id="71712" name="Oval 11"/>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1713" name="Oval 12"/>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1714" name="Oval 13"/>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1715" name="Oval 14"/>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1716" name="Oval 15"/>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1717" name="Line 16"/>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1694" name="Line 17"/>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1695" name="Line 18"/>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1696" name="Oval 19"/>
            <p:cNvSpPr>
              <a:spLocks noChangeArrowheads="1"/>
            </p:cNvSpPr>
            <p:nvPr/>
          </p:nvSpPr>
          <p:spPr bwMode="auto">
            <a:xfrm>
              <a:off x="3360" y="235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1697" name="Oval 20"/>
            <p:cNvSpPr>
              <a:spLocks noChangeArrowheads="1"/>
            </p:cNvSpPr>
            <p:nvPr/>
          </p:nvSpPr>
          <p:spPr bwMode="auto">
            <a:xfrm>
              <a:off x="3600" y="2352"/>
              <a:ext cx="384" cy="384"/>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71698" name="Oval 21"/>
            <p:cNvSpPr>
              <a:spLocks noChangeArrowheads="1"/>
            </p:cNvSpPr>
            <p:nvPr/>
          </p:nvSpPr>
          <p:spPr bwMode="auto">
            <a:xfrm>
              <a:off x="3840" y="2352"/>
              <a:ext cx="384" cy="384"/>
            </a:xfrm>
            <a:prstGeom prst="ellipse">
              <a:avLst/>
            </a:prstGeom>
            <a:solidFill>
              <a:srgbClr val="339966">
                <a:alpha val="50195"/>
              </a:srgbClr>
            </a:solidFill>
            <a:ln w="9525">
              <a:solidFill>
                <a:schemeClr val="tx1"/>
              </a:solidFill>
              <a:round/>
              <a:headEnd/>
              <a:tailEnd/>
            </a:ln>
          </p:spPr>
          <p:txBody>
            <a:bodyPr wrap="none" anchor="ctr"/>
            <a:lstStyle/>
            <a:p>
              <a:endParaRPr lang="de-DE" sz="1400"/>
            </a:p>
          </p:txBody>
        </p:sp>
        <p:sp>
          <p:nvSpPr>
            <p:cNvPr id="71699" name="Oval 22"/>
            <p:cNvSpPr>
              <a:spLocks noChangeArrowheads="1"/>
            </p:cNvSpPr>
            <p:nvPr/>
          </p:nvSpPr>
          <p:spPr bwMode="auto">
            <a:xfrm>
              <a:off x="4080" y="235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1700" name="Oval 23"/>
            <p:cNvSpPr>
              <a:spLocks noChangeArrowheads="1"/>
            </p:cNvSpPr>
            <p:nvPr/>
          </p:nvSpPr>
          <p:spPr bwMode="auto">
            <a:xfrm>
              <a:off x="4320" y="2352"/>
              <a:ext cx="384" cy="384"/>
            </a:xfrm>
            <a:prstGeom prst="ellipse">
              <a:avLst/>
            </a:prstGeom>
            <a:solidFill>
              <a:schemeClr val="accent1">
                <a:alpha val="50195"/>
              </a:schemeClr>
            </a:solidFill>
            <a:ln w="9525">
              <a:solidFill>
                <a:schemeClr val="tx1"/>
              </a:solidFill>
              <a:round/>
              <a:headEnd/>
              <a:tailEnd/>
            </a:ln>
          </p:spPr>
          <p:txBody>
            <a:bodyPr wrap="none" anchor="ctr"/>
            <a:lstStyle/>
            <a:p>
              <a:endParaRPr lang="de-DE" sz="1400"/>
            </a:p>
          </p:txBody>
        </p:sp>
        <p:sp>
          <p:nvSpPr>
            <p:cNvPr id="71701" name="Line 24"/>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1702" name="Line 25"/>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1703" name="Freeform 26"/>
            <p:cNvSpPr>
              <a:spLocks/>
            </p:cNvSpPr>
            <p:nvPr/>
          </p:nvSpPr>
          <p:spPr bwMode="auto">
            <a:xfrm>
              <a:off x="3888" y="3312"/>
              <a:ext cx="1207" cy="585"/>
            </a:xfrm>
            <a:custGeom>
              <a:avLst/>
              <a:gdLst>
                <a:gd name="T0" fmla="*/ 0 w 1207"/>
                <a:gd name="T1" fmla="*/ 513 h 569"/>
                <a:gd name="T2" fmla="*/ 96 w 1207"/>
                <a:gd name="T3" fmla="*/ 582 h 569"/>
                <a:gd name="T4" fmla="*/ 144 w 1207"/>
                <a:gd name="T5" fmla="*/ 600 h 569"/>
                <a:gd name="T6" fmla="*/ 168 w 1207"/>
                <a:gd name="T7" fmla="*/ 609 h 569"/>
                <a:gd name="T8" fmla="*/ 320 w 1207"/>
                <a:gd name="T9" fmla="*/ 565 h 569"/>
                <a:gd name="T10" fmla="*/ 368 w 1207"/>
                <a:gd name="T11" fmla="*/ 531 h 569"/>
                <a:gd name="T12" fmla="*/ 392 w 1207"/>
                <a:gd name="T13" fmla="*/ 513 h 569"/>
                <a:gd name="T14" fmla="*/ 448 w 1207"/>
                <a:gd name="T15" fmla="*/ 452 h 569"/>
                <a:gd name="T16" fmla="*/ 512 w 1207"/>
                <a:gd name="T17" fmla="*/ 435 h 569"/>
                <a:gd name="T18" fmla="*/ 648 w 1207"/>
                <a:gd name="T19" fmla="*/ 443 h 569"/>
                <a:gd name="T20" fmla="*/ 728 w 1207"/>
                <a:gd name="T21" fmla="*/ 461 h 569"/>
                <a:gd name="T22" fmla="*/ 888 w 1207"/>
                <a:gd name="T23" fmla="*/ 400 h 569"/>
                <a:gd name="T24" fmla="*/ 912 w 1207"/>
                <a:gd name="T25" fmla="*/ 348 h 569"/>
                <a:gd name="T26" fmla="*/ 960 w 1207"/>
                <a:gd name="T27" fmla="*/ 209 h 569"/>
                <a:gd name="T28" fmla="*/ 1120 w 1207"/>
                <a:gd name="T29" fmla="*/ 164 h 569"/>
                <a:gd name="T30" fmla="*/ 1176 w 1207"/>
                <a:gd name="T31" fmla="*/ 0 h 5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7"/>
                <a:gd name="T49" fmla="*/ 0 h 569"/>
                <a:gd name="T50" fmla="*/ 1207 w 1207"/>
                <a:gd name="T51" fmla="*/ 569 h 5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7" h="569">
                  <a:moveTo>
                    <a:pt x="0" y="472"/>
                  </a:moveTo>
                  <a:cubicBezTo>
                    <a:pt x="41" y="486"/>
                    <a:pt x="59" y="519"/>
                    <a:pt x="96" y="536"/>
                  </a:cubicBezTo>
                  <a:cubicBezTo>
                    <a:pt x="111" y="543"/>
                    <a:pt x="128" y="547"/>
                    <a:pt x="144" y="552"/>
                  </a:cubicBezTo>
                  <a:cubicBezTo>
                    <a:pt x="152" y="555"/>
                    <a:pt x="168" y="560"/>
                    <a:pt x="168" y="560"/>
                  </a:cubicBezTo>
                  <a:cubicBezTo>
                    <a:pt x="281" y="551"/>
                    <a:pt x="257" y="569"/>
                    <a:pt x="320" y="520"/>
                  </a:cubicBezTo>
                  <a:cubicBezTo>
                    <a:pt x="335" y="508"/>
                    <a:pt x="352" y="499"/>
                    <a:pt x="368" y="488"/>
                  </a:cubicBezTo>
                  <a:cubicBezTo>
                    <a:pt x="376" y="483"/>
                    <a:pt x="392" y="472"/>
                    <a:pt x="392" y="472"/>
                  </a:cubicBezTo>
                  <a:cubicBezTo>
                    <a:pt x="406" y="430"/>
                    <a:pt x="393" y="453"/>
                    <a:pt x="448" y="416"/>
                  </a:cubicBezTo>
                  <a:cubicBezTo>
                    <a:pt x="466" y="404"/>
                    <a:pt x="512" y="400"/>
                    <a:pt x="512" y="400"/>
                  </a:cubicBezTo>
                  <a:cubicBezTo>
                    <a:pt x="557" y="403"/>
                    <a:pt x="603" y="403"/>
                    <a:pt x="648" y="408"/>
                  </a:cubicBezTo>
                  <a:cubicBezTo>
                    <a:pt x="675" y="411"/>
                    <a:pt x="728" y="424"/>
                    <a:pt x="728" y="424"/>
                  </a:cubicBezTo>
                  <a:cubicBezTo>
                    <a:pt x="795" y="417"/>
                    <a:pt x="840" y="416"/>
                    <a:pt x="888" y="368"/>
                  </a:cubicBezTo>
                  <a:cubicBezTo>
                    <a:pt x="917" y="280"/>
                    <a:pt x="871" y="413"/>
                    <a:pt x="912" y="320"/>
                  </a:cubicBezTo>
                  <a:cubicBezTo>
                    <a:pt x="929" y="281"/>
                    <a:pt x="929" y="223"/>
                    <a:pt x="960" y="192"/>
                  </a:cubicBezTo>
                  <a:cubicBezTo>
                    <a:pt x="995" y="157"/>
                    <a:pt x="1079" y="156"/>
                    <a:pt x="1120" y="152"/>
                  </a:cubicBezTo>
                  <a:cubicBezTo>
                    <a:pt x="1207" y="130"/>
                    <a:pt x="1176" y="115"/>
                    <a:pt x="1176" y="0"/>
                  </a:cubicBezTo>
                </a:path>
              </a:pathLst>
            </a:custGeom>
            <a:solidFill>
              <a:schemeClr val="accent1"/>
            </a:solidFill>
            <a:ln w="9525">
              <a:solidFill>
                <a:schemeClr val="tx1"/>
              </a:solidFill>
              <a:round/>
              <a:headEnd/>
              <a:tailEnd/>
            </a:ln>
          </p:spPr>
          <p:txBody>
            <a:bodyPr wrap="none" anchor="ctr"/>
            <a:lstStyle/>
            <a:p>
              <a:endParaRPr lang="de-DE" sz="1400"/>
            </a:p>
          </p:txBody>
        </p:sp>
        <p:sp>
          <p:nvSpPr>
            <p:cNvPr id="71704" name="Line 27"/>
            <p:cNvSpPr>
              <a:spLocks noChangeShapeType="1"/>
            </p:cNvSpPr>
            <p:nvPr/>
          </p:nvSpPr>
          <p:spPr bwMode="auto">
            <a:xfrm flipV="1">
              <a:off x="3456" y="3160"/>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71705" name="Group 28"/>
            <p:cNvGrpSpPr>
              <a:grpSpLocks/>
            </p:cNvGrpSpPr>
            <p:nvPr/>
          </p:nvGrpSpPr>
          <p:grpSpPr bwMode="auto">
            <a:xfrm>
              <a:off x="3216" y="1872"/>
              <a:ext cx="1728" cy="384"/>
              <a:chOff x="3600" y="3832"/>
              <a:chExt cx="1728" cy="384"/>
            </a:xfrm>
          </p:grpSpPr>
          <p:sp>
            <p:nvSpPr>
              <p:cNvPr id="71706" name="Oval 29"/>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1707" name="Oval 30"/>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1708" name="Oval 31"/>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1709" name="Oval 32"/>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1710" name="Oval 33"/>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1711" name="Line 34"/>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sp>
        <p:nvSpPr>
          <p:cNvPr id="41" name="TextBox 40"/>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103</a:t>
            </a:fld>
            <a:endParaRPr lang="en-US" sz="1400" dirty="0"/>
          </a:p>
        </p:txBody>
      </p:sp>
      <p:sp>
        <p:nvSpPr>
          <p:cNvPr id="38" name="Text Box 36"/>
          <p:cNvSpPr txBox="1">
            <a:spLocks noChangeArrowheads="1"/>
          </p:cNvSpPr>
          <p:nvPr/>
        </p:nvSpPr>
        <p:spPr bwMode="auto">
          <a:xfrm>
            <a:off x="3924150" y="5164236"/>
            <a:ext cx="11255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sheet buffer</a:t>
            </a:r>
          </a:p>
        </p:txBody>
      </p:sp>
      <p:sp>
        <p:nvSpPr>
          <p:cNvPr id="39" name="Text Box 37"/>
          <p:cNvSpPr txBox="1">
            <a:spLocks noChangeArrowheads="1"/>
          </p:cNvSpPr>
          <p:nvPr/>
        </p:nvSpPr>
        <p:spPr bwMode="auto">
          <a:xfrm>
            <a:off x="3462065" y="5926236"/>
            <a:ext cx="16433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compositing buffer</a:t>
            </a:r>
          </a:p>
        </p:txBody>
      </p:sp>
      <p:sp>
        <p:nvSpPr>
          <p:cNvPr id="42" name="Text Box 38"/>
          <p:cNvSpPr txBox="1">
            <a:spLocks noChangeArrowheads="1"/>
          </p:cNvSpPr>
          <p:nvPr/>
        </p:nvSpPr>
        <p:spPr bwMode="auto">
          <a:xfrm>
            <a:off x="7861494" y="2402241"/>
            <a:ext cx="12602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dirty="0"/>
              <a:t>volume slices</a:t>
            </a:r>
          </a:p>
        </p:txBody>
      </p:sp>
      <p:sp>
        <p:nvSpPr>
          <p:cNvPr id="43" name="Text Box 39"/>
          <p:cNvSpPr txBox="1">
            <a:spLocks noChangeArrowheads="1"/>
          </p:cNvSpPr>
          <p:nvPr/>
        </p:nvSpPr>
        <p:spPr bwMode="auto">
          <a:xfrm>
            <a:off x="1411737" y="5545236"/>
            <a:ext cx="1159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image plane</a:t>
            </a:r>
          </a:p>
        </p:txBody>
      </p:sp>
      <p:sp>
        <p:nvSpPr>
          <p:cNvPr id="44" name="Line 40"/>
          <p:cNvSpPr>
            <a:spLocks noChangeShapeType="1"/>
          </p:cNvSpPr>
          <p:nvPr/>
        </p:nvSpPr>
        <p:spPr bwMode="auto">
          <a:xfrm flipV="1">
            <a:off x="2928008" y="5469036"/>
            <a:ext cx="78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45" name="Line 41"/>
          <p:cNvSpPr>
            <a:spLocks noChangeShapeType="1"/>
          </p:cNvSpPr>
          <p:nvPr/>
        </p:nvSpPr>
        <p:spPr bwMode="auto">
          <a:xfrm>
            <a:off x="2928008" y="5862736"/>
            <a:ext cx="393700"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Tree>
    <p:extLst>
      <p:ext uri="{BB962C8B-B14F-4D97-AF65-F5344CB8AC3E}">
        <p14:creationId xmlns:p14="http://schemas.microsoft.com/office/powerpoint/2010/main" val="718509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Splatting: Algorithm</a:t>
            </a:r>
            <a:br>
              <a:rPr lang="en-US" dirty="0"/>
            </a:br>
            <a:endParaRPr lang="en-US" dirty="0"/>
          </a:p>
        </p:txBody>
      </p:sp>
      <p:sp>
        <p:nvSpPr>
          <p:cNvPr id="72709" name="Rectangle 3"/>
          <p:cNvSpPr>
            <a:spLocks noGrp="1" noChangeArrowheads="1"/>
          </p:cNvSpPr>
          <p:nvPr>
            <p:ph type="body" idx="4294967295"/>
          </p:nvPr>
        </p:nvSpPr>
        <p:spPr>
          <a:xfrm>
            <a:off x="0" y="549275"/>
            <a:ext cx="8642350" cy="5759450"/>
          </a:xfrm>
        </p:spPr>
        <p:txBody>
          <a:bodyPr/>
          <a:lstStyle/>
          <a:p>
            <a:endParaRPr lang="en-US" sz="1800" dirty="0" smtClean="0"/>
          </a:p>
          <a:p>
            <a:r>
              <a:rPr lang="en-US" sz="1800" dirty="0" smtClean="0"/>
              <a:t>Add voxel kernels within second sheet</a:t>
            </a:r>
          </a:p>
          <a:p>
            <a:endParaRPr lang="en-US" sz="1800" dirty="0" smtClean="0"/>
          </a:p>
        </p:txBody>
      </p:sp>
      <p:grpSp>
        <p:nvGrpSpPr>
          <p:cNvPr id="72715" name="Group 9"/>
          <p:cNvGrpSpPr>
            <a:grpSpLocks/>
          </p:cNvGrpSpPr>
          <p:nvPr/>
        </p:nvGrpSpPr>
        <p:grpSpPr bwMode="auto">
          <a:xfrm>
            <a:off x="5105400" y="2590800"/>
            <a:ext cx="3505200" cy="3429000"/>
            <a:chOff x="3216" y="1824"/>
            <a:chExt cx="2208" cy="2160"/>
          </a:xfrm>
        </p:grpSpPr>
        <p:grpSp>
          <p:nvGrpSpPr>
            <p:cNvPr id="72717" name="Group 10"/>
            <p:cNvGrpSpPr>
              <a:grpSpLocks/>
            </p:cNvGrpSpPr>
            <p:nvPr/>
          </p:nvGrpSpPr>
          <p:grpSpPr bwMode="auto">
            <a:xfrm>
              <a:off x="3216" y="1872"/>
              <a:ext cx="1728" cy="384"/>
              <a:chOff x="3600" y="3832"/>
              <a:chExt cx="1728" cy="384"/>
            </a:xfrm>
          </p:grpSpPr>
          <p:sp>
            <p:nvSpPr>
              <p:cNvPr id="72753" name="Oval 11"/>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54" name="Oval 12"/>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55" name="Oval 13"/>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56" name="Oval 14"/>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57" name="Oval 15"/>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58" name="Line 16"/>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2718" name="Line 17"/>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2719" name="Line 18"/>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2720" name="Oval 19"/>
            <p:cNvSpPr>
              <a:spLocks noChangeArrowheads="1"/>
            </p:cNvSpPr>
            <p:nvPr/>
          </p:nvSpPr>
          <p:spPr bwMode="auto">
            <a:xfrm>
              <a:off x="3360" y="235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2721" name="Oval 20"/>
            <p:cNvSpPr>
              <a:spLocks noChangeArrowheads="1"/>
            </p:cNvSpPr>
            <p:nvPr/>
          </p:nvSpPr>
          <p:spPr bwMode="auto">
            <a:xfrm>
              <a:off x="3600" y="2352"/>
              <a:ext cx="384" cy="384"/>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72722" name="Oval 21"/>
            <p:cNvSpPr>
              <a:spLocks noChangeArrowheads="1"/>
            </p:cNvSpPr>
            <p:nvPr/>
          </p:nvSpPr>
          <p:spPr bwMode="auto">
            <a:xfrm>
              <a:off x="3840" y="2352"/>
              <a:ext cx="384" cy="384"/>
            </a:xfrm>
            <a:prstGeom prst="ellipse">
              <a:avLst/>
            </a:prstGeom>
            <a:solidFill>
              <a:srgbClr val="339966">
                <a:alpha val="50195"/>
              </a:srgbClr>
            </a:solidFill>
            <a:ln w="9525">
              <a:solidFill>
                <a:schemeClr val="tx1"/>
              </a:solidFill>
              <a:round/>
              <a:headEnd/>
              <a:tailEnd/>
            </a:ln>
          </p:spPr>
          <p:txBody>
            <a:bodyPr wrap="none" anchor="ctr"/>
            <a:lstStyle/>
            <a:p>
              <a:endParaRPr lang="de-DE" sz="1400"/>
            </a:p>
          </p:txBody>
        </p:sp>
        <p:sp>
          <p:nvSpPr>
            <p:cNvPr id="72723" name="Oval 22"/>
            <p:cNvSpPr>
              <a:spLocks noChangeArrowheads="1"/>
            </p:cNvSpPr>
            <p:nvPr/>
          </p:nvSpPr>
          <p:spPr bwMode="auto">
            <a:xfrm>
              <a:off x="4080" y="235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2724" name="Oval 23"/>
            <p:cNvSpPr>
              <a:spLocks noChangeArrowheads="1"/>
            </p:cNvSpPr>
            <p:nvPr/>
          </p:nvSpPr>
          <p:spPr bwMode="auto">
            <a:xfrm>
              <a:off x="4320" y="2352"/>
              <a:ext cx="384" cy="384"/>
            </a:xfrm>
            <a:prstGeom prst="ellipse">
              <a:avLst/>
            </a:prstGeom>
            <a:solidFill>
              <a:schemeClr val="accent1">
                <a:alpha val="50195"/>
              </a:schemeClr>
            </a:solidFill>
            <a:ln w="9525">
              <a:solidFill>
                <a:schemeClr val="tx1"/>
              </a:solidFill>
              <a:round/>
              <a:headEnd/>
              <a:tailEnd/>
            </a:ln>
          </p:spPr>
          <p:txBody>
            <a:bodyPr wrap="none" anchor="ctr"/>
            <a:lstStyle/>
            <a:p>
              <a:endParaRPr lang="de-DE" sz="1400"/>
            </a:p>
          </p:txBody>
        </p:sp>
        <p:sp>
          <p:nvSpPr>
            <p:cNvPr id="72725" name="Line 24"/>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2726" name="Line 25"/>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72727" name="Group 26"/>
            <p:cNvGrpSpPr>
              <a:grpSpLocks/>
            </p:cNvGrpSpPr>
            <p:nvPr/>
          </p:nvGrpSpPr>
          <p:grpSpPr bwMode="auto">
            <a:xfrm>
              <a:off x="3216" y="2352"/>
              <a:ext cx="1728" cy="384"/>
              <a:chOff x="3600" y="3832"/>
              <a:chExt cx="1728" cy="384"/>
            </a:xfrm>
          </p:grpSpPr>
          <p:sp>
            <p:nvSpPr>
              <p:cNvPr id="72747" name="Oval 27"/>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48" name="Oval 28"/>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49" name="Oval 29"/>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50" name="Oval 30"/>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51" name="Oval 31"/>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52" name="Line 32"/>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2728" name="Line 33"/>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72729" name="Group 34"/>
            <p:cNvGrpSpPr>
              <a:grpSpLocks/>
            </p:cNvGrpSpPr>
            <p:nvPr/>
          </p:nvGrpSpPr>
          <p:grpSpPr bwMode="auto">
            <a:xfrm>
              <a:off x="3216" y="2112"/>
              <a:ext cx="1728" cy="384"/>
              <a:chOff x="3439" y="2567"/>
              <a:chExt cx="1728" cy="384"/>
            </a:xfrm>
          </p:grpSpPr>
          <p:sp>
            <p:nvSpPr>
              <p:cNvPr id="72741" name="Oval 35"/>
              <p:cNvSpPr>
                <a:spLocks noChangeArrowheads="1"/>
              </p:cNvSpPr>
              <p:nvPr/>
            </p:nvSpPr>
            <p:spPr bwMode="auto">
              <a:xfrm>
                <a:off x="3583" y="2567"/>
                <a:ext cx="384" cy="384"/>
              </a:xfrm>
              <a:prstGeom prst="ellipse">
                <a:avLst/>
              </a:prstGeom>
              <a:solidFill>
                <a:srgbClr val="00FF00"/>
              </a:solidFill>
              <a:ln w="9525">
                <a:solidFill>
                  <a:schemeClr val="tx1"/>
                </a:solidFill>
                <a:round/>
                <a:headEnd/>
                <a:tailEnd/>
              </a:ln>
            </p:spPr>
            <p:txBody>
              <a:bodyPr wrap="none" anchor="ctr"/>
              <a:lstStyle/>
              <a:p>
                <a:endParaRPr lang="de-DE" sz="1400"/>
              </a:p>
            </p:txBody>
          </p:sp>
          <p:sp>
            <p:nvSpPr>
              <p:cNvPr id="72742" name="Oval 36"/>
              <p:cNvSpPr>
                <a:spLocks noChangeArrowheads="1"/>
              </p:cNvSpPr>
              <p:nvPr/>
            </p:nvSpPr>
            <p:spPr bwMode="auto">
              <a:xfrm>
                <a:off x="3823" y="2567"/>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72743" name="Oval 37"/>
              <p:cNvSpPr>
                <a:spLocks noChangeArrowheads="1"/>
              </p:cNvSpPr>
              <p:nvPr/>
            </p:nvSpPr>
            <p:spPr bwMode="auto">
              <a:xfrm>
                <a:off x="4063" y="2567"/>
                <a:ext cx="384" cy="384"/>
              </a:xfrm>
              <a:prstGeom prst="ellipse">
                <a:avLst/>
              </a:prstGeom>
              <a:solidFill>
                <a:srgbClr val="FF6600"/>
              </a:solidFill>
              <a:ln w="9525">
                <a:solidFill>
                  <a:schemeClr val="tx1"/>
                </a:solidFill>
                <a:round/>
                <a:headEnd/>
                <a:tailEnd/>
              </a:ln>
            </p:spPr>
            <p:txBody>
              <a:bodyPr wrap="none" anchor="ctr"/>
              <a:lstStyle/>
              <a:p>
                <a:endParaRPr lang="de-DE" sz="1400"/>
              </a:p>
            </p:txBody>
          </p:sp>
          <p:sp>
            <p:nvSpPr>
              <p:cNvPr id="72744" name="Oval 38"/>
              <p:cNvSpPr>
                <a:spLocks noChangeArrowheads="1"/>
              </p:cNvSpPr>
              <p:nvPr/>
            </p:nvSpPr>
            <p:spPr bwMode="auto">
              <a:xfrm>
                <a:off x="4303" y="2567"/>
                <a:ext cx="384" cy="384"/>
              </a:xfrm>
              <a:prstGeom prst="ellipse">
                <a:avLst/>
              </a:prstGeom>
              <a:solidFill>
                <a:srgbClr val="800080"/>
              </a:solidFill>
              <a:ln w="9525">
                <a:solidFill>
                  <a:schemeClr val="tx1"/>
                </a:solidFill>
                <a:round/>
                <a:headEnd/>
                <a:tailEnd/>
              </a:ln>
            </p:spPr>
            <p:txBody>
              <a:bodyPr wrap="none" anchor="ctr"/>
              <a:lstStyle/>
              <a:p>
                <a:endParaRPr lang="de-DE" sz="1400"/>
              </a:p>
            </p:txBody>
          </p:sp>
          <p:sp>
            <p:nvSpPr>
              <p:cNvPr id="72745" name="Oval 39"/>
              <p:cNvSpPr>
                <a:spLocks noChangeArrowheads="1"/>
              </p:cNvSpPr>
              <p:nvPr/>
            </p:nvSpPr>
            <p:spPr bwMode="auto">
              <a:xfrm>
                <a:off x="4543" y="2567"/>
                <a:ext cx="384" cy="384"/>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72746" name="Line 40"/>
              <p:cNvSpPr>
                <a:spLocks noChangeShapeType="1"/>
              </p:cNvSpPr>
              <p:nvPr/>
            </p:nvSpPr>
            <p:spPr bwMode="auto">
              <a:xfrm>
                <a:off x="3439" y="2759"/>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2730" name="Group 41"/>
            <p:cNvGrpSpPr>
              <a:grpSpLocks/>
            </p:cNvGrpSpPr>
            <p:nvPr/>
          </p:nvGrpSpPr>
          <p:grpSpPr bwMode="auto">
            <a:xfrm>
              <a:off x="3216" y="1872"/>
              <a:ext cx="1728" cy="384"/>
              <a:chOff x="3600" y="3832"/>
              <a:chExt cx="1728" cy="384"/>
            </a:xfrm>
          </p:grpSpPr>
          <p:sp>
            <p:nvSpPr>
              <p:cNvPr id="72735" name="Oval 42"/>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36" name="Oval 43"/>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37" name="Oval 44"/>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38" name="Oval 45"/>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39" name="Oval 46"/>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2740" name="Line 47"/>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2731" name="Freeform 48"/>
            <p:cNvSpPr>
              <a:spLocks/>
            </p:cNvSpPr>
            <p:nvPr/>
          </p:nvSpPr>
          <p:spPr bwMode="auto">
            <a:xfrm>
              <a:off x="3792" y="2808"/>
              <a:ext cx="1168" cy="572"/>
            </a:xfrm>
            <a:custGeom>
              <a:avLst/>
              <a:gdLst>
                <a:gd name="T0" fmla="*/ 0 w 1176"/>
                <a:gd name="T1" fmla="*/ 516 h 552"/>
                <a:gd name="T2" fmla="*/ 72 w 1176"/>
                <a:gd name="T3" fmla="*/ 570 h 552"/>
                <a:gd name="T4" fmla="*/ 173 w 1176"/>
                <a:gd name="T5" fmla="*/ 614 h 552"/>
                <a:gd name="T6" fmla="*/ 306 w 1176"/>
                <a:gd name="T7" fmla="*/ 588 h 552"/>
                <a:gd name="T8" fmla="*/ 354 w 1176"/>
                <a:gd name="T9" fmla="*/ 552 h 552"/>
                <a:gd name="T10" fmla="*/ 439 w 1176"/>
                <a:gd name="T11" fmla="*/ 463 h 552"/>
                <a:gd name="T12" fmla="*/ 721 w 1176"/>
                <a:gd name="T13" fmla="*/ 303 h 552"/>
                <a:gd name="T14" fmla="*/ 910 w 1176"/>
                <a:gd name="T15" fmla="*/ 249 h 552"/>
                <a:gd name="T16" fmla="*/ 1051 w 1176"/>
                <a:gd name="T17" fmla="*/ 258 h 552"/>
                <a:gd name="T18" fmla="*/ 1096 w 1176"/>
                <a:gd name="T19" fmla="*/ 276 h 552"/>
                <a:gd name="T20" fmla="*/ 1136 w 1176"/>
                <a:gd name="T21" fmla="*/ 267 h 552"/>
                <a:gd name="T22" fmla="*/ 1152 w 1176"/>
                <a:gd name="T23" fmla="*/ 213 h 552"/>
                <a:gd name="T24" fmla="*/ 1144 w 1176"/>
                <a:gd name="T25" fmla="*/ 0 h 5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76"/>
                <a:gd name="T40" fmla="*/ 0 h 552"/>
                <a:gd name="T41" fmla="*/ 1176 w 1176"/>
                <a:gd name="T42" fmla="*/ 552 h 5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76" h="552">
                  <a:moveTo>
                    <a:pt x="0" y="464"/>
                  </a:moveTo>
                  <a:cubicBezTo>
                    <a:pt x="31" y="474"/>
                    <a:pt x="43" y="498"/>
                    <a:pt x="72" y="512"/>
                  </a:cubicBezTo>
                  <a:cubicBezTo>
                    <a:pt x="106" y="529"/>
                    <a:pt x="140" y="540"/>
                    <a:pt x="176" y="552"/>
                  </a:cubicBezTo>
                  <a:cubicBezTo>
                    <a:pt x="204" y="549"/>
                    <a:pt x="280" y="549"/>
                    <a:pt x="312" y="528"/>
                  </a:cubicBezTo>
                  <a:cubicBezTo>
                    <a:pt x="328" y="517"/>
                    <a:pt x="360" y="496"/>
                    <a:pt x="360" y="496"/>
                  </a:cubicBezTo>
                  <a:cubicBezTo>
                    <a:pt x="382" y="464"/>
                    <a:pt x="416" y="438"/>
                    <a:pt x="448" y="416"/>
                  </a:cubicBezTo>
                  <a:cubicBezTo>
                    <a:pt x="513" y="318"/>
                    <a:pt x="628" y="299"/>
                    <a:pt x="736" y="272"/>
                  </a:cubicBezTo>
                  <a:cubicBezTo>
                    <a:pt x="800" y="256"/>
                    <a:pt x="863" y="235"/>
                    <a:pt x="928" y="224"/>
                  </a:cubicBezTo>
                  <a:cubicBezTo>
                    <a:pt x="976" y="227"/>
                    <a:pt x="1024" y="226"/>
                    <a:pt x="1072" y="232"/>
                  </a:cubicBezTo>
                  <a:cubicBezTo>
                    <a:pt x="1089" y="234"/>
                    <a:pt x="1120" y="248"/>
                    <a:pt x="1120" y="248"/>
                  </a:cubicBezTo>
                  <a:cubicBezTo>
                    <a:pt x="1133" y="245"/>
                    <a:pt x="1150" y="250"/>
                    <a:pt x="1160" y="240"/>
                  </a:cubicBezTo>
                  <a:cubicBezTo>
                    <a:pt x="1172" y="228"/>
                    <a:pt x="1176" y="192"/>
                    <a:pt x="1176" y="192"/>
                  </a:cubicBezTo>
                  <a:cubicBezTo>
                    <a:pt x="1167" y="21"/>
                    <a:pt x="1168" y="85"/>
                    <a:pt x="1168" y="0"/>
                  </a:cubicBezTo>
                </a:path>
              </a:pathLst>
            </a:custGeom>
            <a:solidFill>
              <a:schemeClr val="accent1"/>
            </a:solidFill>
            <a:ln w="9525">
              <a:solidFill>
                <a:schemeClr val="tx1"/>
              </a:solidFill>
              <a:round/>
              <a:headEnd/>
              <a:tailEnd/>
            </a:ln>
          </p:spPr>
          <p:txBody>
            <a:bodyPr wrap="none" anchor="ctr"/>
            <a:lstStyle/>
            <a:p>
              <a:endParaRPr lang="de-DE" sz="1400"/>
            </a:p>
          </p:txBody>
        </p:sp>
        <p:sp>
          <p:nvSpPr>
            <p:cNvPr id="72732" name="Freeform 49"/>
            <p:cNvSpPr>
              <a:spLocks/>
            </p:cNvSpPr>
            <p:nvPr/>
          </p:nvSpPr>
          <p:spPr bwMode="auto">
            <a:xfrm>
              <a:off x="3900" y="3316"/>
              <a:ext cx="1207" cy="585"/>
            </a:xfrm>
            <a:custGeom>
              <a:avLst/>
              <a:gdLst>
                <a:gd name="T0" fmla="*/ 0 w 1207"/>
                <a:gd name="T1" fmla="*/ 513 h 569"/>
                <a:gd name="T2" fmla="*/ 96 w 1207"/>
                <a:gd name="T3" fmla="*/ 582 h 569"/>
                <a:gd name="T4" fmla="*/ 144 w 1207"/>
                <a:gd name="T5" fmla="*/ 600 h 569"/>
                <a:gd name="T6" fmla="*/ 168 w 1207"/>
                <a:gd name="T7" fmla="*/ 609 h 569"/>
                <a:gd name="T8" fmla="*/ 320 w 1207"/>
                <a:gd name="T9" fmla="*/ 565 h 569"/>
                <a:gd name="T10" fmla="*/ 368 w 1207"/>
                <a:gd name="T11" fmla="*/ 531 h 569"/>
                <a:gd name="T12" fmla="*/ 392 w 1207"/>
                <a:gd name="T13" fmla="*/ 513 h 569"/>
                <a:gd name="T14" fmla="*/ 448 w 1207"/>
                <a:gd name="T15" fmla="*/ 452 h 569"/>
                <a:gd name="T16" fmla="*/ 512 w 1207"/>
                <a:gd name="T17" fmla="*/ 435 h 569"/>
                <a:gd name="T18" fmla="*/ 648 w 1207"/>
                <a:gd name="T19" fmla="*/ 443 h 569"/>
                <a:gd name="T20" fmla="*/ 728 w 1207"/>
                <a:gd name="T21" fmla="*/ 461 h 569"/>
                <a:gd name="T22" fmla="*/ 888 w 1207"/>
                <a:gd name="T23" fmla="*/ 400 h 569"/>
                <a:gd name="T24" fmla="*/ 912 w 1207"/>
                <a:gd name="T25" fmla="*/ 348 h 569"/>
                <a:gd name="T26" fmla="*/ 960 w 1207"/>
                <a:gd name="T27" fmla="*/ 209 h 569"/>
                <a:gd name="T28" fmla="*/ 1120 w 1207"/>
                <a:gd name="T29" fmla="*/ 164 h 569"/>
                <a:gd name="T30" fmla="*/ 1176 w 1207"/>
                <a:gd name="T31" fmla="*/ 0 h 5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7"/>
                <a:gd name="T49" fmla="*/ 0 h 569"/>
                <a:gd name="T50" fmla="*/ 1207 w 1207"/>
                <a:gd name="T51" fmla="*/ 569 h 5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7" h="569">
                  <a:moveTo>
                    <a:pt x="0" y="472"/>
                  </a:moveTo>
                  <a:cubicBezTo>
                    <a:pt x="41" y="486"/>
                    <a:pt x="59" y="519"/>
                    <a:pt x="96" y="536"/>
                  </a:cubicBezTo>
                  <a:cubicBezTo>
                    <a:pt x="111" y="543"/>
                    <a:pt x="128" y="547"/>
                    <a:pt x="144" y="552"/>
                  </a:cubicBezTo>
                  <a:cubicBezTo>
                    <a:pt x="152" y="555"/>
                    <a:pt x="168" y="560"/>
                    <a:pt x="168" y="560"/>
                  </a:cubicBezTo>
                  <a:cubicBezTo>
                    <a:pt x="281" y="551"/>
                    <a:pt x="257" y="569"/>
                    <a:pt x="320" y="520"/>
                  </a:cubicBezTo>
                  <a:cubicBezTo>
                    <a:pt x="335" y="508"/>
                    <a:pt x="352" y="499"/>
                    <a:pt x="368" y="488"/>
                  </a:cubicBezTo>
                  <a:cubicBezTo>
                    <a:pt x="376" y="483"/>
                    <a:pt x="392" y="472"/>
                    <a:pt x="392" y="472"/>
                  </a:cubicBezTo>
                  <a:cubicBezTo>
                    <a:pt x="406" y="430"/>
                    <a:pt x="393" y="453"/>
                    <a:pt x="448" y="416"/>
                  </a:cubicBezTo>
                  <a:cubicBezTo>
                    <a:pt x="466" y="404"/>
                    <a:pt x="512" y="400"/>
                    <a:pt x="512" y="400"/>
                  </a:cubicBezTo>
                  <a:cubicBezTo>
                    <a:pt x="557" y="403"/>
                    <a:pt x="603" y="403"/>
                    <a:pt x="648" y="408"/>
                  </a:cubicBezTo>
                  <a:cubicBezTo>
                    <a:pt x="675" y="411"/>
                    <a:pt x="728" y="424"/>
                    <a:pt x="728" y="424"/>
                  </a:cubicBezTo>
                  <a:cubicBezTo>
                    <a:pt x="795" y="417"/>
                    <a:pt x="840" y="416"/>
                    <a:pt x="888" y="368"/>
                  </a:cubicBezTo>
                  <a:cubicBezTo>
                    <a:pt x="917" y="280"/>
                    <a:pt x="871" y="413"/>
                    <a:pt x="912" y="320"/>
                  </a:cubicBezTo>
                  <a:cubicBezTo>
                    <a:pt x="929" y="281"/>
                    <a:pt x="929" y="223"/>
                    <a:pt x="960" y="192"/>
                  </a:cubicBezTo>
                  <a:cubicBezTo>
                    <a:pt x="995" y="157"/>
                    <a:pt x="1079" y="156"/>
                    <a:pt x="1120" y="152"/>
                  </a:cubicBezTo>
                  <a:cubicBezTo>
                    <a:pt x="1207" y="130"/>
                    <a:pt x="1176" y="115"/>
                    <a:pt x="1176" y="0"/>
                  </a:cubicBezTo>
                </a:path>
              </a:pathLst>
            </a:custGeom>
            <a:solidFill>
              <a:schemeClr val="accent1"/>
            </a:solidFill>
            <a:ln w="9525">
              <a:solidFill>
                <a:schemeClr val="tx1"/>
              </a:solidFill>
              <a:round/>
              <a:headEnd/>
              <a:tailEnd/>
            </a:ln>
          </p:spPr>
          <p:txBody>
            <a:bodyPr wrap="none" anchor="ctr"/>
            <a:lstStyle/>
            <a:p>
              <a:endParaRPr lang="de-DE" sz="1400"/>
            </a:p>
          </p:txBody>
        </p:sp>
        <p:sp>
          <p:nvSpPr>
            <p:cNvPr id="72733" name="Line 50"/>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2734" name="Line 51"/>
            <p:cNvSpPr>
              <a:spLocks noChangeShapeType="1"/>
            </p:cNvSpPr>
            <p:nvPr/>
          </p:nvSpPr>
          <p:spPr bwMode="auto">
            <a:xfrm flipV="1">
              <a:off x="3456" y="316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58" name="TextBox 57"/>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104</a:t>
            </a:fld>
            <a:endParaRPr lang="en-US" sz="1400" dirty="0"/>
          </a:p>
        </p:txBody>
      </p:sp>
      <p:sp>
        <p:nvSpPr>
          <p:cNvPr id="55" name="Text Box 36"/>
          <p:cNvSpPr txBox="1">
            <a:spLocks noChangeArrowheads="1"/>
          </p:cNvSpPr>
          <p:nvPr/>
        </p:nvSpPr>
        <p:spPr bwMode="auto">
          <a:xfrm>
            <a:off x="3924150" y="5164236"/>
            <a:ext cx="11255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sheet buffer</a:t>
            </a:r>
          </a:p>
        </p:txBody>
      </p:sp>
      <p:sp>
        <p:nvSpPr>
          <p:cNvPr id="56" name="Text Box 37"/>
          <p:cNvSpPr txBox="1">
            <a:spLocks noChangeArrowheads="1"/>
          </p:cNvSpPr>
          <p:nvPr/>
        </p:nvSpPr>
        <p:spPr bwMode="auto">
          <a:xfrm>
            <a:off x="3462065" y="5926236"/>
            <a:ext cx="16433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compositing buffer</a:t>
            </a:r>
          </a:p>
        </p:txBody>
      </p:sp>
      <p:sp>
        <p:nvSpPr>
          <p:cNvPr id="59" name="Text Box 38"/>
          <p:cNvSpPr txBox="1">
            <a:spLocks noChangeArrowheads="1"/>
          </p:cNvSpPr>
          <p:nvPr/>
        </p:nvSpPr>
        <p:spPr bwMode="auto">
          <a:xfrm>
            <a:off x="7861494" y="2402241"/>
            <a:ext cx="12602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dirty="0"/>
              <a:t>volume slices</a:t>
            </a:r>
          </a:p>
        </p:txBody>
      </p:sp>
      <p:sp>
        <p:nvSpPr>
          <p:cNvPr id="60" name="Text Box 39"/>
          <p:cNvSpPr txBox="1">
            <a:spLocks noChangeArrowheads="1"/>
          </p:cNvSpPr>
          <p:nvPr/>
        </p:nvSpPr>
        <p:spPr bwMode="auto">
          <a:xfrm>
            <a:off x="1411737" y="5545236"/>
            <a:ext cx="1159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image plane</a:t>
            </a:r>
          </a:p>
        </p:txBody>
      </p:sp>
      <p:sp>
        <p:nvSpPr>
          <p:cNvPr id="61" name="Line 40"/>
          <p:cNvSpPr>
            <a:spLocks noChangeShapeType="1"/>
          </p:cNvSpPr>
          <p:nvPr/>
        </p:nvSpPr>
        <p:spPr bwMode="auto">
          <a:xfrm flipV="1">
            <a:off x="2928008" y="5469036"/>
            <a:ext cx="78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62" name="Line 41"/>
          <p:cNvSpPr>
            <a:spLocks noChangeShapeType="1"/>
          </p:cNvSpPr>
          <p:nvPr/>
        </p:nvSpPr>
        <p:spPr bwMode="auto">
          <a:xfrm>
            <a:off x="2928008" y="5862736"/>
            <a:ext cx="393700"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Tree>
    <p:extLst>
      <p:ext uri="{BB962C8B-B14F-4D97-AF65-F5344CB8AC3E}">
        <p14:creationId xmlns:p14="http://schemas.microsoft.com/office/powerpoint/2010/main" val="2434691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Splatting: Algorithm</a:t>
            </a:r>
            <a:br>
              <a:rPr lang="en-US" dirty="0"/>
            </a:br>
            <a:endParaRPr lang="en-US" dirty="0"/>
          </a:p>
        </p:txBody>
      </p:sp>
      <p:sp>
        <p:nvSpPr>
          <p:cNvPr id="73733" name="Rectangle 3"/>
          <p:cNvSpPr>
            <a:spLocks noGrp="1" noChangeArrowheads="1"/>
          </p:cNvSpPr>
          <p:nvPr>
            <p:ph type="body" idx="4294967295"/>
          </p:nvPr>
        </p:nvSpPr>
        <p:spPr>
          <a:xfrm>
            <a:off x="0" y="549275"/>
            <a:ext cx="8642350" cy="5759450"/>
          </a:xfrm>
        </p:spPr>
        <p:txBody>
          <a:bodyPr/>
          <a:lstStyle/>
          <a:p>
            <a:endParaRPr lang="en-US" sz="1800" dirty="0" smtClean="0"/>
          </a:p>
          <a:p>
            <a:r>
              <a:rPr lang="en-US" sz="1800" dirty="0" smtClean="0"/>
              <a:t>Composite sheet with compositing buffer</a:t>
            </a:r>
          </a:p>
          <a:p>
            <a:endParaRPr lang="en-US" sz="1800" dirty="0" smtClean="0"/>
          </a:p>
        </p:txBody>
      </p:sp>
      <p:grpSp>
        <p:nvGrpSpPr>
          <p:cNvPr id="73739" name="Group 9"/>
          <p:cNvGrpSpPr>
            <a:grpSpLocks/>
          </p:cNvGrpSpPr>
          <p:nvPr/>
        </p:nvGrpSpPr>
        <p:grpSpPr bwMode="auto">
          <a:xfrm>
            <a:off x="5105400" y="2590800"/>
            <a:ext cx="3505200" cy="3416300"/>
            <a:chOff x="3216" y="1824"/>
            <a:chExt cx="2208" cy="2152"/>
          </a:xfrm>
        </p:grpSpPr>
        <p:grpSp>
          <p:nvGrpSpPr>
            <p:cNvPr id="73741" name="Group 10"/>
            <p:cNvGrpSpPr>
              <a:grpSpLocks/>
            </p:cNvGrpSpPr>
            <p:nvPr/>
          </p:nvGrpSpPr>
          <p:grpSpPr bwMode="auto">
            <a:xfrm>
              <a:off x="3216" y="2352"/>
              <a:ext cx="1728" cy="384"/>
              <a:chOff x="3600" y="3832"/>
              <a:chExt cx="1728" cy="384"/>
            </a:xfrm>
          </p:grpSpPr>
          <p:sp>
            <p:nvSpPr>
              <p:cNvPr id="73783" name="Oval 11"/>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84" name="Oval 12"/>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85" name="Oval 13"/>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86" name="Oval 14"/>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87" name="Oval 15"/>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88" name="Line 16"/>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3742" name="Line 17"/>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3743" name="Line 18"/>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3744" name="Oval 19"/>
            <p:cNvSpPr>
              <a:spLocks noChangeArrowheads="1"/>
            </p:cNvSpPr>
            <p:nvPr/>
          </p:nvSpPr>
          <p:spPr bwMode="auto">
            <a:xfrm>
              <a:off x="3360" y="2112"/>
              <a:ext cx="384" cy="384"/>
            </a:xfrm>
            <a:prstGeom prst="ellipse">
              <a:avLst/>
            </a:prstGeom>
            <a:solidFill>
              <a:srgbClr val="00FF00">
                <a:alpha val="50195"/>
              </a:srgbClr>
            </a:solidFill>
            <a:ln w="9525">
              <a:solidFill>
                <a:schemeClr val="tx1"/>
              </a:solidFill>
              <a:round/>
              <a:headEnd/>
              <a:tailEnd/>
            </a:ln>
          </p:spPr>
          <p:txBody>
            <a:bodyPr wrap="none" anchor="ctr"/>
            <a:lstStyle/>
            <a:p>
              <a:endParaRPr lang="de-DE" sz="1400"/>
            </a:p>
          </p:txBody>
        </p:sp>
        <p:sp>
          <p:nvSpPr>
            <p:cNvPr id="73745" name="Oval 20"/>
            <p:cNvSpPr>
              <a:spLocks noChangeArrowheads="1"/>
            </p:cNvSpPr>
            <p:nvPr/>
          </p:nvSpPr>
          <p:spPr bwMode="auto">
            <a:xfrm>
              <a:off x="3600" y="211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3746" name="Oval 21"/>
            <p:cNvSpPr>
              <a:spLocks noChangeArrowheads="1"/>
            </p:cNvSpPr>
            <p:nvPr/>
          </p:nvSpPr>
          <p:spPr bwMode="auto">
            <a:xfrm>
              <a:off x="3840" y="2112"/>
              <a:ext cx="384" cy="384"/>
            </a:xfrm>
            <a:prstGeom prst="ellipse">
              <a:avLst/>
            </a:prstGeom>
            <a:solidFill>
              <a:srgbClr val="FF6600">
                <a:alpha val="50195"/>
              </a:srgbClr>
            </a:solidFill>
            <a:ln w="9525">
              <a:solidFill>
                <a:schemeClr val="tx1"/>
              </a:solidFill>
              <a:round/>
              <a:headEnd/>
              <a:tailEnd/>
            </a:ln>
          </p:spPr>
          <p:txBody>
            <a:bodyPr wrap="none" anchor="ctr"/>
            <a:lstStyle/>
            <a:p>
              <a:endParaRPr lang="de-DE" sz="1400"/>
            </a:p>
          </p:txBody>
        </p:sp>
        <p:sp>
          <p:nvSpPr>
            <p:cNvPr id="73747" name="Oval 22"/>
            <p:cNvSpPr>
              <a:spLocks noChangeArrowheads="1"/>
            </p:cNvSpPr>
            <p:nvPr/>
          </p:nvSpPr>
          <p:spPr bwMode="auto">
            <a:xfrm>
              <a:off x="4080" y="2112"/>
              <a:ext cx="384" cy="384"/>
            </a:xfrm>
            <a:prstGeom prst="ellipse">
              <a:avLst/>
            </a:prstGeom>
            <a:solidFill>
              <a:srgbClr val="800080">
                <a:alpha val="50195"/>
              </a:srgbClr>
            </a:solidFill>
            <a:ln w="9525">
              <a:solidFill>
                <a:schemeClr val="tx1"/>
              </a:solidFill>
              <a:round/>
              <a:headEnd/>
              <a:tailEnd/>
            </a:ln>
          </p:spPr>
          <p:txBody>
            <a:bodyPr wrap="none" anchor="ctr"/>
            <a:lstStyle/>
            <a:p>
              <a:endParaRPr lang="de-DE" sz="1400"/>
            </a:p>
          </p:txBody>
        </p:sp>
        <p:sp>
          <p:nvSpPr>
            <p:cNvPr id="73748" name="Oval 23"/>
            <p:cNvSpPr>
              <a:spLocks noChangeArrowheads="1"/>
            </p:cNvSpPr>
            <p:nvPr/>
          </p:nvSpPr>
          <p:spPr bwMode="auto">
            <a:xfrm>
              <a:off x="4320" y="2112"/>
              <a:ext cx="384" cy="384"/>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73749" name="Line 24"/>
            <p:cNvSpPr>
              <a:spLocks noChangeShapeType="1"/>
            </p:cNvSpPr>
            <p:nvPr/>
          </p:nvSpPr>
          <p:spPr bwMode="auto">
            <a:xfrm>
              <a:off x="3216" y="230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73750" name="Group 25"/>
            <p:cNvGrpSpPr>
              <a:grpSpLocks/>
            </p:cNvGrpSpPr>
            <p:nvPr/>
          </p:nvGrpSpPr>
          <p:grpSpPr bwMode="auto">
            <a:xfrm>
              <a:off x="3216" y="1872"/>
              <a:ext cx="1728" cy="384"/>
              <a:chOff x="3600" y="3832"/>
              <a:chExt cx="1728" cy="384"/>
            </a:xfrm>
          </p:grpSpPr>
          <p:sp>
            <p:nvSpPr>
              <p:cNvPr id="73777" name="Oval 26"/>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78" name="Oval 27"/>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79" name="Oval 28"/>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80" name="Oval 29"/>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81" name="Oval 30"/>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82" name="Line 31"/>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3751" name="Line 32"/>
            <p:cNvSpPr>
              <a:spLocks noChangeShapeType="1"/>
            </p:cNvSpPr>
            <p:nvPr/>
          </p:nvSpPr>
          <p:spPr bwMode="auto">
            <a:xfrm flipV="1">
              <a:off x="3456" y="3160"/>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3752" name="Freeform 33"/>
            <p:cNvSpPr>
              <a:spLocks/>
            </p:cNvSpPr>
            <p:nvPr/>
          </p:nvSpPr>
          <p:spPr bwMode="auto">
            <a:xfrm>
              <a:off x="3732" y="3304"/>
              <a:ext cx="1396" cy="655"/>
            </a:xfrm>
            <a:custGeom>
              <a:avLst/>
              <a:gdLst>
                <a:gd name="T0" fmla="*/ 0 w 1392"/>
                <a:gd name="T1" fmla="*/ 554 h 659"/>
                <a:gd name="T2" fmla="*/ 80 w 1392"/>
                <a:gd name="T3" fmla="*/ 623 h 659"/>
                <a:gd name="T4" fmla="*/ 112 w 1392"/>
                <a:gd name="T5" fmla="*/ 631 h 659"/>
                <a:gd name="T6" fmla="*/ 160 w 1392"/>
                <a:gd name="T7" fmla="*/ 647 h 659"/>
                <a:gd name="T8" fmla="*/ 291 w 1392"/>
                <a:gd name="T9" fmla="*/ 639 h 659"/>
                <a:gd name="T10" fmla="*/ 387 w 1392"/>
                <a:gd name="T11" fmla="*/ 583 h 659"/>
                <a:gd name="T12" fmla="*/ 451 w 1392"/>
                <a:gd name="T13" fmla="*/ 569 h 659"/>
                <a:gd name="T14" fmla="*/ 678 w 1392"/>
                <a:gd name="T15" fmla="*/ 575 h 659"/>
                <a:gd name="T16" fmla="*/ 870 w 1392"/>
                <a:gd name="T17" fmla="*/ 498 h 659"/>
                <a:gd name="T18" fmla="*/ 945 w 1392"/>
                <a:gd name="T19" fmla="*/ 333 h 659"/>
                <a:gd name="T20" fmla="*/ 993 w 1392"/>
                <a:gd name="T21" fmla="*/ 301 h 659"/>
                <a:gd name="T22" fmla="*/ 1097 w 1392"/>
                <a:gd name="T23" fmla="*/ 253 h 659"/>
                <a:gd name="T24" fmla="*/ 1356 w 1392"/>
                <a:gd name="T25" fmla="*/ 246 h 659"/>
                <a:gd name="T26" fmla="*/ 1404 w 1392"/>
                <a:gd name="T27" fmla="*/ 176 h 659"/>
                <a:gd name="T28" fmla="*/ 1364 w 1392"/>
                <a:gd name="T29" fmla="*/ 27 h 659"/>
                <a:gd name="T30" fmla="*/ 1348 w 1392"/>
                <a:gd name="T31" fmla="*/ 3 h 6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2"/>
                <a:gd name="T49" fmla="*/ 0 h 659"/>
                <a:gd name="T50" fmla="*/ 1392 w 1392"/>
                <a:gd name="T51" fmla="*/ 659 h 6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2" h="659">
                  <a:moveTo>
                    <a:pt x="0" y="563"/>
                  </a:moveTo>
                  <a:cubicBezTo>
                    <a:pt x="33" y="613"/>
                    <a:pt x="29" y="613"/>
                    <a:pt x="80" y="635"/>
                  </a:cubicBezTo>
                  <a:cubicBezTo>
                    <a:pt x="90" y="639"/>
                    <a:pt x="101" y="640"/>
                    <a:pt x="112" y="643"/>
                  </a:cubicBezTo>
                  <a:cubicBezTo>
                    <a:pt x="128" y="648"/>
                    <a:pt x="160" y="659"/>
                    <a:pt x="160" y="659"/>
                  </a:cubicBezTo>
                  <a:cubicBezTo>
                    <a:pt x="203" y="656"/>
                    <a:pt x="246" y="658"/>
                    <a:pt x="288" y="651"/>
                  </a:cubicBezTo>
                  <a:cubicBezTo>
                    <a:pt x="319" y="646"/>
                    <a:pt x="356" y="601"/>
                    <a:pt x="384" y="595"/>
                  </a:cubicBezTo>
                  <a:cubicBezTo>
                    <a:pt x="432" y="585"/>
                    <a:pt x="411" y="591"/>
                    <a:pt x="448" y="579"/>
                  </a:cubicBezTo>
                  <a:cubicBezTo>
                    <a:pt x="540" y="587"/>
                    <a:pt x="578" y="594"/>
                    <a:pt x="672" y="587"/>
                  </a:cubicBezTo>
                  <a:cubicBezTo>
                    <a:pt x="739" y="570"/>
                    <a:pt x="799" y="529"/>
                    <a:pt x="864" y="507"/>
                  </a:cubicBezTo>
                  <a:cubicBezTo>
                    <a:pt x="900" y="453"/>
                    <a:pt x="916" y="400"/>
                    <a:pt x="936" y="339"/>
                  </a:cubicBezTo>
                  <a:cubicBezTo>
                    <a:pt x="942" y="321"/>
                    <a:pt x="968" y="318"/>
                    <a:pt x="984" y="307"/>
                  </a:cubicBezTo>
                  <a:cubicBezTo>
                    <a:pt x="1016" y="286"/>
                    <a:pt x="1051" y="268"/>
                    <a:pt x="1088" y="259"/>
                  </a:cubicBezTo>
                  <a:cubicBezTo>
                    <a:pt x="1199" y="264"/>
                    <a:pt x="1254" y="281"/>
                    <a:pt x="1344" y="251"/>
                  </a:cubicBezTo>
                  <a:cubicBezTo>
                    <a:pt x="1368" y="227"/>
                    <a:pt x="1381" y="211"/>
                    <a:pt x="1392" y="179"/>
                  </a:cubicBezTo>
                  <a:cubicBezTo>
                    <a:pt x="1385" y="114"/>
                    <a:pt x="1379" y="80"/>
                    <a:pt x="1352" y="27"/>
                  </a:cubicBezTo>
                  <a:cubicBezTo>
                    <a:pt x="1339" y="0"/>
                    <a:pt x="1354" y="3"/>
                    <a:pt x="1336" y="3"/>
                  </a:cubicBezTo>
                </a:path>
              </a:pathLst>
            </a:custGeom>
            <a:solidFill>
              <a:schemeClr val="accent1"/>
            </a:solidFill>
            <a:ln w="9525">
              <a:solidFill>
                <a:schemeClr val="tx1"/>
              </a:solidFill>
              <a:round/>
              <a:headEnd/>
              <a:tailEnd/>
            </a:ln>
          </p:spPr>
          <p:txBody>
            <a:bodyPr wrap="none" anchor="ctr"/>
            <a:lstStyle/>
            <a:p>
              <a:endParaRPr lang="de-DE" sz="1400"/>
            </a:p>
          </p:txBody>
        </p:sp>
        <p:grpSp>
          <p:nvGrpSpPr>
            <p:cNvPr id="73753" name="Group 34"/>
            <p:cNvGrpSpPr>
              <a:grpSpLocks/>
            </p:cNvGrpSpPr>
            <p:nvPr/>
          </p:nvGrpSpPr>
          <p:grpSpPr bwMode="auto">
            <a:xfrm>
              <a:off x="3216" y="1872"/>
              <a:ext cx="1728" cy="384"/>
              <a:chOff x="3600" y="3832"/>
              <a:chExt cx="1728" cy="384"/>
            </a:xfrm>
          </p:grpSpPr>
          <p:sp>
            <p:nvSpPr>
              <p:cNvPr id="73771" name="Oval 35"/>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72" name="Oval 36"/>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73" name="Oval 37"/>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74" name="Oval 38"/>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75" name="Oval 39"/>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76" name="Line 40"/>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3754" name="Group 41"/>
            <p:cNvGrpSpPr>
              <a:grpSpLocks/>
            </p:cNvGrpSpPr>
            <p:nvPr/>
          </p:nvGrpSpPr>
          <p:grpSpPr bwMode="auto">
            <a:xfrm>
              <a:off x="3216" y="2112"/>
              <a:ext cx="1728" cy="384"/>
              <a:chOff x="3600" y="3832"/>
              <a:chExt cx="1728" cy="384"/>
            </a:xfrm>
          </p:grpSpPr>
          <p:sp>
            <p:nvSpPr>
              <p:cNvPr id="73765" name="Oval 42"/>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66" name="Oval 43"/>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67" name="Oval 44"/>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68" name="Oval 45"/>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69" name="Oval 46"/>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3770" name="Line 47"/>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3755" name="Line 48"/>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3756" name="Line 49"/>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3757" name="Oval 50"/>
            <p:cNvSpPr>
              <a:spLocks noChangeArrowheads="1"/>
            </p:cNvSpPr>
            <p:nvPr/>
          </p:nvSpPr>
          <p:spPr bwMode="auto">
            <a:xfrm>
              <a:off x="3600" y="2352"/>
              <a:ext cx="384" cy="384"/>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73758" name="Oval 51"/>
            <p:cNvSpPr>
              <a:spLocks noChangeArrowheads="1"/>
            </p:cNvSpPr>
            <p:nvPr/>
          </p:nvSpPr>
          <p:spPr bwMode="auto">
            <a:xfrm>
              <a:off x="3840" y="2352"/>
              <a:ext cx="384" cy="384"/>
            </a:xfrm>
            <a:prstGeom prst="ellipse">
              <a:avLst/>
            </a:prstGeom>
            <a:solidFill>
              <a:srgbClr val="339966">
                <a:alpha val="50195"/>
              </a:srgbClr>
            </a:solidFill>
            <a:ln w="9525">
              <a:solidFill>
                <a:schemeClr val="tx1"/>
              </a:solidFill>
              <a:round/>
              <a:headEnd/>
              <a:tailEnd/>
            </a:ln>
          </p:spPr>
          <p:txBody>
            <a:bodyPr wrap="none" anchor="ctr"/>
            <a:lstStyle/>
            <a:p>
              <a:endParaRPr lang="de-DE" sz="1400"/>
            </a:p>
          </p:txBody>
        </p:sp>
        <p:sp>
          <p:nvSpPr>
            <p:cNvPr id="73759" name="Oval 52"/>
            <p:cNvSpPr>
              <a:spLocks noChangeArrowheads="1"/>
            </p:cNvSpPr>
            <p:nvPr/>
          </p:nvSpPr>
          <p:spPr bwMode="auto">
            <a:xfrm>
              <a:off x="4080" y="235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3760" name="Oval 53"/>
            <p:cNvSpPr>
              <a:spLocks noChangeArrowheads="1"/>
            </p:cNvSpPr>
            <p:nvPr/>
          </p:nvSpPr>
          <p:spPr bwMode="auto">
            <a:xfrm>
              <a:off x="4320" y="2352"/>
              <a:ext cx="384" cy="384"/>
            </a:xfrm>
            <a:prstGeom prst="ellipse">
              <a:avLst/>
            </a:prstGeom>
            <a:solidFill>
              <a:schemeClr val="accent1">
                <a:alpha val="50195"/>
              </a:schemeClr>
            </a:solidFill>
            <a:ln w="9525">
              <a:solidFill>
                <a:schemeClr val="tx1"/>
              </a:solidFill>
              <a:round/>
              <a:headEnd/>
              <a:tailEnd/>
            </a:ln>
          </p:spPr>
          <p:txBody>
            <a:bodyPr wrap="none" anchor="ctr"/>
            <a:lstStyle/>
            <a:p>
              <a:endParaRPr lang="de-DE" sz="1400"/>
            </a:p>
          </p:txBody>
        </p:sp>
        <p:sp>
          <p:nvSpPr>
            <p:cNvPr id="73761" name="Line 54"/>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3762" name="Line 55"/>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3763" name="Oval 56"/>
            <p:cNvSpPr>
              <a:spLocks noChangeArrowheads="1"/>
            </p:cNvSpPr>
            <p:nvPr/>
          </p:nvSpPr>
          <p:spPr bwMode="auto">
            <a:xfrm>
              <a:off x="3360" y="235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3764" name="Line 57"/>
            <p:cNvSpPr>
              <a:spLocks noChangeShapeType="1"/>
            </p:cNvSpPr>
            <p:nvPr/>
          </p:nvSpPr>
          <p:spPr bwMode="auto">
            <a:xfrm flipV="1">
              <a:off x="3456" y="3160"/>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63" name="TextBox 62"/>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105</a:t>
            </a:fld>
            <a:endParaRPr lang="en-US" sz="1400" dirty="0"/>
          </a:p>
        </p:txBody>
      </p:sp>
      <p:sp>
        <p:nvSpPr>
          <p:cNvPr id="61" name="Text Box 36"/>
          <p:cNvSpPr txBox="1">
            <a:spLocks noChangeArrowheads="1"/>
          </p:cNvSpPr>
          <p:nvPr/>
        </p:nvSpPr>
        <p:spPr bwMode="auto">
          <a:xfrm>
            <a:off x="3924150" y="5164236"/>
            <a:ext cx="11255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sheet buffer</a:t>
            </a:r>
          </a:p>
        </p:txBody>
      </p:sp>
      <p:sp>
        <p:nvSpPr>
          <p:cNvPr id="64" name="Text Box 37"/>
          <p:cNvSpPr txBox="1">
            <a:spLocks noChangeArrowheads="1"/>
          </p:cNvSpPr>
          <p:nvPr/>
        </p:nvSpPr>
        <p:spPr bwMode="auto">
          <a:xfrm>
            <a:off x="3462065" y="5926236"/>
            <a:ext cx="16433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compositing buffer</a:t>
            </a:r>
          </a:p>
        </p:txBody>
      </p:sp>
      <p:sp>
        <p:nvSpPr>
          <p:cNvPr id="65" name="Text Box 38"/>
          <p:cNvSpPr txBox="1">
            <a:spLocks noChangeArrowheads="1"/>
          </p:cNvSpPr>
          <p:nvPr/>
        </p:nvSpPr>
        <p:spPr bwMode="auto">
          <a:xfrm>
            <a:off x="7861494" y="2402241"/>
            <a:ext cx="12602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dirty="0"/>
              <a:t>volume slices</a:t>
            </a:r>
          </a:p>
        </p:txBody>
      </p:sp>
      <p:sp>
        <p:nvSpPr>
          <p:cNvPr id="66" name="Text Box 39"/>
          <p:cNvSpPr txBox="1">
            <a:spLocks noChangeArrowheads="1"/>
          </p:cNvSpPr>
          <p:nvPr/>
        </p:nvSpPr>
        <p:spPr bwMode="auto">
          <a:xfrm>
            <a:off x="1411737" y="5545236"/>
            <a:ext cx="1159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image plane</a:t>
            </a:r>
          </a:p>
        </p:txBody>
      </p:sp>
      <p:sp>
        <p:nvSpPr>
          <p:cNvPr id="67" name="Line 40"/>
          <p:cNvSpPr>
            <a:spLocks noChangeShapeType="1"/>
          </p:cNvSpPr>
          <p:nvPr/>
        </p:nvSpPr>
        <p:spPr bwMode="auto">
          <a:xfrm flipV="1">
            <a:off x="2928008" y="5469036"/>
            <a:ext cx="78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68" name="Line 41"/>
          <p:cNvSpPr>
            <a:spLocks noChangeShapeType="1"/>
          </p:cNvSpPr>
          <p:nvPr/>
        </p:nvSpPr>
        <p:spPr bwMode="auto">
          <a:xfrm>
            <a:off x="2928008" y="5862736"/>
            <a:ext cx="393700"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Tree>
    <p:extLst>
      <p:ext uri="{BB962C8B-B14F-4D97-AF65-F5344CB8AC3E}">
        <p14:creationId xmlns:p14="http://schemas.microsoft.com/office/powerpoint/2010/main" val="3854531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Splatting: </a:t>
            </a:r>
            <a:r>
              <a:rPr lang="en-US" dirty="0" smtClean="0"/>
              <a:t>Algorithm</a:t>
            </a:r>
            <a:endParaRPr lang="en-US" dirty="0"/>
          </a:p>
        </p:txBody>
      </p:sp>
      <p:sp>
        <p:nvSpPr>
          <p:cNvPr id="74757" name="Rectangle 3"/>
          <p:cNvSpPr>
            <a:spLocks noGrp="1" noChangeArrowheads="1"/>
          </p:cNvSpPr>
          <p:nvPr>
            <p:ph type="body" idx="4294967295"/>
          </p:nvPr>
        </p:nvSpPr>
        <p:spPr>
          <a:xfrm>
            <a:off x="0" y="549275"/>
            <a:ext cx="8642350" cy="5759450"/>
          </a:xfrm>
        </p:spPr>
        <p:txBody>
          <a:bodyPr/>
          <a:lstStyle/>
          <a:p>
            <a:endParaRPr lang="en-US" sz="1800" dirty="0" smtClean="0"/>
          </a:p>
          <a:p>
            <a:r>
              <a:rPr lang="en-US" sz="1800" dirty="0" smtClean="0"/>
              <a:t>Add voxel kernels within third sheet</a:t>
            </a:r>
          </a:p>
          <a:p>
            <a:endParaRPr lang="en-US" sz="1800" dirty="0" smtClean="0"/>
          </a:p>
        </p:txBody>
      </p:sp>
      <p:grpSp>
        <p:nvGrpSpPr>
          <p:cNvPr id="74764" name="Group 10"/>
          <p:cNvGrpSpPr>
            <a:grpSpLocks/>
          </p:cNvGrpSpPr>
          <p:nvPr/>
        </p:nvGrpSpPr>
        <p:grpSpPr bwMode="auto">
          <a:xfrm>
            <a:off x="5105400" y="2590800"/>
            <a:ext cx="3454400" cy="3429000"/>
            <a:chOff x="3216" y="1824"/>
            <a:chExt cx="2176" cy="2160"/>
          </a:xfrm>
        </p:grpSpPr>
        <p:grpSp>
          <p:nvGrpSpPr>
            <p:cNvPr id="74765" name="Group 11"/>
            <p:cNvGrpSpPr>
              <a:grpSpLocks/>
            </p:cNvGrpSpPr>
            <p:nvPr/>
          </p:nvGrpSpPr>
          <p:grpSpPr bwMode="auto">
            <a:xfrm>
              <a:off x="3216" y="2352"/>
              <a:ext cx="1728" cy="384"/>
              <a:chOff x="3600" y="3832"/>
              <a:chExt cx="1728" cy="384"/>
            </a:xfrm>
          </p:grpSpPr>
          <p:sp>
            <p:nvSpPr>
              <p:cNvPr id="74831" name="Oval 12"/>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32" name="Oval 13"/>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33" name="Oval 14"/>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34" name="Oval 15"/>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35" name="Oval 16"/>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36" name="Line 17"/>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4766" name="Group 18"/>
            <p:cNvGrpSpPr>
              <a:grpSpLocks/>
            </p:cNvGrpSpPr>
            <p:nvPr/>
          </p:nvGrpSpPr>
          <p:grpSpPr bwMode="auto">
            <a:xfrm>
              <a:off x="3216" y="2112"/>
              <a:ext cx="1728" cy="384"/>
              <a:chOff x="3600" y="3832"/>
              <a:chExt cx="1728" cy="384"/>
            </a:xfrm>
          </p:grpSpPr>
          <p:sp>
            <p:nvSpPr>
              <p:cNvPr id="74825" name="Oval 19"/>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26" name="Oval 20"/>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27" name="Oval 21"/>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28" name="Oval 22"/>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29" name="Oval 23"/>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30" name="Line 24"/>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4767" name="Line 25"/>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4768" name="Line 26"/>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4769" name="Freeform 27"/>
            <p:cNvSpPr>
              <a:spLocks/>
            </p:cNvSpPr>
            <p:nvPr/>
          </p:nvSpPr>
          <p:spPr bwMode="auto">
            <a:xfrm>
              <a:off x="3872" y="2768"/>
              <a:ext cx="1192" cy="544"/>
            </a:xfrm>
            <a:custGeom>
              <a:avLst/>
              <a:gdLst>
                <a:gd name="T0" fmla="*/ 0 w 1192"/>
                <a:gd name="T1" fmla="*/ 488 h 544"/>
                <a:gd name="T2" fmla="*/ 96 w 1192"/>
                <a:gd name="T3" fmla="*/ 528 h 544"/>
                <a:gd name="T4" fmla="*/ 144 w 1192"/>
                <a:gd name="T5" fmla="*/ 544 h 544"/>
                <a:gd name="T6" fmla="*/ 256 w 1192"/>
                <a:gd name="T7" fmla="*/ 528 h 544"/>
                <a:gd name="T8" fmla="*/ 384 w 1192"/>
                <a:gd name="T9" fmla="*/ 440 h 544"/>
                <a:gd name="T10" fmla="*/ 488 w 1192"/>
                <a:gd name="T11" fmla="*/ 384 h 544"/>
                <a:gd name="T12" fmla="*/ 584 w 1192"/>
                <a:gd name="T13" fmla="*/ 336 h 544"/>
                <a:gd name="T14" fmla="*/ 680 w 1192"/>
                <a:gd name="T15" fmla="*/ 304 h 544"/>
                <a:gd name="T16" fmla="*/ 728 w 1192"/>
                <a:gd name="T17" fmla="*/ 280 h 544"/>
                <a:gd name="T18" fmla="*/ 904 w 1192"/>
                <a:gd name="T19" fmla="*/ 416 h 544"/>
                <a:gd name="T20" fmla="*/ 984 w 1192"/>
                <a:gd name="T21" fmla="*/ 456 h 544"/>
                <a:gd name="T22" fmla="*/ 1008 w 1192"/>
                <a:gd name="T23" fmla="*/ 464 h 544"/>
                <a:gd name="T24" fmla="*/ 1136 w 1192"/>
                <a:gd name="T25" fmla="*/ 432 h 544"/>
                <a:gd name="T26" fmla="*/ 1176 w 1192"/>
                <a:gd name="T27" fmla="*/ 352 h 544"/>
                <a:gd name="T28" fmla="*/ 1192 w 1192"/>
                <a:gd name="T29" fmla="*/ 232 h 544"/>
                <a:gd name="T30" fmla="*/ 1184 w 1192"/>
                <a:gd name="T31" fmla="*/ 0 h 5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92"/>
                <a:gd name="T49" fmla="*/ 0 h 544"/>
                <a:gd name="T50" fmla="*/ 1192 w 1192"/>
                <a:gd name="T51" fmla="*/ 544 h 54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92" h="544">
                  <a:moveTo>
                    <a:pt x="0" y="488"/>
                  </a:moveTo>
                  <a:cubicBezTo>
                    <a:pt x="34" y="499"/>
                    <a:pt x="61" y="516"/>
                    <a:pt x="96" y="528"/>
                  </a:cubicBezTo>
                  <a:cubicBezTo>
                    <a:pt x="112" y="533"/>
                    <a:pt x="144" y="544"/>
                    <a:pt x="144" y="544"/>
                  </a:cubicBezTo>
                  <a:cubicBezTo>
                    <a:pt x="151" y="543"/>
                    <a:pt x="230" y="543"/>
                    <a:pt x="256" y="528"/>
                  </a:cubicBezTo>
                  <a:cubicBezTo>
                    <a:pt x="298" y="504"/>
                    <a:pt x="338" y="455"/>
                    <a:pt x="384" y="440"/>
                  </a:cubicBezTo>
                  <a:cubicBezTo>
                    <a:pt x="422" y="427"/>
                    <a:pt x="451" y="399"/>
                    <a:pt x="488" y="384"/>
                  </a:cubicBezTo>
                  <a:cubicBezTo>
                    <a:pt x="571" y="351"/>
                    <a:pt x="503" y="390"/>
                    <a:pt x="584" y="336"/>
                  </a:cubicBezTo>
                  <a:cubicBezTo>
                    <a:pt x="611" y="318"/>
                    <a:pt x="653" y="322"/>
                    <a:pt x="680" y="304"/>
                  </a:cubicBezTo>
                  <a:cubicBezTo>
                    <a:pt x="711" y="283"/>
                    <a:pt x="695" y="291"/>
                    <a:pt x="728" y="280"/>
                  </a:cubicBezTo>
                  <a:cubicBezTo>
                    <a:pt x="811" y="297"/>
                    <a:pt x="838" y="369"/>
                    <a:pt x="904" y="416"/>
                  </a:cubicBezTo>
                  <a:cubicBezTo>
                    <a:pt x="954" y="452"/>
                    <a:pt x="918" y="434"/>
                    <a:pt x="984" y="456"/>
                  </a:cubicBezTo>
                  <a:cubicBezTo>
                    <a:pt x="992" y="459"/>
                    <a:pt x="1008" y="464"/>
                    <a:pt x="1008" y="464"/>
                  </a:cubicBezTo>
                  <a:cubicBezTo>
                    <a:pt x="1100" y="455"/>
                    <a:pt x="1071" y="454"/>
                    <a:pt x="1136" y="432"/>
                  </a:cubicBezTo>
                  <a:cubicBezTo>
                    <a:pt x="1163" y="405"/>
                    <a:pt x="1164" y="387"/>
                    <a:pt x="1176" y="352"/>
                  </a:cubicBezTo>
                  <a:cubicBezTo>
                    <a:pt x="1180" y="312"/>
                    <a:pt x="1192" y="272"/>
                    <a:pt x="1192" y="232"/>
                  </a:cubicBezTo>
                  <a:cubicBezTo>
                    <a:pt x="1192" y="155"/>
                    <a:pt x="1184" y="77"/>
                    <a:pt x="1184" y="0"/>
                  </a:cubicBezTo>
                </a:path>
              </a:pathLst>
            </a:custGeom>
            <a:solidFill>
              <a:schemeClr val="accent1"/>
            </a:solidFill>
            <a:ln w="9525">
              <a:solidFill>
                <a:schemeClr val="tx1"/>
              </a:solidFill>
              <a:round/>
              <a:headEnd/>
              <a:tailEnd/>
            </a:ln>
          </p:spPr>
          <p:txBody>
            <a:bodyPr wrap="none" anchor="ctr"/>
            <a:lstStyle/>
            <a:p>
              <a:endParaRPr lang="de-DE" sz="1400"/>
            </a:p>
          </p:txBody>
        </p:sp>
        <p:grpSp>
          <p:nvGrpSpPr>
            <p:cNvPr id="74770" name="Group 28"/>
            <p:cNvGrpSpPr>
              <a:grpSpLocks/>
            </p:cNvGrpSpPr>
            <p:nvPr/>
          </p:nvGrpSpPr>
          <p:grpSpPr bwMode="auto">
            <a:xfrm>
              <a:off x="3216" y="2352"/>
              <a:ext cx="1728" cy="384"/>
              <a:chOff x="3600" y="3832"/>
              <a:chExt cx="1728" cy="384"/>
            </a:xfrm>
          </p:grpSpPr>
          <p:sp>
            <p:nvSpPr>
              <p:cNvPr id="74819" name="Oval 29"/>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20" name="Oval 30"/>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21" name="Oval 31"/>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22" name="Oval 32"/>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23" name="Oval 33"/>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24" name="Line 34"/>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4771" name="Line 35"/>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4772" name="Line 36"/>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4773" name="Oval 37"/>
            <p:cNvSpPr>
              <a:spLocks noChangeArrowheads="1"/>
            </p:cNvSpPr>
            <p:nvPr/>
          </p:nvSpPr>
          <p:spPr bwMode="auto">
            <a:xfrm>
              <a:off x="3360" y="2112"/>
              <a:ext cx="384" cy="384"/>
            </a:xfrm>
            <a:prstGeom prst="ellipse">
              <a:avLst/>
            </a:prstGeom>
            <a:solidFill>
              <a:srgbClr val="00FF00">
                <a:alpha val="50195"/>
              </a:srgbClr>
            </a:solidFill>
            <a:ln w="9525">
              <a:solidFill>
                <a:schemeClr val="tx1"/>
              </a:solidFill>
              <a:round/>
              <a:headEnd/>
              <a:tailEnd/>
            </a:ln>
          </p:spPr>
          <p:txBody>
            <a:bodyPr wrap="none" anchor="ctr"/>
            <a:lstStyle/>
            <a:p>
              <a:endParaRPr lang="de-DE" sz="1400"/>
            </a:p>
          </p:txBody>
        </p:sp>
        <p:sp>
          <p:nvSpPr>
            <p:cNvPr id="74774" name="Oval 38"/>
            <p:cNvSpPr>
              <a:spLocks noChangeArrowheads="1"/>
            </p:cNvSpPr>
            <p:nvPr/>
          </p:nvSpPr>
          <p:spPr bwMode="auto">
            <a:xfrm>
              <a:off x="3600" y="211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4775" name="Oval 39"/>
            <p:cNvSpPr>
              <a:spLocks noChangeArrowheads="1"/>
            </p:cNvSpPr>
            <p:nvPr/>
          </p:nvSpPr>
          <p:spPr bwMode="auto">
            <a:xfrm>
              <a:off x="3840" y="2112"/>
              <a:ext cx="384" cy="384"/>
            </a:xfrm>
            <a:prstGeom prst="ellipse">
              <a:avLst/>
            </a:prstGeom>
            <a:solidFill>
              <a:srgbClr val="FF6600">
                <a:alpha val="50195"/>
              </a:srgbClr>
            </a:solidFill>
            <a:ln w="9525">
              <a:solidFill>
                <a:schemeClr val="tx1"/>
              </a:solidFill>
              <a:round/>
              <a:headEnd/>
              <a:tailEnd/>
            </a:ln>
          </p:spPr>
          <p:txBody>
            <a:bodyPr wrap="none" anchor="ctr"/>
            <a:lstStyle/>
            <a:p>
              <a:endParaRPr lang="de-DE" sz="1400"/>
            </a:p>
          </p:txBody>
        </p:sp>
        <p:sp>
          <p:nvSpPr>
            <p:cNvPr id="74776" name="Oval 40"/>
            <p:cNvSpPr>
              <a:spLocks noChangeArrowheads="1"/>
            </p:cNvSpPr>
            <p:nvPr/>
          </p:nvSpPr>
          <p:spPr bwMode="auto">
            <a:xfrm>
              <a:off x="4080" y="2112"/>
              <a:ext cx="384" cy="384"/>
            </a:xfrm>
            <a:prstGeom prst="ellipse">
              <a:avLst/>
            </a:prstGeom>
            <a:solidFill>
              <a:srgbClr val="800080">
                <a:alpha val="50195"/>
              </a:srgbClr>
            </a:solidFill>
            <a:ln w="9525">
              <a:solidFill>
                <a:schemeClr val="tx1"/>
              </a:solidFill>
              <a:round/>
              <a:headEnd/>
              <a:tailEnd/>
            </a:ln>
          </p:spPr>
          <p:txBody>
            <a:bodyPr wrap="none" anchor="ctr"/>
            <a:lstStyle/>
            <a:p>
              <a:endParaRPr lang="de-DE" sz="1400"/>
            </a:p>
          </p:txBody>
        </p:sp>
        <p:sp>
          <p:nvSpPr>
            <p:cNvPr id="74777" name="Oval 41"/>
            <p:cNvSpPr>
              <a:spLocks noChangeArrowheads="1"/>
            </p:cNvSpPr>
            <p:nvPr/>
          </p:nvSpPr>
          <p:spPr bwMode="auto">
            <a:xfrm>
              <a:off x="4320" y="2112"/>
              <a:ext cx="384" cy="384"/>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74778" name="Line 42"/>
            <p:cNvSpPr>
              <a:spLocks noChangeShapeType="1"/>
            </p:cNvSpPr>
            <p:nvPr/>
          </p:nvSpPr>
          <p:spPr bwMode="auto">
            <a:xfrm>
              <a:off x="3216" y="230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74779" name="Group 43"/>
            <p:cNvGrpSpPr>
              <a:grpSpLocks/>
            </p:cNvGrpSpPr>
            <p:nvPr/>
          </p:nvGrpSpPr>
          <p:grpSpPr bwMode="auto">
            <a:xfrm>
              <a:off x="3216" y="1872"/>
              <a:ext cx="1728" cy="384"/>
              <a:chOff x="3600" y="3832"/>
              <a:chExt cx="1728" cy="384"/>
            </a:xfrm>
          </p:grpSpPr>
          <p:sp>
            <p:nvSpPr>
              <p:cNvPr id="74813" name="Oval 44"/>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14" name="Oval 45"/>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15" name="Oval 46"/>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16" name="Oval 47"/>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17" name="Oval 48"/>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18" name="Line 49"/>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4780" name="Freeform 50"/>
            <p:cNvSpPr>
              <a:spLocks/>
            </p:cNvSpPr>
            <p:nvPr/>
          </p:nvSpPr>
          <p:spPr bwMode="auto">
            <a:xfrm>
              <a:off x="3732" y="3304"/>
              <a:ext cx="1392" cy="655"/>
            </a:xfrm>
            <a:custGeom>
              <a:avLst/>
              <a:gdLst>
                <a:gd name="T0" fmla="*/ 0 w 1392"/>
                <a:gd name="T1" fmla="*/ 554 h 659"/>
                <a:gd name="T2" fmla="*/ 80 w 1392"/>
                <a:gd name="T3" fmla="*/ 623 h 659"/>
                <a:gd name="T4" fmla="*/ 112 w 1392"/>
                <a:gd name="T5" fmla="*/ 631 h 659"/>
                <a:gd name="T6" fmla="*/ 160 w 1392"/>
                <a:gd name="T7" fmla="*/ 647 h 659"/>
                <a:gd name="T8" fmla="*/ 288 w 1392"/>
                <a:gd name="T9" fmla="*/ 639 h 659"/>
                <a:gd name="T10" fmla="*/ 384 w 1392"/>
                <a:gd name="T11" fmla="*/ 583 h 659"/>
                <a:gd name="T12" fmla="*/ 448 w 1392"/>
                <a:gd name="T13" fmla="*/ 569 h 659"/>
                <a:gd name="T14" fmla="*/ 672 w 1392"/>
                <a:gd name="T15" fmla="*/ 575 h 659"/>
                <a:gd name="T16" fmla="*/ 864 w 1392"/>
                <a:gd name="T17" fmla="*/ 498 h 659"/>
                <a:gd name="T18" fmla="*/ 936 w 1392"/>
                <a:gd name="T19" fmla="*/ 333 h 659"/>
                <a:gd name="T20" fmla="*/ 984 w 1392"/>
                <a:gd name="T21" fmla="*/ 301 h 659"/>
                <a:gd name="T22" fmla="*/ 1088 w 1392"/>
                <a:gd name="T23" fmla="*/ 253 h 659"/>
                <a:gd name="T24" fmla="*/ 1344 w 1392"/>
                <a:gd name="T25" fmla="*/ 246 h 659"/>
                <a:gd name="T26" fmla="*/ 1392 w 1392"/>
                <a:gd name="T27" fmla="*/ 176 h 659"/>
                <a:gd name="T28" fmla="*/ 1352 w 1392"/>
                <a:gd name="T29" fmla="*/ 27 h 659"/>
                <a:gd name="T30" fmla="*/ 1336 w 1392"/>
                <a:gd name="T31" fmla="*/ 3 h 6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2"/>
                <a:gd name="T49" fmla="*/ 0 h 659"/>
                <a:gd name="T50" fmla="*/ 1392 w 1392"/>
                <a:gd name="T51" fmla="*/ 659 h 6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2" h="659">
                  <a:moveTo>
                    <a:pt x="0" y="563"/>
                  </a:moveTo>
                  <a:cubicBezTo>
                    <a:pt x="33" y="613"/>
                    <a:pt x="29" y="613"/>
                    <a:pt x="80" y="635"/>
                  </a:cubicBezTo>
                  <a:cubicBezTo>
                    <a:pt x="90" y="639"/>
                    <a:pt x="101" y="640"/>
                    <a:pt x="112" y="643"/>
                  </a:cubicBezTo>
                  <a:cubicBezTo>
                    <a:pt x="128" y="648"/>
                    <a:pt x="160" y="659"/>
                    <a:pt x="160" y="659"/>
                  </a:cubicBezTo>
                  <a:cubicBezTo>
                    <a:pt x="203" y="656"/>
                    <a:pt x="246" y="658"/>
                    <a:pt x="288" y="651"/>
                  </a:cubicBezTo>
                  <a:cubicBezTo>
                    <a:pt x="319" y="646"/>
                    <a:pt x="356" y="601"/>
                    <a:pt x="384" y="595"/>
                  </a:cubicBezTo>
                  <a:cubicBezTo>
                    <a:pt x="432" y="585"/>
                    <a:pt x="411" y="591"/>
                    <a:pt x="448" y="579"/>
                  </a:cubicBezTo>
                  <a:cubicBezTo>
                    <a:pt x="540" y="587"/>
                    <a:pt x="578" y="594"/>
                    <a:pt x="672" y="587"/>
                  </a:cubicBezTo>
                  <a:cubicBezTo>
                    <a:pt x="739" y="570"/>
                    <a:pt x="799" y="529"/>
                    <a:pt x="864" y="507"/>
                  </a:cubicBezTo>
                  <a:cubicBezTo>
                    <a:pt x="900" y="453"/>
                    <a:pt x="916" y="400"/>
                    <a:pt x="936" y="339"/>
                  </a:cubicBezTo>
                  <a:cubicBezTo>
                    <a:pt x="942" y="321"/>
                    <a:pt x="968" y="318"/>
                    <a:pt x="984" y="307"/>
                  </a:cubicBezTo>
                  <a:cubicBezTo>
                    <a:pt x="1016" y="286"/>
                    <a:pt x="1051" y="268"/>
                    <a:pt x="1088" y="259"/>
                  </a:cubicBezTo>
                  <a:cubicBezTo>
                    <a:pt x="1199" y="264"/>
                    <a:pt x="1254" y="281"/>
                    <a:pt x="1344" y="251"/>
                  </a:cubicBezTo>
                  <a:cubicBezTo>
                    <a:pt x="1368" y="227"/>
                    <a:pt x="1381" y="211"/>
                    <a:pt x="1392" y="179"/>
                  </a:cubicBezTo>
                  <a:cubicBezTo>
                    <a:pt x="1385" y="114"/>
                    <a:pt x="1379" y="80"/>
                    <a:pt x="1352" y="27"/>
                  </a:cubicBezTo>
                  <a:cubicBezTo>
                    <a:pt x="1339" y="0"/>
                    <a:pt x="1354" y="3"/>
                    <a:pt x="1336" y="3"/>
                  </a:cubicBezTo>
                </a:path>
              </a:pathLst>
            </a:custGeom>
            <a:solidFill>
              <a:schemeClr val="accent1"/>
            </a:solidFill>
            <a:ln w="9525">
              <a:solidFill>
                <a:schemeClr val="tx1"/>
              </a:solidFill>
              <a:round/>
              <a:headEnd/>
              <a:tailEnd/>
            </a:ln>
          </p:spPr>
          <p:txBody>
            <a:bodyPr wrap="none" anchor="ctr"/>
            <a:lstStyle/>
            <a:p>
              <a:endParaRPr lang="de-DE" sz="1400"/>
            </a:p>
          </p:txBody>
        </p:sp>
        <p:grpSp>
          <p:nvGrpSpPr>
            <p:cNvPr id="74781" name="Group 51"/>
            <p:cNvGrpSpPr>
              <a:grpSpLocks/>
            </p:cNvGrpSpPr>
            <p:nvPr/>
          </p:nvGrpSpPr>
          <p:grpSpPr bwMode="auto">
            <a:xfrm>
              <a:off x="3360" y="2352"/>
              <a:ext cx="1344" cy="384"/>
              <a:chOff x="1632" y="2872"/>
              <a:chExt cx="1344" cy="384"/>
            </a:xfrm>
          </p:grpSpPr>
          <p:sp>
            <p:nvSpPr>
              <p:cNvPr id="74808" name="Oval 52"/>
              <p:cNvSpPr>
                <a:spLocks noChangeArrowheads="1"/>
              </p:cNvSpPr>
              <p:nvPr/>
            </p:nvSpPr>
            <p:spPr bwMode="auto">
              <a:xfrm>
                <a:off x="1632" y="287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4809" name="Oval 53"/>
              <p:cNvSpPr>
                <a:spLocks noChangeArrowheads="1"/>
              </p:cNvSpPr>
              <p:nvPr/>
            </p:nvSpPr>
            <p:spPr bwMode="auto">
              <a:xfrm>
                <a:off x="1872" y="2872"/>
                <a:ext cx="384" cy="384"/>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74810" name="Oval 54"/>
              <p:cNvSpPr>
                <a:spLocks noChangeArrowheads="1"/>
              </p:cNvSpPr>
              <p:nvPr/>
            </p:nvSpPr>
            <p:spPr bwMode="auto">
              <a:xfrm>
                <a:off x="2112" y="2872"/>
                <a:ext cx="384" cy="384"/>
              </a:xfrm>
              <a:prstGeom prst="ellipse">
                <a:avLst/>
              </a:prstGeom>
              <a:solidFill>
                <a:srgbClr val="339966">
                  <a:alpha val="50195"/>
                </a:srgbClr>
              </a:solidFill>
              <a:ln w="9525">
                <a:solidFill>
                  <a:schemeClr val="tx1"/>
                </a:solidFill>
                <a:round/>
                <a:headEnd/>
                <a:tailEnd/>
              </a:ln>
            </p:spPr>
            <p:txBody>
              <a:bodyPr wrap="none" anchor="ctr"/>
              <a:lstStyle/>
              <a:p>
                <a:endParaRPr lang="de-DE" sz="1400"/>
              </a:p>
            </p:txBody>
          </p:sp>
          <p:sp>
            <p:nvSpPr>
              <p:cNvPr id="74811" name="Oval 55"/>
              <p:cNvSpPr>
                <a:spLocks noChangeArrowheads="1"/>
              </p:cNvSpPr>
              <p:nvPr/>
            </p:nvSpPr>
            <p:spPr bwMode="auto">
              <a:xfrm>
                <a:off x="2352" y="287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4812" name="Oval 56"/>
              <p:cNvSpPr>
                <a:spLocks noChangeArrowheads="1"/>
              </p:cNvSpPr>
              <p:nvPr/>
            </p:nvSpPr>
            <p:spPr bwMode="auto">
              <a:xfrm>
                <a:off x="2592" y="2872"/>
                <a:ext cx="384" cy="384"/>
              </a:xfrm>
              <a:prstGeom prst="ellipse">
                <a:avLst/>
              </a:prstGeom>
              <a:solidFill>
                <a:schemeClr val="accent1">
                  <a:alpha val="50195"/>
                </a:schemeClr>
              </a:solidFill>
              <a:ln w="9525">
                <a:solidFill>
                  <a:schemeClr val="tx1"/>
                </a:solidFill>
                <a:round/>
                <a:headEnd/>
                <a:tailEnd/>
              </a:ln>
            </p:spPr>
            <p:txBody>
              <a:bodyPr wrap="none" anchor="ctr"/>
              <a:lstStyle/>
              <a:p>
                <a:endParaRPr lang="de-DE" sz="1400"/>
              </a:p>
            </p:txBody>
          </p:sp>
        </p:grpSp>
        <p:grpSp>
          <p:nvGrpSpPr>
            <p:cNvPr id="74782" name="Group 57"/>
            <p:cNvGrpSpPr>
              <a:grpSpLocks/>
            </p:cNvGrpSpPr>
            <p:nvPr/>
          </p:nvGrpSpPr>
          <p:grpSpPr bwMode="auto">
            <a:xfrm>
              <a:off x="3216" y="1872"/>
              <a:ext cx="1728" cy="384"/>
              <a:chOff x="3600" y="3832"/>
              <a:chExt cx="1728" cy="384"/>
            </a:xfrm>
          </p:grpSpPr>
          <p:sp>
            <p:nvSpPr>
              <p:cNvPr id="74802" name="Oval 58"/>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03" name="Oval 59"/>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04" name="Oval 60"/>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05" name="Oval 61"/>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06" name="Oval 62"/>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07" name="Line 63"/>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4783" name="Group 64"/>
            <p:cNvGrpSpPr>
              <a:grpSpLocks/>
            </p:cNvGrpSpPr>
            <p:nvPr/>
          </p:nvGrpSpPr>
          <p:grpSpPr bwMode="auto">
            <a:xfrm>
              <a:off x="3216" y="2112"/>
              <a:ext cx="1728" cy="384"/>
              <a:chOff x="3600" y="3832"/>
              <a:chExt cx="1728" cy="384"/>
            </a:xfrm>
          </p:grpSpPr>
          <p:sp>
            <p:nvSpPr>
              <p:cNvPr id="74796" name="Oval 65"/>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797" name="Oval 66"/>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798" name="Oval 67"/>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799" name="Oval 68"/>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00" name="Oval 69"/>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4801" name="Line 70"/>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4784" name="Line 71"/>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4785" name="Line 72"/>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4786" name="Line 73"/>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4787" name="Line 74"/>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4788" name="Line 75"/>
            <p:cNvSpPr>
              <a:spLocks noChangeShapeType="1"/>
            </p:cNvSpPr>
            <p:nvPr/>
          </p:nvSpPr>
          <p:spPr bwMode="auto">
            <a:xfrm flipV="1">
              <a:off x="3424" y="316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74789" name="Group 76"/>
            <p:cNvGrpSpPr>
              <a:grpSpLocks/>
            </p:cNvGrpSpPr>
            <p:nvPr/>
          </p:nvGrpSpPr>
          <p:grpSpPr bwMode="auto">
            <a:xfrm>
              <a:off x="3216" y="1872"/>
              <a:ext cx="1728" cy="384"/>
              <a:chOff x="2895" y="1183"/>
              <a:chExt cx="1728" cy="384"/>
            </a:xfrm>
          </p:grpSpPr>
          <p:sp>
            <p:nvSpPr>
              <p:cNvPr id="74790" name="Oval 77"/>
              <p:cNvSpPr>
                <a:spLocks noChangeArrowheads="1"/>
              </p:cNvSpPr>
              <p:nvPr/>
            </p:nvSpPr>
            <p:spPr bwMode="auto">
              <a:xfrm>
                <a:off x="3039" y="1183"/>
                <a:ext cx="384" cy="384"/>
              </a:xfrm>
              <a:prstGeom prst="ellipse">
                <a:avLst/>
              </a:prstGeom>
              <a:solidFill>
                <a:srgbClr val="FF6600"/>
              </a:solidFill>
              <a:ln w="9525">
                <a:solidFill>
                  <a:schemeClr val="tx1"/>
                </a:solidFill>
                <a:round/>
                <a:headEnd/>
                <a:tailEnd/>
              </a:ln>
            </p:spPr>
            <p:txBody>
              <a:bodyPr wrap="none" anchor="ctr"/>
              <a:lstStyle/>
              <a:p>
                <a:endParaRPr lang="de-DE" sz="1400"/>
              </a:p>
            </p:txBody>
          </p:sp>
          <p:sp>
            <p:nvSpPr>
              <p:cNvPr id="74791" name="Oval 78"/>
              <p:cNvSpPr>
                <a:spLocks noChangeArrowheads="1"/>
              </p:cNvSpPr>
              <p:nvPr/>
            </p:nvSpPr>
            <p:spPr bwMode="auto">
              <a:xfrm>
                <a:off x="3279" y="1183"/>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74792" name="Oval 79"/>
              <p:cNvSpPr>
                <a:spLocks noChangeArrowheads="1"/>
              </p:cNvSpPr>
              <p:nvPr/>
            </p:nvSpPr>
            <p:spPr bwMode="auto">
              <a:xfrm>
                <a:off x="3519" y="1183"/>
                <a:ext cx="384" cy="384"/>
              </a:xfrm>
              <a:prstGeom prst="ellipse">
                <a:avLst/>
              </a:prstGeom>
              <a:solidFill>
                <a:srgbClr val="993300"/>
              </a:solidFill>
              <a:ln w="9525">
                <a:solidFill>
                  <a:schemeClr val="tx1"/>
                </a:solidFill>
                <a:round/>
                <a:headEnd/>
                <a:tailEnd/>
              </a:ln>
            </p:spPr>
            <p:txBody>
              <a:bodyPr wrap="none" anchor="ctr"/>
              <a:lstStyle/>
              <a:p>
                <a:endParaRPr lang="de-DE" sz="1400"/>
              </a:p>
            </p:txBody>
          </p:sp>
          <p:sp>
            <p:nvSpPr>
              <p:cNvPr id="74793" name="Oval 80"/>
              <p:cNvSpPr>
                <a:spLocks noChangeArrowheads="1"/>
              </p:cNvSpPr>
              <p:nvPr/>
            </p:nvSpPr>
            <p:spPr bwMode="auto">
              <a:xfrm>
                <a:off x="3759" y="1183"/>
                <a:ext cx="384" cy="384"/>
              </a:xfrm>
              <a:prstGeom prst="ellipse">
                <a:avLst/>
              </a:prstGeom>
              <a:solidFill>
                <a:srgbClr val="33CCCC"/>
              </a:solidFill>
              <a:ln w="9525">
                <a:solidFill>
                  <a:schemeClr val="tx1"/>
                </a:solidFill>
                <a:round/>
                <a:headEnd/>
                <a:tailEnd/>
              </a:ln>
            </p:spPr>
            <p:txBody>
              <a:bodyPr wrap="none" anchor="ctr"/>
              <a:lstStyle/>
              <a:p>
                <a:endParaRPr lang="de-DE" sz="1400"/>
              </a:p>
            </p:txBody>
          </p:sp>
          <p:sp>
            <p:nvSpPr>
              <p:cNvPr id="74794" name="Oval 81"/>
              <p:cNvSpPr>
                <a:spLocks noChangeArrowheads="1"/>
              </p:cNvSpPr>
              <p:nvPr/>
            </p:nvSpPr>
            <p:spPr bwMode="auto">
              <a:xfrm>
                <a:off x="3999" y="1183"/>
                <a:ext cx="384" cy="384"/>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74795" name="Line 82"/>
              <p:cNvSpPr>
                <a:spLocks noChangeShapeType="1"/>
              </p:cNvSpPr>
              <p:nvPr/>
            </p:nvSpPr>
            <p:spPr bwMode="auto">
              <a:xfrm>
                <a:off x="2895" y="1375"/>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sp>
        <p:nvSpPr>
          <p:cNvPr id="87" name="TextBox 8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106</a:t>
            </a:fld>
            <a:endParaRPr lang="en-US" sz="1400" dirty="0"/>
          </a:p>
        </p:txBody>
      </p:sp>
      <p:sp>
        <p:nvSpPr>
          <p:cNvPr id="85" name="Text Box 36"/>
          <p:cNvSpPr txBox="1">
            <a:spLocks noChangeArrowheads="1"/>
          </p:cNvSpPr>
          <p:nvPr/>
        </p:nvSpPr>
        <p:spPr bwMode="auto">
          <a:xfrm>
            <a:off x="3924150" y="5164236"/>
            <a:ext cx="11255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sheet buffer</a:t>
            </a:r>
          </a:p>
        </p:txBody>
      </p:sp>
      <p:sp>
        <p:nvSpPr>
          <p:cNvPr id="88" name="Text Box 37"/>
          <p:cNvSpPr txBox="1">
            <a:spLocks noChangeArrowheads="1"/>
          </p:cNvSpPr>
          <p:nvPr/>
        </p:nvSpPr>
        <p:spPr bwMode="auto">
          <a:xfrm>
            <a:off x="3462065" y="5926236"/>
            <a:ext cx="16433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compositing buffer</a:t>
            </a:r>
          </a:p>
        </p:txBody>
      </p:sp>
      <p:sp>
        <p:nvSpPr>
          <p:cNvPr id="89" name="Text Box 38"/>
          <p:cNvSpPr txBox="1">
            <a:spLocks noChangeArrowheads="1"/>
          </p:cNvSpPr>
          <p:nvPr/>
        </p:nvSpPr>
        <p:spPr bwMode="auto">
          <a:xfrm>
            <a:off x="7861494" y="2402241"/>
            <a:ext cx="12602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dirty="0"/>
              <a:t>volume slices</a:t>
            </a:r>
          </a:p>
        </p:txBody>
      </p:sp>
      <p:sp>
        <p:nvSpPr>
          <p:cNvPr id="90" name="Text Box 39"/>
          <p:cNvSpPr txBox="1">
            <a:spLocks noChangeArrowheads="1"/>
          </p:cNvSpPr>
          <p:nvPr/>
        </p:nvSpPr>
        <p:spPr bwMode="auto">
          <a:xfrm>
            <a:off x="1411737" y="5545236"/>
            <a:ext cx="1159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image plane</a:t>
            </a:r>
          </a:p>
        </p:txBody>
      </p:sp>
      <p:sp>
        <p:nvSpPr>
          <p:cNvPr id="91" name="Line 40"/>
          <p:cNvSpPr>
            <a:spLocks noChangeShapeType="1"/>
          </p:cNvSpPr>
          <p:nvPr/>
        </p:nvSpPr>
        <p:spPr bwMode="auto">
          <a:xfrm flipV="1">
            <a:off x="2928008" y="5469036"/>
            <a:ext cx="78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92" name="Line 41"/>
          <p:cNvSpPr>
            <a:spLocks noChangeShapeType="1"/>
          </p:cNvSpPr>
          <p:nvPr/>
        </p:nvSpPr>
        <p:spPr bwMode="auto">
          <a:xfrm>
            <a:off x="2928008" y="5862736"/>
            <a:ext cx="393700"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Tree>
    <p:extLst>
      <p:ext uri="{BB962C8B-B14F-4D97-AF65-F5344CB8AC3E}">
        <p14:creationId xmlns:p14="http://schemas.microsoft.com/office/powerpoint/2010/main" val="40412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Splatting: Algorithm</a:t>
            </a:r>
            <a:br>
              <a:rPr lang="en-US" dirty="0"/>
            </a:br>
            <a:endParaRPr lang="en-US" dirty="0"/>
          </a:p>
        </p:txBody>
      </p:sp>
      <p:sp>
        <p:nvSpPr>
          <p:cNvPr id="75781" name="Rectangle 3"/>
          <p:cNvSpPr>
            <a:spLocks noGrp="1" noChangeArrowheads="1"/>
          </p:cNvSpPr>
          <p:nvPr>
            <p:ph type="body" idx="4294967295"/>
          </p:nvPr>
        </p:nvSpPr>
        <p:spPr>
          <a:xfrm>
            <a:off x="0" y="549275"/>
            <a:ext cx="8642350" cy="5759450"/>
          </a:xfrm>
        </p:spPr>
        <p:txBody>
          <a:bodyPr/>
          <a:lstStyle/>
          <a:p>
            <a:endParaRPr lang="en-US" sz="1800" dirty="0" smtClean="0"/>
          </a:p>
          <a:p>
            <a:r>
              <a:rPr lang="en-US" sz="1800" dirty="0" smtClean="0"/>
              <a:t>Composite sheet with compositing buffer</a:t>
            </a:r>
          </a:p>
        </p:txBody>
      </p:sp>
      <p:grpSp>
        <p:nvGrpSpPr>
          <p:cNvPr id="75787" name="Group 9"/>
          <p:cNvGrpSpPr>
            <a:grpSpLocks/>
          </p:cNvGrpSpPr>
          <p:nvPr/>
        </p:nvGrpSpPr>
        <p:grpSpPr bwMode="auto">
          <a:xfrm>
            <a:off x="5105400" y="2590800"/>
            <a:ext cx="3505200" cy="3429000"/>
            <a:chOff x="3216" y="1824"/>
            <a:chExt cx="2208" cy="2160"/>
          </a:xfrm>
        </p:grpSpPr>
        <p:grpSp>
          <p:nvGrpSpPr>
            <p:cNvPr id="75789" name="Group 10"/>
            <p:cNvGrpSpPr>
              <a:grpSpLocks/>
            </p:cNvGrpSpPr>
            <p:nvPr/>
          </p:nvGrpSpPr>
          <p:grpSpPr bwMode="auto">
            <a:xfrm>
              <a:off x="3216" y="2352"/>
              <a:ext cx="1728" cy="384"/>
              <a:chOff x="3600" y="3832"/>
              <a:chExt cx="1728" cy="384"/>
            </a:xfrm>
          </p:grpSpPr>
          <p:sp>
            <p:nvSpPr>
              <p:cNvPr id="75853" name="Oval 11"/>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54" name="Oval 12"/>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55" name="Oval 13"/>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56" name="Oval 14"/>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57" name="Oval 15"/>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58" name="Line 16"/>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5790" name="Group 17"/>
            <p:cNvGrpSpPr>
              <a:grpSpLocks/>
            </p:cNvGrpSpPr>
            <p:nvPr/>
          </p:nvGrpSpPr>
          <p:grpSpPr bwMode="auto">
            <a:xfrm>
              <a:off x="3216" y="2112"/>
              <a:ext cx="1728" cy="384"/>
              <a:chOff x="3600" y="3832"/>
              <a:chExt cx="1728" cy="384"/>
            </a:xfrm>
          </p:grpSpPr>
          <p:sp>
            <p:nvSpPr>
              <p:cNvPr id="75847" name="Oval 18"/>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48" name="Oval 19"/>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49" name="Oval 20"/>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50" name="Oval 21"/>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51" name="Oval 22"/>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52" name="Line 23"/>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5791" name="Line 24"/>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5792" name="Line 25"/>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5793" name="Oval 26"/>
            <p:cNvSpPr>
              <a:spLocks noChangeArrowheads="1"/>
            </p:cNvSpPr>
            <p:nvPr/>
          </p:nvSpPr>
          <p:spPr bwMode="auto">
            <a:xfrm>
              <a:off x="3360" y="1872"/>
              <a:ext cx="384" cy="384"/>
            </a:xfrm>
            <a:prstGeom prst="ellipse">
              <a:avLst/>
            </a:prstGeom>
            <a:solidFill>
              <a:srgbClr val="FF6600">
                <a:alpha val="50195"/>
              </a:srgbClr>
            </a:solidFill>
            <a:ln w="9525">
              <a:solidFill>
                <a:schemeClr val="tx1"/>
              </a:solidFill>
              <a:round/>
              <a:headEnd/>
              <a:tailEnd/>
            </a:ln>
          </p:spPr>
          <p:txBody>
            <a:bodyPr wrap="none" anchor="ctr"/>
            <a:lstStyle/>
            <a:p>
              <a:endParaRPr lang="de-DE" sz="1400"/>
            </a:p>
          </p:txBody>
        </p:sp>
        <p:sp>
          <p:nvSpPr>
            <p:cNvPr id="75794" name="Oval 27"/>
            <p:cNvSpPr>
              <a:spLocks noChangeArrowheads="1"/>
            </p:cNvSpPr>
            <p:nvPr/>
          </p:nvSpPr>
          <p:spPr bwMode="auto">
            <a:xfrm>
              <a:off x="3600" y="187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5795" name="Oval 28"/>
            <p:cNvSpPr>
              <a:spLocks noChangeArrowheads="1"/>
            </p:cNvSpPr>
            <p:nvPr/>
          </p:nvSpPr>
          <p:spPr bwMode="auto">
            <a:xfrm>
              <a:off x="3840" y="1872"/>
              <a:ext cx="384" cy="384"/>
            </a:xfrm>
            <a:prstGeom prst="ellipse">
              <a:avLst/>
            </a:prstGeom>
            <a:solidFill>
              <a:srgbClr val="993300">
                <a:alpha val="50195"/>
              </a:srgbClr>
            </a:solidFill>
            <a:ln w="9525">
              <a:solidFill>
                <a:schemeClr val="tx1"/>
              </a:solidFill>
              <a:round/>
              <a:headEnd/>
              <a:tailEnd/>
            </a:ln>
          </p:spPr>
          <p:txBody>
            <a:bodyPr wrap="none" anchor="ctr"/>
            <a:lstStyle/>
            <a:p>
              <a:endParaRPr lang="de-DE" sz="1400"/>
            </a:p>
          </p:txBody>
        </p:sp>
        <p:sp>
          <p:nvSpPr>
            <p:cNvPr id="75796" name="Oval 29"/>
            <p:cNvSpPr>
              <a:spLocks noChangeArrowheads="1"/>
            </p:cNvSpPr>
            <p:nvPr/>
          </p:nvSpPr>
          <p:spPr bwMode="auto">
            <a:xfrm>
              <a:off x="4080" y="1872"/>
              <a:ext cx="384" cy="384"/>
            </a:xfrm>
            <a:prstGeom prst="ellipse">
              <a:avLst/>
            </a:prstGeom>
            <a:solidFill>
              <a:srgbClr val="33CCCC">
                <a:alpha val="50195"/>
              </a:srgbClr>
            </a:solidFill>
            <a:ln w="9525">
              <a:solidFill>
                <a:schemeClr val="tx1"/>
              </a:solidFill>
              <a:round/>
              <a:headEnd/>
              <a:tailEnd/>
            </a:ln>
          </p:spPr>
          <p:txBody>
            <a:bodyPr wrap="none" anchor="ctr"/>
            <a:lstStyle/>
            <a:p>
              <a:endParaRPr lang="de-DE" sz="1400"/>
            </a:p>
          </p:txBody>
        </p:sp>
        <p:sp>
          <p:nvSpPr>
            <p:cNvPr id="75797" name="Oval 30"/>
            <p:cNvSpPr>
              <a:spLocks noChangeArrowheads="1"/>
            </p:cNvSpPr>
            <p:nvPr/>
          </p:nvSpPr>
          <p:spPr bwMode="auto">
            <a:xfrm>
              <a:off x="4320" y="1872"/>
              <a:ext cx="384" cy="384"/>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75798" name="Line 31"/>
            <p:cNvSpPr>
              <a:spLocks noChangeShapeType="1"/>
            </p:cNvSpPr>
            <p:nvPr/>
          </p:nvSpPr>
          <p:spPr bwMode="auto">
            <a:xfrm>
              <a:off x="3216" y="206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5799" name="Line 32"/>
            <p:cNvSpPr>
              <a:spLocks noChangeShapeType="1"/>
            </p:cNvSpPr>
            <p:nvPr/>
          </p:nvSpPr>
          <p:spPr bwMode="auto">
            <a:xfrm flipV="1">
              <a:off x="3456" y="316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5800" name="Freeform 33"/>
            <p:cNvSpPr>
              <a:spLocks/>
            </p:cNvSpPr>
            <p:nvPr/>
          </p:nvSpPr>
          <p:spPr bwMode="auto">
            <a:xfrm>
              <a:off x="3916" y="3248"/>
              <a:ext cx="1460" cy="656"/>
            </a:xfrm>
            <a:custGeom>
              <a:avLst/>
              <a:gdLst>
                <a:gd name="T0" fmla="*/ 4 w 1460"/>
                <a:gd name="T1" fmla="*/ 613 h 624"/>
                <a:gd name="T2" fmla="*/ 36 w 1460"/>
                <a:gd name="T3" fmla="*/ 660 h 624"/>
                <a:gd name="T4" fmla="*/ 52 w 1460"/>
                <a:gd name="T5" fmla="*/ 688 h 624"/>
                <a:gd name="T6" fmla="*/ 180 w 1460"/>
                <a:gd name="T7" fmla="*/ 725 h 624"/>
                <a:gd name="T8" fmla="*/ 276 w 1460"/>
                <a:gd name="T9" fmla="*/ 706 h 624"/>
                <a:gd name="T10" fmla="*/ 372 w 1460"/>
                <a:gd name="T11" fmla="*/ 641 h 624"/>
                <a:gd name="T12" fmla="*/ 532 w 1460"/>
                <a:gd name="T13" fmla="*/ 670 h 624"/>
                <a:gd name="T14" fmla="*/ 716 w 1460"/>
                <a:gd name="T15" fmla="*/ 641 h 624"/>
                <a:gd name="T16" fmla="*/ 836 w 1460"/>
                <a:gd name="T17" fmla="*/ 678 h 624"/>
                <a:gd name="T18" fmla="*/ 908 w 1460"/>
                <a:gd name="T19" fmla="*/ 670 h 624"/>
                <a:gd name="T20" fmla="*/ 956 w 1460"/>
                <a:gd name="T21" fmla="*/ 632 h 624"/>
                <a:gd name="T22" fmla="*/ 980 w 1460"/>
                <a:gd name="T23" fmla="*/ 576 h 624"/>
                <a:gd name="T24" fmla="*/ 1012 w 1460"/>
                <a:gd name="T25" fmla="*/ 466 h 624"/>
                <a:gd name="T26" fmla="*/ 1076 w 1460"/>
                <a:gd name="T27" fmla="*/ 401 h 624"/>
                <a:gd name="T28" fmla="*/ 1196 w 1460"/>
                <a:gd name="T29" fmla="*/ 455 h 624"/>
                <a:gd name="T30" fmla="*/ 1380 w 1460"/>
                <a:gd name="T31" fmla="*/ 595 h 624"/>
                <a:gd name="T32" fmla="*/ 1444 w 1460"/>
                <a:gd name="T33" fmla="*/ 558 h 624"/>
                <a:gd name="T34" fmla="*/ 1460 w 1460"/>
                <a:gd name="T35" fmla="*/ 501 h 624"/>
                <a:gd name="T36" fmla="*/ 1428 w 1460"/>
                <a:gd name="T37" fmla="*/ 316 h 624"/>
                <a:gd name="T38" fmla="*/ 1388 w 1460"/>
                <a:gd name="T39" fmla="*/ 232 h 624"/>
                <a:gd name="T40" fmla="*/ 1340 w 1460"/>
                <a:gd name="T41" fmla="*/ 0 h 6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60"/>
                <a:gd name="T64" fmla="*/ 0 h 624"/>
                <a:gd name="T65" fmla="*/ 1460 w 1460"/>
                <a:gd name="T66" fmla="*/ 624 h 6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60" h="624">
                  <a:moveTo>
                    <a:pt x="4" y="528"/>
                  </a:moveTo>
                  <a:cubicBezTo>
                    <a:pt x="20" y="575"/>
                    <a:pt x="0" y="532"/>
                    <a:pt x="36" y="568"/>
                  </a:cubicBezTo>
                  <a:cubicBezTo>
                    <a:pt x="43" y="575"/>
                    <a:pt x="44" y="587"/>
                    <a:pt x="52" y="592"/>
                  </a:cubicBezTo>
                  <a:cubicBezTo>
                    <a:pt x="85" y="613"/>
                    <a:pt x="142" y="619"/>
                    <a:pt x="180" y="624"/>
                  </a:cubicBezTo>
                  <a:cubicBezTo>
                    <a:pt x="193" y="623"/>
                    <a:pt x="253" y="621"/>
                    <a:pt x="276" y="608"/>
                  </a:cubicBezTo>
                  <a:cubicBezTo>
                    <a:pt x="312" y="588"/>
                    <a:pt x="334" y="565"/>
                    <a:pt x="372" y="552"/>
                  </a:cubicBezTo>
                  <a:cubicBezTo>
                    <a:pt x="429" y="558"/>
                    <a:pt x="476" y="568"/>
                    <a:pt x="532" y="576"/>
                  </a:cubicBezTo>
                  <a:cubicBezTo>
                    <a:pt x="595" y="571"/>
                    <a:pt x="656" y="572"/>
                    <a:pt x="716" y="552"/>
                  </a:cubicBezTo>
                  <a:cubicBezTo>
                    <a:pt x="764" y="558"/>
                    <a:pt x="797" y="558"/>
                    <a:pt x="836" y="584"/>
                  </a:cubicBezTo>
                  <a:cubicBezTo>
                    <a:pt x="860" y="581"/>
                    <a:pt x="885" y="584"/>
                    <a:pt x="908" y="576"/>
                  </a:cubicBezTo>
                  <a:cubicBezTo>
                    <a:pt x="926" y="570"/>
                    <a:pt x="956" y="544"/>
                    <a:pt x="956" y="544"/>
                  </a:cubicBezTo>
                  <a:cubicBezTo>
                    <a:pt x="985" y="456"/>
                    <a:pt x="939" y="589"/>
                    <a:pt x="980" y="496"/>
                  </a:cubicBezTo>
                  <a:cubicBezTo>
                    <a:pt x="993" y="466"/>
                    <a:pt x="1002" y="431"/>
                    <a:pt x="1012" y="400"/>
                  </a:cubicBezTo>
                  <a:cubicBezTo>
                    <a:pt x="1021" y="373"/>
                    <a:pt x="1076" y="344"/>
                    <a:pt x="1076" y="344"/>
                  </a:cubicBezTo>
                  <a:cubicBezTo>
                    <a:pt x="1113" y="353"/>
                    <a:pt x="1170" y="366"/>
                    <a:pt x="1196" y="392"/>
                  </a:cubicBezTo>
                  <a:cubicBezTo>
                    <a:pt x="1251" y="447"/>
                    <a:pt x="1304" y="493"/>
                    <a:pt x="1380" y="512"/>
                  </a:cubicBezTo>
                  <a:cubicBezTo>
                    <a:pt x="1422" y="505"/>
                    <a:pt x="1428" y="516"/>
                    <a:pt x="1444" y="480"/>
                  </a:cubicBezTo>
                  <a:cubicBezTo>
                    <a:pt x="1451" y="465"/>
                    <a:pt x="1460" y="432"/>
                    <a:pt x="1460" y="432"/>
                  </a:cubicBezTo>
                  <a:cubicBezTo>
                    <a:pt x="1454" y="368"/>
                    <a:pt x="1447" y="330"/>
                    <a:pt x="1428" y="272"/>
                  </a:cubicBezTo>
                  <a:cubicBezTo>
                    <a:pt x="1420" y="248"/>
                    <a:pt x="1398" y="223"/>
                    <a:pt x="1388" y="200"/>
                  </a:cubicBezTo>
                  <a:cubicBezTo>
                    <a:pt x="1355" y="127"/>
                    <a:pt x="1340" y="84"/>
                    <a:pt x="1340" y="0"/>
                  </a:cubicBezTo>
                </a:path>
              </a:pathLst>
            </a:custGeom>
            <a:solidFill>
              <a:schemeClr val="accent1"/>
            </a:solidFill>
            <a:ln w="9525">
              <a:solidFill>
                <a:schemeClr val="tx1"/>
              </a:solidFill>
              <a:round/>
              <a:headEnd/>
              <a:tailEnd/>
            </a:ln>
          </p:spPr>
          <p:txBody>
            <a:bodyPr wrap="none" anchor="ctr"/>
            <a:lstStyle/>
            <a:p>
              <a:endParaRPr lang="de-DE" sz="1400"/>
            </a:p>
          </p:txBody>
        </p:sp>
        <p:grpSp>
          <p:nvGrpSpPr>
            <p:cNvPr id="75801" name="Group 34"/>
            <p:cNvGrpSpPr>
              <a:grpSpLocks/>
            </p:cNvGrpSpPr>
            <p:nvPr/>
          </p:nvGrpSpPr>
          <p:grpSpPr bwMode="auto">
            <a:xfrm>
              <a:off x="3216" y="2352"/>
              <a:ext cx="1728" cy="384"/>
              <a:chOff x="3600" y="3832"/>
              <a:chExt cx="1728" cy="384"/>
            </a:xfrm>
          </p:grpSpPr>
          <p:sp>
            <p:nvSpPr>
              <p:cNvPr id="75841" name="Oval 35"/>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42" name="Oval 36"/>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43" name="Oval 37"/>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44" name="Oval 38"/>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45" name="Oval 39"/>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46" name="Line 40"/>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5802" name="Line 41"/>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5803" name="Line 42"/>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5804" name="Oval 43"/>
            <p:cNvSpPr>
              <a:spLocks noChangeArrowheads="1"/>
            </p:cNvSpPr>
            <p:nvPr/>
          </p:nvSpPr>
          <p:spPr bwMode="auto">
            <a:xfrm>
              <a:off x="3360" y="2112"/>
              <a:ext cx="384" cy="384"/>
            </a:xfrm>
            <a:prstGeom prst="ellipse">
              <a:avLst/>
            </a:prstGeom>
            <a:solidFill>
              <a:srgbClr val="00FF00">
                <a:alpha val="50195"/>
              </a:srgbClr>
            </a:solidFill>
            <a:ln w="9525">
              <a:solidFill>
                <a:schemeClr val="tx1"/>
              </a:solidFill>
              <a:round/>
              <a:headEnd/>
              <a:tailEnd/>
            </a:ln>
          </p:spPr>
          <p:txBody>
            <a:bodyPr wrap="none" anchor="ctr"/>
            <a:lstStyle/>
            <a:p>
              <a:endParaRPr lang="de-DE" sz="1400"/>
            </a:p>
          </p:txBody>
        </p:sp>
        <p:sp>
          <p:nvSpPr>
            <p:cNvPr id="75805" name="Oval 44"/>
            <p:cNvSpPr>
              <a:spLocks noChangeArrowheads="1"/>
            </p:cNvSpPr>
            <p:nvPr/>
          </p:nvSpPr>
          <p:spPr bwMode="auto">
            <a:xfrm>
              <a:off x="3600" y="211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5806" name="Oval 45"/>
            <p:cNvSpPr>
              <a:spLocks noChangeArrowheads="1"/>
            </p:cNvSpPr>
            <p:nvPr/>
          </p:nvSpPr>
          <p:spPr bwMode="auto">
            <a:xfrm>
              <a:off x="3840" y="2112"/>
              <a:ext cx="384" cy="384"/>
            </a:xfrm>
            <a:prstGeom prst="ellipse">
              <a:avLst/>
            </a:prstGeom>
            <a:solidFill>
              <a:srgbClr val="FF6600">
                <a:alpha val="50195"/>
              </a:srgbClr>
            </a:solidFill>
            <a:ln w="9525">
              <a:solidFill>
                <a:schemeClr val="tx1"/>
              </a:solidFill>
              <a:round/>
              <a:headEnd/>
              <a:tailEnd/>
            </a:ln>
          </p:spPr>
          <p:txBody>
            <a:bodyPr wrap="none" anchor="ctr"/>
            <a:lstStyle/>
            <a:p>
              <a:endParaRPr lang="de-DE" sz="1400"/>
            </a:p>
          </p:txBody>
        </p:sp>
        <p:sp>
          <p:nvSpPr>
            <p:cNvPr id="75807" name="Oval 46"/>
            <p:cNvSpPr>
              <a:spLocks noChangeArrowheads="1"/>
            </p:cNvSpPr>
            <p:nvPr/>
          </p:nvSpPr>
          <p:spPr bwMode="auto">
            <a:xfrm>
              <a:off x="4080" y="2112"/>
              <a:ext cx="384" cy="384"/>
            </a:xfrm>
            <a:prstGeom prst="ellipse">
              <a:avLst/>
            </a:prstGeom>
            <a:solidFill>
              <a:srgbClr val="800080">
                <a:alpha val="50195"/>
              </a:srgbClr>
            </a:solidFill>
            <a:ln w="9525">
              <a:solidFill>
                <a:schemeClr val="tx1"/>
              </a:solidFill>
              <a:round/>
              <a:headEnd/>
              <a:tailEnd/>
            </a:ln>
          </p:spPr>
          <p:txBody>
            <a:bodyPr wrap="none" anchor="ctr"/>
            <a:lstStyle/>
            <a:p>
              <a:endParaRPr lang="de-DE" sz="1400"/>
            </a:p>
          </p:txBody>
        </p:sp>
        <p:sp>
          <p:nvSpPr>
            <p:cNvPr id="75808" name="Oval 47"/>
            <p:cNvSpPr>
              <a:spLocks noChangeArrowheads="1"/>
            </p:cNvSpPr>
            <p:nvPr/>
          </p:nvSpPr>
          <p:spPr bwMode="auto">
            <a:xfrm>
              <a:off x="4320" y="2112"/>
              <a:ext cx="384" cy="384"/>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75809" name="Line 48"/>
            <p:cNvSpPr>
              <a:spLocks noChangeShapeType="1"/>
            </p:cNvSpPr>
            <p:nvPr/>
          </p:nvSpPr>
          <p:spPr bwMode="auto">
            <a:xfrm>
              <a:off x="3216" y="230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75810" name="Group 49"/>
            <p:cNvGrpSpPr>
              <a:grpSpLocks/>
            </p:cNvGrpSpPr>
            <p:nvPr/>
          </p:nvGrpSpPr>
          <p:grpSpPr bwMode="auto">
            <a:xfrm>
              <a:off x="3216" y="1872"/>
              <a:ext cx="1728" cy="384"/>
              <a:chOff x="3600" y="3832"/>
              <a:chExt cx="1728" cy="384"/>
            </a:xfrm>
          </p:grpSpPr>
          <p:sp>
            <p:nvSpPr>
              <p:cNvPr id="75835" name="Oval 50"/>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36" name="Oval 51"/>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37" name="Oval 52"/>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38" name="Oval 53"/>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39" name="Oval 54"/>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40" name="Line 55"/>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5811" name="Group 56"/>
            <p:cNvGrpSpPr>
              <a:grpSpLocks/>
            </p:cNvGrpSpPr>
            <p:nvPr/>
          </p:nvGrpSpPr>
          <p:grpSpPr bwMode="auto">
            <a:xfrm>
              <a:off x="3360" y="2352"/>
              <a:ext cx="1344" cy="384"/>
              <a:chOff x="520" y="2256"/>
              <a:chExt cx="1344" cy="384"/>
            </a:xfrm>
          </p:grpSpPr>
          <p:sp>
            <p:nvSpPr>
              <p:cNvPr id="75830" name="Oval 57"/>
              <p:cNvSpPr>
                <a:spLocks noChangeArrowheads="1"/>
              </p:cNvSpPr>
              <p:nvPr/>
            </p:nvSpPr>
            <p:spPr bwMode="auto">
              <a:xfrm>
                <a:off x="520" y="2256"/>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5831" name="Oval 58"/>
              <p:cNvSpPr>
                <a:spLocks noChangeArrowheads="1"/>
              </p:cNvSpPr>
              <p:nvPr/>
            </p:nvSpPr>
            <p:spPr bwMode="auto">
              <a:xfrm>
                <a:off x="760" y="2256"/>
                <a:ext cx="384" cy="384"/>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75832" name="Oval 59"/>
              <p:cNvSpPr>
                <a:spLocks noChangeArrowheads="1"/>
              </p:cNvSpPr>
              <p:nvPr/>
            </p:nvSpPr>
            <p:spPr bwMode="auto">
              <a:xfrm>
                <a:off x="1000" y="2256"/>
                <a:ext cx="384" cy="384"/>
              </a:xfrm>
              <a:prstGeom prst="ellipse">
                <a:avLst/>
              </a:prstGeom>
              <a:solidFill>
                <a:srgbClr val="339966">
                  <a:alpha val="50195"/>
                </a:srgbClr>
              </a:solidFill>
              <a:ln w="9525">
                <a:solidFill>
                  <a:schemeClr val="tx1"/>
                </a:solidFill>
                <a:round/>
                <a:headEnd/>
                <a:tailEnd/>
              </a:ln>
            </p:spPr>
            <p:txBody>
              <a:bodyPr wrap="none" anchor="ctr"/>
              <a:lstStyle/>
              <a:p>
                <a:endParaRPr lang="de-DE" sz="1400"/>
              </a:p>
            </p:txBody>
          </p:sp>
          <p:sp>
            <p:nvSpPr>
              <p:cNvPr id="75833" name="Oval 60"/>
              <p:cNvSpPr>
                <a:spLocks noChangeArrowheads="1"/>
              </p:cNvSpPr>
              <p:nvPr/>
            </p:nvSpPr>
            <p:spPr bwMode="auto">
              <a:xfrm>
                <a:off x="1240" y="2256"/>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5834" name="Oval 61"/>
              <p:cNvSpPr>
                <a:spLocks noChangeArrowheads="1"/>
              </p:cNvSpPr>
              <p:nvPr/>
            </p:nvSpPr>
            <p:spPr bwMode="auto">
              <a:xfrm>
                <a:off x="1480" y="2256"/>
                <a:ext cx="384" cy="384"/>
              </a:xfrm>
              <a:prstGeom prst="ellipse">
                <a:avLst/>
              </a:prstGeom>
              <a:solidFill>
                <a:schemeClr val="accent1">
                  <a:alpha val="50195"/>
                </a:schemeClr>
              </a:solidFill>
              <a:ln w="9525">
                <a:solidFill>
                  <a:schemeClr val="tx1"/>
                </a:solidFill>
                <a:round/>
                <a:headEnd/>
                <a:tailEnd/>
              </a:ln>
            </p:spPr>
            <p:txBody>
              <a:bodyPr wrap="none" anchor="ctr"/>
              <a:lstStyle/>
              <a:p>
                <a:endParaRPr lang="de-DE" sz="1400"/>
              </a:p>
            </p:txBody>
          </p:sp>
        </p:grpSp>
        <p:grpSp>
          <p:nvGrpSpPr>
            <p:cNvPr id="75812" name="Group 62"/>
            <p:cNvGrpSpPr>
              <a:grpSpLocks/>
            </p:cNvGrpSpPr>
            <p:nvPr/>
          </p:nvGrpSpPr>
          <p:grpSpPr bwMode="auto">
            <a:xfrm>
              <a:off x="3216" y="1872"/>
              <a:ext cx="1728" cy="384"/>
              <a:chOff x="3600" y="3832"/>
              <a:chExt cx="1728" cy="384"/>
            </a:xfrm>
          </p:grpSpPr>
          <p:sp>
            <p:nvSpPr>
              <p:cNvPr id="75824" name="Oval 63"/>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25" name="Oval 64"/>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26" name="Oval 65"/>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27" name="Oval 66"/>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28" name="Oval 67"/>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29" name="Line 68"/>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5813" name="Group 69"/>
            <p:cNvGrpSpPr>
              <a:grpSpLocks/>
            </p:cNvGrpSpPr>
            <p:nvPr/>
          </p:nvGrpSpPr>
          <p:grpSpPr bwMode="auto">
            <a:xfrm>
              <a:off x="3216" y="2112"/>
              <a:ext cx="1728" cy="384"/>
              <a:chOff x="3600" y="3832"/>
              <a:chExt cx="1728" cy="384"/>
            </a:xfrm>
          </p:grpSpPr>
          <p:sp>
            <p:nvSpPr>
              <p:cNvPr id="75818" name="Oval 70"/>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19" name="Oval 71"/>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20" name="Oval 72"/>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21" name="Oval 73"/>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22" name="Oval 74"/>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5823" name="Line 75"/>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5814" name="Line 76"/>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5815" name="Line 77"/>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5816" name="Line 78"/>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5817" name="Line 79"/>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85" name="TextBox 84"/>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107</a:t>
            </a:fld>
            <a:endParaRPr lang="en-US" sz="1400" dirty="0"/>
          </a:p>
        </p:txBody>
      </p:sp>
      <p:sp>
        <p:nvSpPr>
          <p:cNvPr id="91" name="Text Box 36"/>
          <p:cNvSpPr txBox="1">
            <a:spLocks noChangeArrowheads="1"/>
          </p:cNvSpPr>
          <p:nvPr/>
        </p:nvSpPr>
        <p:spPr bwMode="auto">
          <a:xfrm>
            <a:off x="3924150" y="5164236"/>
            <a:ext cx="11255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sheet buffer</a:t>
            </a:r>
          </a:p>
        </p:txBody>
      </p:sp>
      <p:sp>
        <p:nvSpPr>
          <p:cNvPr id="92" name="Text Box 37"/>
          <p:cNvSpPr txBox="1">
            <a:spLocks noChangeArrowheads="1"/>
          </p:cNvSpPr>
          <p:nvPr/>
        </p:nvSpPr>
        <p:spPr bwMode="auto">
          <a:xfrm>
            <a:off x="3462065" y="5926236"/>
            <a:ext cx="16433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compositing buffer</a:t>
            </a:r>
          </a:p>
        </p:txBody>
      </p:sp>
      <p:sp>
        <p:nvSpPr>
          <p:cNvPr id="93" name="Text Box 38"/>
          <p:cNvSpPr txBox="1">
            <a:spLocks noChangeArrowheads="1"/>
          </p:cNvSpPr>
          <p:nvPr/>
        </p:nvSpPr>
        <p:spPr bwMode="auto">
          <a:xfrm>
            <a:off x="7861494" y="2402241"/>
            <a:ext cx="12602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dirty="0"/>
              <a:t>volume slices</a:t>
            </a:r>
          </a:p>
        </p:txBody>
      </p:sp>
      <p:sp>
        <p:nvSpPr>
          <p:cNvPr id="94" name="Text Box 39"/>
          <p:cNvSpPr txBox="1">
            <a:spLocks noChangeArrowheads="1"/>
          </p:cNvSpPr>
          <p:nvPr/>
        </p:nvSpPr>
        <p:spPr bwMode="auto">
          <a:xfrm>
            <a:off x="1411737" y="5545236"/>
            <a:ext cx="1159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image plane</a:t>
            </a:r>
          </a:p>
        </p:txBody>
      </p:sp>
      <p:sp>
        <p:nvSpPr>
          <p:cNvPr id="95" name="Line 40"/>
          <p:cNvSpPr>
            <a:spLocks noChangeShapeType="1"/>
          </p:cNvSpPr>
          <p:nvPr/>
        </p:nvSpPr>
        <p:spPr bwMode="auto">
          <a:xfrm flipV="1">
            <a:off x="2928008" y="5469036"/>
            <a:ext cx="78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96" name="Line 41"/>
          <p:cNvSpPr>
            <a:spLocks noChangeShapeType="1"/>
          </p:cNvSpPr>
          <p:nvPr/>
        </p:nvSpPr>
        <p:spPr bwMode="auto">
          <a:xfrm>
            <a:off x="2928008" y="5862736"/>
            <a:ext cx="393700"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Tree>
    <p:extLst>
      <p:ext uri="{BB962C8B-B14F-4D97-AF65-F5344CB8AC3E}">
        <p14:creationId xmlns:p14="http://schemas.microsoft.com/office/powerpoint/2010/main" val="1917753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Splatting: Overlapping Kernels</a:t>
            </a:r>
            <a:br>
              <a:rPr lang="en-US" dirty="0"/>
            </a:br>
            <a:endParaRPr lang="en-US" dirty="0"/>
          </a:p>
        </p:txBody>
      </p:sp>
      <p:sp>
        <p:nvSpPr>
          <p:cNvPr id="76805" name="Rectangle 3"/>
          <p:cNvSpPr>
            <a:spLocks noGrp="1" noChangeArrowheads="1"/>
          </p:cNvSpPr>
          <p:nvPr>
            <p:ph type="body" idx="4294967295"/>
          </p:nvPr>
        </p:nvSpPr>
        <p:spPr>
          <a:xfrm>
            <a:off x="0" y="549275"/>
            <a:ext cx="8642350" cy="5759450"/>
          </a:xfrm>
        </p:spPr>
        <p:txBody>
          <a:bodyPr>
            <a:normAutofit/>
          </a:bodyPr>
          <a:lstStyle/>
          <a:p>
            <a:endParaRPr lang="en-US" sz="2000" dirty="0" smtClean="0"/>
          </a:p>
          <a:p>
            <a:r>
              <a:rPr lang="en-US" sz="2000" dirty="0" smtClean="0"/>
              <a:t>Inaccurate compositing when splats overlap</a:t>
            </a:r>
          </a:p>
          <a:p>
            <a:r>
              <a:rPr lang="en-US" sz="2000" dirty="0" smtClean="0"/>
              <a:t>Incorrect mixture of </a:t>
            </a:r>
          </a:p>
          <a:p>
            <a:pPr marL="742950" lvl="1" indent="-285750"/>
            <a:r>
              <a:rPr lang="en-US" sz="1800" dirty="0" smtClean="0"/>
              <a:t>Integration (3D kernel to 2D splat)  </a:t>
            </a:r>
            <a:br>
              <a:rPr lang="en-US" sz="1800" dirty="0" smtClean="0"/>
            </a:br>
            <a:r>
              <a:rPr lang="en-US" sz="1800" dirty="0" smtClean="0"/>
              <a:t>and</a:t>
            </a:r>
          </a:p>
          <a:p>
            <a:pPr marL="742950" lvl="1" indent="-285750"/>
            <a:r>
              <a:rPr lang="en-US" sz="1800" dirty="0" smtClean="0"/>
              <a:t>Compositing</a:t>
            </a:r>
          </a:p>
          <a:p>
            <a:endParaRPr lang="en-US" sz="2000" dirty="0" smtClean="0"/>
          </a:p>
        </p:txBody>
      </p:sp>
      <p:grpSp>
        <p:nvGrpSpPr>
          <p:cNvPr id="76806" name="Group 4"/>
          <p:cNvGrpSpPr>
            <a:grpSpLocks/>
          </p:cNvGrpSpPr>
          <p:nvPr/>
        </p:nvGrpSpPr>
        <p:grpSpPr bwMode="auto">
          <a:xfrm>
            <a:off x="5105400" y="2590800"/>
            <a:ext cx="3454400" cy="3429000"/>
            <a:chOff x="3216" y="1824"/>
            <a:chExt cx="2176" cy="2160"/>
          </a:xfrm>
        </p:grpSpPr>
        <p:grpSp>
          <p:nvGrpSpPr>
            <p:cNvPr id="76810" name="Group 5"/>
            <p:cNvGrpSpPr>
              <a:grpSpLocks/>
            </p:cNvGrpSpPr>
            <p:nvPr/>
          </p:nvGrpSpPr>
          <p:grpSpPr bwMode="auto">
            <a:xfrm>
              <a:off x="3216" y="2352"/>
              <a:ext cx="1728" cy="384"/>
              <a:chOff x="3600" y="3832"/>
              <a:chExt cx="1728" cy="384"/>
            </a:xfrm>
          </p:grpSpPr>
          <p:sp>
            <p:nvSpPr>
              <p:cNvPr id="76876" name="Oval 6"/>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77" name="Oval 7"/>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78" name="Oval 8"/>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79" name="Oval 9"/>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80" name="Oval 10"/>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81" name="Line 11"/>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6811" name="Group 12"/>
            <p:cNvGrpSpPr>
              <a:grpSpLocks/>
            </p:cNvGrpSpPr>
            <p:nvPr/>
          </p:nvGrpSpPr>
          <p:grpSpPr bwMode="auto">
            <a:xfrm>
              <a:off x="3216" y="2112"/>
              <a:ext cx="1728" cy="384"/>
              <a:chOff x="3600" y="3832"/>
              <a:chExt cx="1728" cy="384"/>
            </a:xfrm>
          </p:grpSpPr>
          <p:sp>
            <p:nvSpPr>
              <p:cNvPr id="76870" name="Oval 13"/>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71" name="Oval 14"/>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72" name="Oval 15"/>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73" name="Oval 16"/>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74" name="Oval 17"/>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75" name="Line 18"/>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6812" name="Line 19"/>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6813" name="Line 20"/>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6814" name="Freeform 21"/>
            <p:cNvSpPr>
              <a:spLocks/>
            </p:cNvSpPr>
            <p:nvPr/>
          </p:nvSpPr>
          <p:spPr bwMode="auto">
            <a:xfrm>
              <a:off x="3872" y="2768"/>
              <a:ext cx="1192" cy="544"/>
            </a:xfrm>
            <a:custGeom>
              <a:avLst/>
              <a:gdLst>
                <a:gd name="T0" fmla="*/ 0 w 1192"/>
                <a:gd name="T1" fmla="*/ 488 h 544"/>
                <a:gd name="T2" fmla="*/ 96 w 1192"/>
                <a:gd name="T3" fmla="*/ 528 h 544"/>
                <a:gd name="T4" fmla="*/ 144 w 1192"/>
                <a:gd name="T5" fmla="*/ 544 h 544"/>
                <a:gd name="T6" fmla="*/ 256 w 1192"/>
                <a:gd name="T7" fmla="*/ 528 h 544"/>
                <a:gd name="T8" fmla="*/ 384 w 1192"/>
                <a:gd name="T9" fmla="*/ 440 h 544"/>
                <a:gd name="T10" fmla="*/ 488 w 1192"/>
                <a:gd name="T11" fmla="*/ 384 h 544"/>
                <a:gd name="T12" fmla="*/ 584 w 1192"/>
                <a:gd name="T13" fmla="*/ 336 h 544"/>
                <a:gd name="T14" fmla="*/ 680 w 1192"/>
                <a:gd name="T15" fmla="*/ 304 h 544"/>
                <a:gd name="T16" fmla="*/ 728 w 1192"/>
                <a:gd name="T17" fmla="*/ 280 h 544"/>
                <a:gd name="T18" fmla="*/ 904 w 1192"/>
                <a:gd name="T19" fmla="*/ 416 h 544"/>
                <a:gd name="T20" fmla="*/ 984 w 1192"/>
                <a:gd name="T21" fmla="*/ 456 h 544"/>
                <a:gd name="T22" fmla="*/ 1008 w 1192"/>
                <a:gd name="T23" fmla="*/ 464 h 544"/>
                <a:gd name="T24" fmla="*/ 1136 w 1192"/>
                <a:gd name="T25" fmla="*/ 432 h 544"/>
                <a:gd name="T26" fmla="*/ 1176 w 1192"/>
                <a:gd name="T27" fmla="*/ 352 h 544"/>
                <a:gd name="T28" fmla="*/ 1192 w 1192"/>
                <a:gd name="T29" fmla="*/ 232 h 544"/>
                <a:gd name="T30" fmla="*/ 1184 w 1192"/>
                <a:gd name="T31" fmla="*/ 0 h 5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92"/>
                <a:gd name="T49" fmla="*/ 0 h 544"/>
                <a:gd name="T50" fmla="*/ 1192 w 1192"/>
                <a:gd name="T51" fmla="*/ 544 h 54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92" h="544">
                  <a:moveTo>
                    <a:pt x="0" y="488"/>
                  </a:moveTo>
                  <a:cubicBezTo>
                    <a:pt x="34" y="499"/>
                    <a:pt x="61" y="516"/>
                    <a:pt x="96" y="528"/>
                  </a:cubicBezTo>
                  <a:cubicBezTo>
                    <a:pt x="112" y="533"/>
                    <a:pt x="144" y="544"/>
                    <a:pt x="144" y="544"/>
                  </a:cubicBezTo>
                  <a:cubicBezTo>
                    <a:pt x="151" y="543"/>
                    <a:pt x="230" y="543"/>
                    <a:pt x="256" y="528"/>
                  </a:cubicBezTo>
                  <a:cubicBezTo>
                    <a:pt x="298" y="504"/>
                    <a:pt x="338" y="455"/>
                    <a:pt x="384" y="440"/>
                  </a:cubicBezTo>
                  <a:cubicBezTo>
                    <a:pt x="422" y="427"/>
                    <a:pt x="451" y="399"/>
                    <a:pt x="488" y="384"/>
                  </a:cubicBezTo>
                  <a:cubicBezTo>
                    <a:pt x="571" y="351"/>
                    <a:pt x="503" y="390"/>
                    <a:pt x="584" y="336"/>
                  </a:cubicBezTo>
                  <a:cubicBezTo>
                    <a:pt x="611" y="318"/>
                    <a:pt x="653" y="322"/>
                    <a:pt x="680" y="304"/>
                  </a:cubicBezTo>
                  <a:cubicBezTo>
                    <a:pt x="711" y="283"/>
                    <a:pt x="695" y="291"/>
                    <a:pt x="728" y="280"/>
                  </a:cubicBezTo>
                  <a:cubicBezTo>
                    <a:pt x="811" y="297"/>
                    <a:pt x="838" y="369"/>
                    <a:pt x="904" y="416"/>
                  </a:cubicBezTo>
                  <a:cubicBezTo>
                    <a:pt x="954" y="452"/>
                    <a:pt x="918" y="434"/>
                    <a:pt x="984" y="456"/>
                  </a:cubicBezTo>
                  <a:cubicBezTo>
                    <a:pt x="992" y="459"/>
                    <a:pt x="1008" y="464"/>
                    <a:pt x="1008" y="464"/>
                  </a:cubicBezTo>
                  <a:cubicBezTo>
                    <a:pt x="1100" y="455"/>
                    <a:pt x="1071" y="454"/>
                    <a:pt x="1136" y="432"/>
                  </a:cubicBezTo>
                  <a:cubicBezTo>
                    <a:pt x="1163" y="405"/>
                    <a:pt x="1164" y="387"/>
                    <a:pt x="1176" y="352"/>
                  </a:cubicBezTo>
                  <a:cubicBezTo>
                    <a:pt x="1180" y="312"/>
                    <a:pt x="1192" y="272"/>
                    <a:pt x="1192" y="232"/>
                  </a:cubicBezTo>
                  <a:cubicBezTo>
                    <a:pt x="1192" y="155"/>
                    <a:pt x="1184" y="77"/>
                    <a:pt x="1184" y="0"/>
                  </a:cubicBezTo>
                </a:path>
              </a:pathLst>
            </a:custGeom>
            <a:solidFill>
              <a:schemeClr val="accent1"/>
            </a:solidFill>
            <a:ln w="9525">
              <a:solidFill>
                <a:schemeClr val="tx1"/>
              </a:solidFill>
              <a:round/>
              <a:headEnd/>
              <a:tailEnd/>
            </a:ln>
          </p:spPr>
          <p:txBody>
            <a:bodyPr wrap="none" anchor="ctr"/>
            <a:lstStyle/>
            <a:p>
              <a:endParaRPr lang="de-DE" sz="1400"/>
            </a:p>
          </p:txBody>
        </p:sp>
        <p:grpSp>
          <p:nvGrpSpPr>
            <p:cNvPr id="76815" name="Group 22"/>
            <p:cNvGrpSpPr>
              <a:grpSpLocks/>
            </p:cNvGrpSpPr>
            <p:nvPr/>
          </p:nvGrpSpPr>
          <p:grpSpPr bwMode="auto">
            <a:xfrm>
              <a:off x="3216" y="2352"/>
              <a:ext cx="1728" cy="384"/>
              <a:chOff x="3600" y="3832"/>
              <a:chExt cx="1728" cy="384"/>
            </a:xfrm>
          </p:grpSpPr>
          <p:sp>
            <p:nvSpPr>
              <p:cNvPr id="76864" name="Oval 23"/>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65" name="Oval 24"/>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66" name="Oval 25"/>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67" name="Oval 26"/>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68" name="Oval 27"/>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69" name="Line 28"/>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6816" name="Line 29"/>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6817" name="Line 30"/>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6818" name="Oval 31"/>
            <p:cNvSpPr>
              <a:spLocks noChangeArrowheads="1"/>
            </p:cNvSpPr>
            <p:nvPr/>
          </p:nvSpPr>
          <p:spPr bwMode="auto">
            <a:xfrm>
              <a:off x="3360" y="2112"/>
              <a:ext cx="384" cy="384"/>
            </a:xfrm>
            <a:prstGeom prst="ellipse">
              <a:avLst/>
            </a:prstGeom>
            <a:solidFill>
              <a:srgbClr val="00FF00">
                <a:alpha val="50195"/>
              </a:srgbClr>
            </a:solidFill>
            <a:ln w="9525">
              <a:solidFill>
                <a:schemeClr val="tx1"/>
              </a:solidFill>
              <a:round/>
              <a:headEnd/>
              <a:tailEnd/>
            </a:ln>
          </p:spPr>
          <p:txBody>
            <a:bodyPr wrap="none" anchor="ctr"/>
            <a:lstStyle/>
            <a:p>
              <a:endParaRPr lang="de-DE" sz="1400"/>
            </a:p>
          </p:txBody>
        </p:sp>
        <p:sp>
          <p:nvSpPr>
            <p:cNvPr id="76819" name="Oval 32"/>
            <p:cNvSpPr>
              <a:spLocks noChangeArrowheads="1"/>
            </p:cNvSpPr>
            <p:nvPr/>
          </p:nvSpPr>
          <p:spPr bwMode="auto">
            <a:xfrm>
              <a:off x="3600" y="211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6820" name="Oval 33"/>
            <p:cNvSpPr>
              <a:spLocks noChangeArrowheads="1"/>
            </p:cNvSpPr>
            <p:nvPr/>
          </p:nvSpPr>
          <p:spPr bwMode="auto">
            <a:xfrm>
              <a:off x="3840" y="2112"/>
              <a:ext cx="384" cy="384"/>
            </a:xfrm>
            <a:prstGeom prst="ellipse">
              <a:avLst/>
            </a:prstGeom>
            <a:solidFill>
              <a:srgbClr val="FF6600">
                <a:alpha val="50195"/>
              </a:srgbClr>
            </a:solidFill>
            <a:ln w="9525">
              <a:solidFill>
                <a:schemeClr val="tx1"/>
              </a:solidFill>
              <a:round/>
              <a:headEnd/>
              <a:tailEnd/>
            </a:ln>
          </p:spPr>
          <p:txBody>
            <a:bodyPr wrap="none" anchor="ctr"/>
            <a:lstStyle/>
            <a:p>
              <a:endParaRPr lang="de-DE" sz="1400"/>
            </a:p>
          </p:txBody>
        </p:sp>
        <p:sp>
          <p:nvSpPr>
            <p:cNvPr id="76821" name="Oval 34"/>
            <p:cNvSpPr>
              <a:spLocks noChangeArrowheads="1"/>
            </p:cNvSpPr>
            <p:nvPr/>
          </p:nvSpPr>
          <p:spPr bwMode="auto">
            <a:xfrm>
              <a:off x="4080" y="2112"/>
              <a:ext cx="384" cy="384"/>
            </a:xfrm>
            <a:prstGeom prst="ellipse">
              <a:avLst/>
            </a:prstGeom>
            <a:solidFill>
              <a:srgbClr val="800080">
                <a:alpha val="50195"/>
              </a:srgbClr>
            </a:solidFill>
            <a:ln w="9525">
              <a:solidFill>
                <a:schemeClr val="tx1"/>
              </a:solidFill>
              <a:round/>
              <a:headEnd/>
              <a:tailEnd/>
            </a:ln>
          </p:spPr>
          <p:txBody>
            <a:bodyPr wrap="none" anchor="ctr"/>
            <a:lstStyle/>
            <a:p>
              <a:endParaRPr lang="de-DE" sz="1400"/>
            </a:p>
          </p:txBody>
        </p:sp>
        <p:sp>
          <p:nvSpPr>
            <p:cNvPr id="76822" name="Oval 35"/>
            <p:cNvSpPr>
              <a:spLocks noChangeArrowheads="1"/>
            </p:cNvSpPr>
            <p:nvPr/>
          </p:nvSpPr>
          <p:spPr bwMode="auto">
            <a:xfrm>
              <a:off x="4320" y="2112"/>
              <a:ext cx="384" cy="384"/>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76823" name="Line 36"/>
            <p:cNvSpPr>
              <a:spLocks noChangeShapeType="1"/>
            </p:cNvSpPr>
            <p:nvPr/>
          </p:nvSpPr>
          <p:spPr bwMode="auto">
            <a:xfrm>
              <a:off x="3216" y="230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76824" name="Group 37"/>
            <p:cNvGrpSpPr>
              <a:grpSpLocks/>
            </p:cNvGrpSpPr>
            <p:nvPr/>
          </p:nvGrpSpPr>
          <p:grpSpPr bwMode="auto">
            <a:xfrm>
              <a:off x="3216" y="1872"/>
              <a:ext cx="1728" cy="384"/>
              <a:chOff x="3600" y="3832"/>
              <a:chExt cx="1728" cy="384"/>
            </a:xfrm>
          </p:grpSpPr>
          <p:sp>
            <p:nvSpPr>
              <p:cNvPr id="76858" name="Oval 38"/>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59" name="Oval 39"/>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60" name="Oval 40"/>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61" name="Oval 41"/>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62" name="Oval 42"/>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63" name="Line 43"/>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6825" name="Freeform 44"/>
            <p:cNvSpPr>
              <a:spLocks/>
            </p:cNvSpPr>
            <p:nvPr/>
          </p:nvSpPr>
          <p:spPr bwMode="auto">
            <a:xfrm>
              <a:off x="3732" y="3304"/>
              <a:ext cx="1392" cy="655"/>
            </a:xfrm>
            <a:custGeom>
              <a:avLst/>
              <a:gdLst>
                <a:gd name="T0" fmla="*/ 0 w 1392"/>
                <a:gd name="T1" fmla="*/ 554 h 659"/>
                <a:gd name="T2" fmla="*/ 80 w 1392"/>
                <a:gd name="T3" fmla="*/ 623 h 659"/>
                <a:gd name="T4" fmla="*/ 112 w 1392"/>
                <a:gd name="T5" fmla="*/ 631 h 659"/>
                <a:gd name="T6" fmla="*/ 160 w 1392"/>
                <a:gd name="T7" fmla="*/ 647 h 659"/>
                <a:gd name="T8" fmla="*/ 288 w 1392"/>
                <a:gd name="T9" fmla="*/ 639 h 659"/>
                <a:gd name="T10" fmla="*/ 384 w 1392"/>
                <a:gd name="T11" fmla="*/ 583 h 659"/>
                <a:gd name="T12" fmla="*/ 448 w 1392"/>
                <a:gd name="T13" fmla="*/ 569 h 659"/>
                <a:gd name="T14" fmla="*/ 672 w 1392"/>
                <a:gd name="T15" fmla="*/ 575 h 659"/>
                <a:gd name="T16" fmla="*/ 864 w 1392"/>
                <a:gd name="T17" fmla="*/ 498 h 659"/>
                <a:gd name="T18" fmla="*/ 936 w 1392"/>
                <a:gd name="T19" fmla="*/ 333 h 659"/>
                <a:gd name="T20" fmla="*/ 984 w 1392"/>
                <a:gd name="T21" fmla="*/ 301 h 659"/>
                <a:gd name="T22" fmla="*/ 1088 w 1392"/>
                <a:gd name="T23" fmla="*/ 253 h 659"/>
                <a:gd name="T24" fmla="*/ 1344 w 1392"/>
                <a:gd name="T25" fmla="*/ 246 h 659"/>
                <a:gd name="T26" fmla="*/ 1392 w 1392"/>
                <a:gd name="T27" fmla="*/ 176 h 659"/>
                <a:gd name="T28" fmla="*/ 1352 w 1392"/>
                <a:gd name="T29" fmla="*/ 27 h 659"/>
                <a:gd name="T30" fmla="*/ 1336 w 1392"/>
                <a:gd name="T31" fmla="*/ 3 h 6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2"/>
                <a:gd name="T49" fmla="*/ 0 h 659"/>
                <a:gd name="T50" fmla="*/ 1392 w 1392"/>
                <a:gd name="T51" fmla="*/ 659 h 6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2" h="659">
                  <a:moveTo>
                    <a:pt x="0" y="563"/>
                  </a:moveTo>
                  <a:cubicBezTo>
                    <a:pt x="33" y="613"/>
                    <a:pt x="29" y="613"/>
                    <a:pt x="80" y="635"/>
                  </a:cubicBezTo>
                  <a:cubicBezTo>
                    <a:pt x="90" y="639"/>
                    <a:pt x="101" y="640"/>
                    <a:pt x="112" y="643"/>
                  </a:cubicBezTo>
                  <a:cubicBezTo>
                    <a:pt x="128" y="648"/>
                    <a:pt x="160" y="659"/>
                    <a:pt x="160" y="659"/>
                  </a:cubicBezTo>
                  <a:cubicBezTo>
                    <a:pt x="203" y="656"/>
                    <a:pt x="246" y="658"/>
                    <a:pt x="288" y="651"/>
                  </a:cubicBezTo>
                  <a:cubicBezTo>
                    <a:pt x="319" y="646"/>
                    <a:pt x="356" y="601"/>
                    <a:pt x="384" y="595"/>
                  </a:cubicBezTo>
                  <a:cubicBezTo>
                    <a:pt x="432" y="585"/>
                    <a:pt x="411" y="591"/>
                    <a:pt x="448" y="579"/>
                  </a:cubicBezTo>
                  <a:cubicBezTo>
                    <a:pt x="540" y="587"/>
                    <a:pt x="578" y="594"/>
                    <a:pt x="672" y="587"/>
                  </a:cubicBezTo>
                  <a:cubicBezTo>
                    <a:pt x="739" y="570"/>
                    <a:pt x="799" y="529"/>
                    <a:pt x="864" y="507"/>
                  </a:cubicBezTo>
                  <a:cubicBezTo>
                    <a:pt x="900" y="453"/>
                    <a:pt x="916" y="400"/>
                    <a:pt x="936" y="339"/>
                  </a:cubicBezTo>
                  <a:cubicBezTo>
                    <a:pt x="942" y="321"/>
                    <a:pt x="968" y="318"/>
                    <a:pt x="984" y="307"/>
                  </a:cubicBezTo>
                  <a:cubicBezTo>
                    <a:pt x="1016" y="286"/>
                    <a:pt x="1051" y="268"/>
                    <a:pt x="1088" y="259"/>
                  </a:cubicBezTo>
                  <a:cubicBezTo>
                    <a:pt x="1199" y="264"/>
                    <a:pt x="1254" y="281"/>
                    <a:pt x="1344" y="251"/>
                  </a:cubicBezTo>
                  <a:cubicBezTo>
                    <a:pt x="1368" y="227"/>
                    <a:pt x="1381" y="211"/>
                    <a:pt x="1392" y="179"/>
                  </a:cubicBezTo>
                  <a:cubicBezTo>
                    <a:pt x="1385" y="114"/>
                    <a:pt x="1379" y="80"/>
                    <a:pt x="1352" y="27"/>
                  </a:cubicBezTo>
                  <a:cubicBezTo>
                    <a:pt x="1339" y="0"/>
                    <a:pt x="1354" y="3"/>
                    <a:pt x="1336" y="3"/>
                  </a:cubicBezTo>
                </a:path>
              </a:pathLst>
            </a:custGeom>
            <a:solidFill>
              <a:schemeClr val="accent1"/>
            </a:solidFill>
            <a:ln w="9525">
              <a:solidFill>
                <a:schemeClr val="tx1"/>
              </a:solidFill>
              <a:round/>
              <a:headEnd/>
              <a:tailEnd/>
            </a:ln>
          </p:spPr>
          <p:txBody>
            <a:bodyPr wrap="none" anchor="ctr"/>
            <a:lstStyle/>
            <a:p>
              <a:endParaRPr lang="de-DE" sz="1400"/>
            </a:p>
          </p:txBody>
        </p:sp>
        <p:grpSp>
          <p:nvGrpSpPr>
            <p:cNvPr id="76826" name="Group 45"/>
            <p:cNvGrpSpPr>
              <a:grpSpLocks/>
            </p:cNvGrpSpPr>
            <p:nvPr/>
          </p:nvGrpSpPr>
          <p:grpSpPr bwMode="auto">
            <a:xfrm>
              <a:off x="3360" y="2352"/>
              <a:ext cx="1344" cy="384"/>
              <a:chOff x="1632" y="2872"/>
              <a:chExt cx="1344" cy="384"/>
            </a:xfrm>
          </p:grpSpPr>
          <p:sp>
            <p:nvSpPr>
              <p:cNvPr id="76853" name="Oval 46"/>
              <p:cNvSpPr>
                <a:spLocks noChangeArrowheads="1"/>
              </p:cNvSpPr>
              <p:nvPr/>
            </p:nvSpPr>
            <p:spPr bwMode="auto">
              <a:xfrm>
                <a:off x="1632" y="287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6854" name="Oval 47"/>
              <p:cNvSpPr>
                <a:spLocks noChangeArrowheads="1"/>
              </p:cNvSpPr>
              <p:nvPr/>
            </p:nvSpPr>
            <p:spPr bwMode="auto">
              <a:xfrm>
                <a:off x="1872" y="2872"/>
                <a:ext cx="384" cy="384"/>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76855" name="Oval 48"/>
              <p:cNvSpPr>
                <a:spLocks noChangeArrowheads="1"/>
              </p:cNvSpPr>
              <p:nvPr/>
            </p:nvSpPr>
            <p:spPr bwMode="auto">
              <a:xfrm>
                <a:off x="2112" y="2872"/>
                <a:ext cx="384" cy="384"/>
              </a:xfrm>
              <a:prstGeom prst="ellipse">
                <a:avLst/>
              </a:prstGeom>
              <a:solidFill>
                <a:srgbClr val="339966">
                  <a:alpha val="50195"/>
                </a:srgbClr>
              </a:solidFill>
              <a:ln w="9525">
                <a:solidFill>
                  <a:schemeClr val="tx1"/>
                </a:solidFill>
                <a:round/>
                <a:headEnd/>
                <a:tailEnd/>
              </a:ln>
            </p:spPr>
            <p:txBody>
              <a:bodyPr wrap="none" anchor="ctr"/>
              <a:lstStyle/>
              <a:p>
                <a:endParaRPr lang="de-DE" sz="1400"/>
              </a:p>
            </p:txBody>
          </p:sp>
          <p:sp>
            <p:nvSpPr>
              <p:cNvPr id="76856" name="Oval 49"/>
              <p:cNvSpPr>
                <a:spLocks noChangeArrowheads="1"/>
              </p:cNvSpPr>
              <p:nvPr/>
            </p:nvSpPr>
            <p:spPr bwMode="auto">
              <a:xfrm>
                <a:off x="2352" y="2872"/>
                <a:ext cx="384" cy="384"/>
              </a:xfrm>
              <a:prstGeom prst="ellipse">
                <a:avLst/>
              </a:prstGeom>
              <a:solidFill>
                <a:schemeClr val="accent2">
                  <a:alpha val="50195"/>
                </a:schemeClr>
              </a:solidFill>
              <a:ln w="9525">
                <a:solidFill>
                  <a:schemeClr val="tx1"/>
                </a:solidFill>
                <a:round/>
                <a:headEnd/>
                <a:tailEnd/>
              </a:ln>
            </p:spPr>
            <p:txBody>
              <a:bodyPr wrap="none" anchor="ctr"/>
              <a:lstStyle/>
              <a:p>
                <a:endParaRPr lang="de-DE" sz="1400"/>
              </a:p>
            </p:txBody>
          </p:sp>
          <p:sp>
            <p:nvSpPr>
              <p:cNvPr id="76857" name="Oval 50"/>
              <p:cNvSpPr>
                <a:spLocks noChangeArrowheads="1"/>
              </p:cNvSpPr>
              <p:nvPr/>
            </p:nvSpPr>
            <p:spPr bwMode="auto">
              <a:xfrm>
                <a:off x="2592" y="2872"/>
                <a:ext cx="384" cy="384"/>
              </a:xfrm>
              <a:prstGeom prst="ellipse">
                <a:avLst/>
              </a:prstGeom>
              <a:solidFill>
                <a:schemeClr val="accent1">
                  <a:alpha val="50195"/>
                </a:schemeClr>
              </a:solidFill>
              <a:ln w="9525">
                <a:solidFill>
                  <a:schemeClr val="tx1"/>
                </a:solidFill>
                <a:round/>
                <a:headEnd/>
                <a:tailEnd/>
              </a:ln>
            </p:spPr>
            <p:txBody>
              <a:bodyPr wrap="none" anchor="ctr"/>
              <a:lstStyle/>
              <a:p>
                <a:endParaRPr lang="de-DE" sz="1400"/>
              </a:p>
            </p:txBody>
          </p:sp>
        </p:grpSp>
        <p:grpSp>
          <p:nvGrpSpPr>
            <p:cNvPr id="76827" name="Group 51"/>
            <p:cNvGrpSpPr>
              <a:grpSpLocks/>
            </p:cNvGrpSpPr>
            <p:nvPr/>
          </p:nvGrpSpPr>
          <p:grpSpPr bwMode="auto">
            <a:xfrm>
              <a:off x="3216" y="1872"/>
              <a:ext cx="1728" cy="384"/>
              <a:chOff x="3600" y="3832"/>
              <a:chExt cx="1728" cy="384"/>
            </a:xfrm>
          </p:grpSpPr>
          <p:sp>
            <p:nvSpPr>
              <p:cNvPr id="76847" name="Oval 52"/>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48" name="Oval 53"/>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49" name="Oval 54"/>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50" name="Oval 55"/>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51" name="Oval 56"/>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52" name="Line 57"/>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76828" name="Group 58"/>
            <p:cNvGrpSpPr>
              <a:grpSpLocks/>
            </p:cNvGrpSpPr>
            <p:nvPr/>
          </p:nvGrpSpPr>
          <p:grpSpPr bwMode="auto">
            <a:xfrm>
              <a:off x="3216" y="2112"/>
              <a:ext cx="1728" cy="384"/>
              <a:chOff x="3600" y="3832"/>
              <a:chExt cx="1728" cy="384"/>
            </a:xfrm>
          </p:grpSpPr>
          <p:sp>
            <p:nvSpPr>
              <p:cNvPr id="76841" name="Oval 59"/>
              <p:cNvSpPr>
                <a:spLocks noChangeArrowheads="1"/>
              </p:cNvSpPr>
              <p:nvPr/>
            </p:nvSpPr>
            <p:spPr bwMode="auto">
              <a:xfrm>
                <a:off x="374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42" name="Oval 60"/>
              <p:cNvSpPr>
                <a:spLocks noChangeArrowheads="1"/>
              </p:cNvSpPr>
              <p:nvPr/>
            </p:nvSpPr>
            <p:spPr bwMode="auto">
              <a:xfrm>
                <a:off x="398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43" name="Oval 61"/>
              <p:cNvSpPr>
                <a:spLocks noChangeArrowheads="1"/>
              </p:cNvSpPr>
              <p:nvPr/>
            </p:nvSpPr>
            <p:spPr bwMode="auto">
              <a:xfrm>
                <a:off x="422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44" name="Oval 62"/>
              <p:cNvSpPr>
                <a:spLocks noChangeArrowheads="1"/>
              </p:cNvSpPr>
              <p:nvPr/>
            </p:nvSpPr>
            <p:spPr bwMode="auto">
              <a:xfrm>
                <a:off x="446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45" name="Oval 63"/>
              <p:cNvSpPr>
                <a:spLocks noChangeArrowheads="1"/>
              </p:cNvSpPr>
              <p:nvPr/>
            </p:nvSpPr>
            <p:spPr bwMode="auto">
              <a:xfrm>
                <a:off x="4704" y="3832"/>
                <a:ext cx="38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46" name="Line 64"/>
              <p:cNvSpPr>
                <a:spLocks noChangeShapeType="1"/>
              </p:cNvSpPr>
              <p:nvPr/>
            </p:nvSpPr>
            <p:spPr bwMode="auto">
              <a:xfrm>
                <a:off x="3600" y="402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76829" name="Line 65"/>
            <p:cNvSpPr>
              <a:spLocks noChangeShapeType="1"/>
            </p:cNvSpPr>
            <p:nvPr/>
          </p:nvSpPr>
          <p:spPr bwMode="auto">
            <a:xfrm flipV="1">
              <a:off x="3264" y="268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6830" name="Line 66"/>
            <p:cNvSpPr>
              <a:spLocks noChangeShapeType="1"/>
            </p:cNvSpPr>
            <p:nvPr/>
          </p:nvSpPr>
          <p:spPr bwMode="auto">
            <a:xfrm>
              <a:off x="3216" y="1824"/>
              <a:ext cx="17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6831" name="Line 67"/>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6832" name="Line 68"/>
            <p:cNvSpPr>
              <a:spLocks noChangeShapeType="1"/>
            </p:cNvSpPr>
            <p:nvPr/>
          </p:nvSpPr>
          <p:spPr bwMode="auto">
            <a:xfrm>
              <a:off x="3216" y="2544"/>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76833" name="Line 69"/>
            <p:cNvSpPr>
              <a:spLocks noChangeShapeType="1"/>
            </p:cNvSpPr>
            <p:nvPr/>
          </p:nvSpPr>
          <p:spPr bwMode="auto">
            <a:xfrm flipV="1">
              <a:off x="3424" y="3168"/>
              <a:ext cx="19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76834" name="Group 70"/>
            <p:cNvGrpSpPr>
              <a:grpSpLocks/>
            </p:cNvGrpSpPr>
            <p:nvPr/>
          </p:nvGrpSpPr>
          <p:grpSpPr bwMode="auto">
            <a:xfrm>
              <a:off x="3216" y="1872"/>
              <a:ext cx="1728" cy="384"/>
              <a:chOff x="2895" y="1183"/>
              <a:chExt cx="1728" cy="384"/>
            </a:xfrm>
          </p:grpSpPr>
          <p:sp>
            <p:nvSpPr>
              <p:cNvPr id="76835" name="Oval 71"/>
              <p:cNvSpPr>
                <a:spLocks noChangeArrowheads="1"/>
              </p:cNvSpPr>
              <p:nvPr/>
            </p:nvSpPr>
            <p:spPr bwMode="auto">
              <a:xfrm>
                <a:off x="3039" y="1183"/>
                <a:ext cx="384" cy="384"/>
              </a:xfrm>
              <a:prstGeom prst="ellipse">
                <a:avLst/>
              </a:prstGeom>
              <a:solidFill>
                <a:srgbClr val="FF6600"/>
              </a:solidFill>
              <a:ln w="9525">
                <a:solidFill>
                  <a:schemeClr val="tx1"/>
                </a:solidFill>
                <a:round/>
                <a:headEnd/>
                <a:tailEnd/>
              </a:ln>
            </p:spPr>
            <p:txBody>
              <a:bodyPr wrap="none" anchor="ctr"/>
              <a:lstStyle/>
              <a:p>
                <a:endParaRPr lang="de-DE" sz="1400"/>
              </a:p>
            </p:txBody>
          </p:sp>
          <p:sp>
            <p:nvSpPr>
              <p:cNvPr id="76836" name="Oval 72"/>
              <p:cNvSpPr>
                <a:spLocks noChangeArrowheads="1"/>
              </p:cNvSpPr>
              <p:nvPr/>
            </p:nvSpPr>
            <p:spPr bwMode="auto">
              <a:xfrm>
                <a:off x="3279" y="1183"/>
                <a:ext cx="384" cy="384"/>
              </a:xfrm>
              <a:prstGeom prst="ellipse">
                <a:avLst/>
              </a:prstGeom>
              <a:solidFill>
                <a:schemeClr val="accent2"/>
              </a:solidFill>
              <a:ln w="9525">
                <a:solidFill>
                  <a:schemeClr val="tx1"/>
                </a:solidFill>
                <a:round/>
                <a:headEnd/>
                <a:tailEnd/>
              </a:ln>
            </p:spPr>
            <p:txBody>
              <a:bodyPr wrap="none" anchor="ctr"/>
              <a:lstStyle/>
              <a:p>
                <a:endParaRPr lang="de-DE" sz="1400"/>
              </a:p>
            </p:txBody>
          </p:sp>
          <p:sp>
            <p:nvSpPr>
              <p:cNvPr id="76837" name="Oval 73"/>
              <p:cNvSpPr>
                <a:spLocks noChangeArrowheads="1"/>
              </p:cNvSpPr>
              <p:nvPr/>
            </p:nvSpPr>
            <p:spPr bwMode="auto">
              <a:xfrm>
                <a:off x="3519" y="1183"/>
                <a:ext cx="384" cy="384"/>
              </a:xfrm>
              <a:prstGeom prst="ellipse">
                <a:avLst/>
              </a:prstGeom>
              <a:solidFill>
                <a:srgbClr val="993300"/>
              </a:solidFill>
              <a:ln w="9525">
                <a:solidFill>
                  <a:schemeClr val="tx1"/>
                </a:solidFill>
                <a:round/>
                <a:headEnd/>
                <a:tailEnd/>
              </a:ln>
            </p:spPr>
            <p:txBody>
              <a:bodyPr wrap="none" anchor="ctr"/>
              <a:lstStyle/>
              <a:p>
                <a:endParaRPr lang="de-DE" sz="1400"/>
              </a:p>
            </p:txBody>
          </p:sp>
          <p:sp>
            <p:nvSpPr>
              <p:cNvPr id="76838" name="Oval 74"/>
              <p:cNvSpPr>
                <a:spLocks noChangeArrowheads="1"/>
              </p:cNvSpPr>
              <p:nvPr/>
            </p:nvSpPr>
            <p:spPr bwMode="auto">
              <a:xfrm>
                <a:off x="3759" y="1183"/>
                <a:ext cx="384" cy="384"/>
              </a:xfrm>
              <a:prstGeom prst="ellipse">
                <a:avLst/>
              </a:prstGeom>
              <a:solidFill>
                <a:srgbClr val="33CCCC"/>
              </a:solidFill>
              <a:ln w="9525">
                <a:solidFill>
                  <a:schemeClr val="tx1"/>
                </a:solidFill>
                <a:round/>
                <a:headEnd/>
                <a:tailEnd/>
              </a:ln>
            </p:spPr>
            <p:txBody>
              <a:bodyPr wrap="none" anchor="ctr"/>
              <a:lstStyle/>
              <a:p>
                <a:endParaRPr lang="de-DE" sz="1400"/>
              </a:p>
            </p:txBody>
          </p:sp>
          <p:sp>
            <p:nvSpPr>
              <p:cNvPr id="76839" name="Oval 75"/>
              <p:cNvSpPr>
                <a:spLocks noChangeArrowheads="1"/>
              </p:cNvSpPr>
              <p:nvPr/>
            </p:nvSpPr>
            <p:spPr bwMode="auto">
              <a:xfrm>
                <a:off x="3999" y="1183"/>
                <a:ext cx="384" cy="384"/>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76840" name="Line 76"/>
              <p:cNvSpPr>
                <a:spLocks noChangeShapeType="1"/>
              </p:cNvSpPr>
              <p:nvPr/>
            </p:nvSpPr>
            <p:spPr bwMode="auto">
              <a:xfrm>
                <a:off x="2895" y="1375"/>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sp>
        <p:nvSpPr>
          <p:cNvPr id="76807" name="Oval 77"/>
          <p:cNvSpPr>
            <a:spLocks noChangeArrowheads="1"/>
          </p:cNvSpPr>
          <p:nvPr/>
        </p:nvSpPr>
        <p:spPr bwMode="auto">
          <a:xfrm>
            <a:off x="5334000" y="3035300"/>
            <a:ext cx="622300" cy="393700"/>
          </a:xfrm>
          <a:prstGeom prst="ellipse">
            <a:avLst/>
          </a:prstGeom>
          <a:noFill/>
          <a:ln w="412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76808" name="Text Box 78"/>
          <p:cNvSpPr txBox="1">
            <a:spLocks noChangeArrowheads="1"/>
          </p:cNvSpPr>
          <p:nvPr/>
        </p:nvSpPr>
        <p:spPr bwMode="auto">
          <a:xfrm>
            <a:off x="3429826" y="4659737"/>
            <a:ext cx="11095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dirty="0"/>
              <a:t>problematic</a:t>
            </a:r>
          </a:p>
        </p:txBody>
      </p:sp>
      <p:sp>
        <p:nvSpPr>
          <p:cNvPr id="76809" name="Line 79"/>
          <p:cNvSpPr>
            <a:spLocks noChangeShapeType="1"/>
          </p:cNvSpPr>
          <p:nvPr/>
        </p:nvSpPr>
        <p:spPr bwMode="auto">
          <a:xfrm flipV="1">
            <a:off x="4572000" y="3276600"/>
            <a:ext cx="914400" cy="1427956"/>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p>
        </p:txBody>
      </p:sp>
      <p:sp>
        <p:nvSpPr>
          <p:cNvPr id="84" name="TextBox 8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108</a:t>
            </a:fld>
            <a:endParaRPr lang="en-US" sz="1400" dirty="0"/>
          </a:p>
        </p:txBody>
      </p:sp>
    </p:spTree>
    <p:extLst>
      <p:ext uri="{BB962C8B-B14F-4D97-AF65-F5344CB8AC3E}">
        <p14:creationId xmlns:p14="http://schemas.microsoft.com/office/powerpoint/2010/main" val="3884612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Splatting: Advantages and Disadvantages</a:t>
            </a:r>
            <a:br>
              <a:rPr lang="en-US" dirty="0"/>
            </a:br>
            <a:endParaRPr lang="en-US" dirty="0"/>
          </a:p>
        </p:txBody>
      </p:sp>
      <p:sp>
        <p:nvSpPr>
          <p:cNvPr id="77829" name="Rectangle 3"/>
          <p:cNvSpPr>
            <a:spLocks noGrp="1" noChangeArrowheads="1"/>
          </p:cNvSpPr>
          <p:nvPr>
            <p:ph type="body" idx="4294967295"/>
          </p:nvPr>
        </p:nvSpPr>
        <p:spPr>
          <a:xfrm>
            <a:off x="0" y="3505200"/>
            <a:ext cx="6019800" cy="5413375"/>
          </a:xfrm>
        </p:spPr>
        <p:txBody>
          <a:bodyPr>
            <a:normAutofit/>
          </a:bodyPr>
          <a:lstStyle/>
          <a:p>
            <a:r>
              <a:rPr lang="en-US" sz="1800" dirty="0" smtClean="0"/>
              <a:t>Advantages:</a:t>
            </a:r>
          </a:p>
          <a:p>
            <a:pPr marL="742950" lvl="1" indent="-285750"/>
            <a:r>
              <a:rPr lang="en-US" sz="1600" dirty="0" smtClean="0"/>
              <a:t>Quite fast</a:t>
            </a:r>
          </a:p>
          <a:p>
            <a:pPr marL="742950" lvl="1" indent="-285750"/>
            <a:r>
              <a:rPr lang="en-US" sz="1600" dirty="0" smtClean="0"/>
              <a:t>Easy to accelerate further: only relevant voxels must be projected</a:t>
            </a:r>
          </a:p>
          <a:p>
            <a:pPr marL="742950" lvl="1" indent="-285750"/>
            <a:r>
              <a:rPr lang="en-US" sz="1600" dirty="0" smtClean="0"/>
              <a:t>After sorting, it is possible to splat even scattered data</a:t>
            </a:r>
          </a:p>
          <a:p>
            <a:r>
              <a:rPr lang="en-US" sz="1800" dirty="0" smtClean="0"/>
              <a:t>Disadvantages:</a:t>
            </a:r>
          </a:p>
          <a:p>
            <a:pPr marL="742950" lvl="1" indent="-285750"/>
            <a:r>
              <a:rPr lang="en-US" sz="1600" dirty="0" smtClean="0"/>
              <a:t>Blurry images for zoomed views</a:t>
            </a:r>
          </a:p>
          <a:p>
            <a:pPr marL="742950" lvl="1" indent="-285750"/>
            <a:r>
              <a:rPr lang="en-US" sz="1600" dirty="0" smtClean="0"/>
              <a:t>High fill-rate for zoomed splats</a:t>
            </a:r>
          </a:p>
          <a:p>
            <a:pPr marL="742950" lvl="1" indent="-285750"/>
            <a:r>
              <a:rPr lang="en-US" sz="1600" dirty="0" smtClean="0"/>
              <a:t>Dilemma when splats overlap</a:t>
            </a:r>
          </a:p>
        </p:txBody>
      </p:sp>
      <p:sp>
        <p:nvSpPr>
          <p:cNvPr id="6" name="TextBox 5"/>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109</a:t>
            </a:fld>
            <a:endParaRPr lang="en-US" sz="1400" dirty="0"/>
          </a:p>
        </p:txBody>
      </p:sp>
      <p:pic>
        <p:nvPicPr>
          <p:cNvPr id="10" name="Picture 4" descr="Stars"/>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3733800" y="685800"/>
            <a:ext cx="2925763" cy="316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6492875" y="3023560"/>
            <a:ext cx="2019300" cy="830997"/>
          </a:xfrm>
          <a:prstGeom prst="rect">
            <a:avLst/>
          </a:prstGeom>
          <a:noFill/>
        </p:spPr>
        <p:txBody>
          <a:bodyPr wrap="square" rtlCol="0">
            <a:spAutoFit/>
          </a:bodyPr>
          <a:lstStyle/>
          <a:p>
            <a:r>
              <a:rPr lang="en-US" sz="1600" dirty="0" smtClean="0"/>
              <a:t>Splatting in SPH (Smooth Particle Hydrodynamics)</a:t>
            </a:r>
            <a:endParaRPr lang="en-US" sz="1600" dirty="0"/>
          </a:p>
        </p:txBody>
      </p:sp>
    </p:spTree>
    <p:extLst>
      <p:ext uri="{BB962C8B-B14F-4D97-AF65-F5344CB8AC3E}">
        <p14:creationId xmlns:p14="http://schemas.microsoft.com/office/powerpoint/2010/main" val="3740060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817772"/>
            <a:ext cx="8229600" cy="603131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Transfer functions can also be used to map scalar data to color</a:t>
            </a:r>
          </a:p>
          <a:p>
            <a:r>
              <a:rPr lang="en-US" sz="2400" dirty="0" smtClean="0"/>
              <a:t>Can be implemented as a color lookup table:</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t>
            </a:r>
            <a:r>
              <a:rPr lang="en-US" sz="600" dirty="0" smtClean="0"/>
              <a:t> </a:t>
            </a:r>
          </a:p>
          <a:p>
            <a:endParaRPr lang="en-US" sz="2400" dirty="0" smtClean="0"/>
          </a:p>
          <a:p>
            <a:endParaRPr lang="en-US" sz="2400" dirty="0"/>
          </a:p>
          <a:p>
            <a:r>
              <a:rPr lang="en-US" sz="2400" dirty="0" smtClean="0"/>
              <a:t>Often specified by defining the color for a discrete set of data values (“gradient stops”) and interpolating in between (e.g., in RGB):</a:t>
            </a:r>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11</a:t>
            </a:fld>
            <a:endParaRPr lang="en-US" sz="1400" dirty="0"/>
          </a:p>
        </p:txBody>
      </p:sp>
      <p:pic>
        <p:nvPicPr>
          <p:cNvPr id="7170" name="Picture 2" descr="C:\Users\tschultz\Desktop\Vorlesung\images-4\gradient-sto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451378"/>
            <a:ext cx="4668838" cy="117802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2876550" y="2577898"/>
            <a:ext cx="5105400" cy="381000"/>
            <a:chOff x="2776972" y="4811427"/>
            <a:chExt cx="5105400" cy="381000"/>
          </a:xfrm>
        </p:grpSpPr>
        <p:sp>
          <p:nvSpPr>
            <p:cNvPr id="24" name="Rectangle 23"/>
            <p:cNvSpPr/>
            <p:nvPr/>
          </p:nvSpPr>
          <p:spPr bwMode="auto">
            <a:xfrm>
              <a:off x="2776972" y="4811427"/>
              <a:ext cx="457200" cy="381000"/>
            </a:xfrm>
            <a:prstGeom prst="rect">
              <a:avLst/>
            </a:prstGeom>
            <a:solidFill>
              <a:srgbClr val="002060"/>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25" name="Rectangle 24"/>
            <p:cNvSpPr/>
            <p:nvPr/>
          </p:nvSpPr>
          <p:spPr bwMode="auto">
            <a:xfrm>
              <a:off x="3234172" y="4811427"/>
              <a:ext cx="457200" cy="381000"/>
            </a:xfrm>
            <a:prstGeom prst="rect">
              <a:avLst/>
            </a:prstGeom>
            <a:solidFill>
              <a:srgbClr val="0070C0"/>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26" name="Rectangle 25"/>
            <p:cNvSpPr/>
            <p:nvPr/>
          </p:nvSpPr>
          <p:spPr bwMode="auto">
            <a:xfrm>
              <a:off x="3691372" y="4811427"/>
              <a:ext cx="457200" cy="381000"/>
            </a:xfrm>
            <a:prstGeom prst="rect">
              <a:avLst/>
            </a:prstGeom>
            <a:solidFill>
              <a:srgbClr val="00B0F0"/>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27" name="Rectangle 26"/>
            <p:cNvSpPr/>
            <p:nvPr/>
          </p:nvSpPr>
          <p:spPr bwMode="auto">
            <a:xfrm>
              <a:off x="4153645" y="4811427"/>
              <a:ext cx="457200" cy="381000"/>
            </a:xfrm>
            <a:prstGeom prst="rect">
              <a:avLst/>
            </a:prstGeom>
            <a:solidFill>
              <a:srgbClr val="00B050"/>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28" name="Rectangle 27"/>
            <p:cNvSpPr/>
            <p:nvPr/>
          </p:nvSpPr>
          <p:spPr bwMode="auto">
            <a:xfrm>
              <a:off x="4610845" y="4811427"/>
              <a:ext cx="457200" cy="381000"/>
            </a:xfrm>
            <a:prstGeom prst="rect">
              <a:avLst/>
            </a:prstGeom>
            <a:solidFill>
              <a:srgbClr val="92D050"/>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29" name="Rectangle 28"/>
            <p:cNvSpPr/>
            <p:nvPr/>
          </p:nvSpPr>
          <p:spPr bwMode="auto">
            <a:xfrm>
              <a:off x="5078362" y="4811427"/>
              <a:ext cx="670410" cy="381000"/>
            </a:xfrm>
            <a:prstGeom prst="rect">
              <a:avLst/>
            </a:prstGeom>
            <a:solidFill>
              <a:srgbClr val="FFFF00"/>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30" name="Rectangle 29"/>
            <p:cNvSpPr/>
            <p:nvPr/>
          </p:nvSpPr>
          <p:spPr bwMode="auto">
            <a:xfrm>
              <a:off x="5748772" y="4811427"/>
              <a:ext cx="1219200" cy="381000"/>
            </a:xfrm>
            <a:prstGeom prst="rect">
              <a:avLst/>
            </a:prstGeom>
            <a:solidFill>
              <a:srgbClr val="FFC000"/>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31" name="Rectangle 30"/>
            <p:cNvSpPr/>
            <p:nvPr/>
          </p:nvSpPr>
          <p:spPr bwMode="auto">
            <a:xfrm>
              <a:off x="6967972" y="4811427"/>
              <a:ext cx="457200" cy="381000"/>
            </a:xfrm>
            <a:prstGeom prst="rect">
              <a:avLst/>
            </a:prstGeom>
            <a:solidFill>
              <a:srgbClr val="FF0000"/>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32" name="Rectangle 31"/>
            <p:cNvSpPr/>
            <p:nvPr/>
          </p:nvSpPr>
          <p:spPr bwMode="auto">
            <a:xfrm>
              <a:off x="7425172" y="4811427"/>
              <a:ext cx="457200" cy="381000"/>
            </a:xfrm>
            <a:prstGeom prst="rect">
              <a:avLst/>
            </a:prstGeom>
            <a:solidFill>
              <a:srgbClr val="C00000"/>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grpSp>
      <p:sp>
        <p:nvSpPr>
          <p:cNvPr id="33" name="Rectangle 4"/>
          <p:cNvSpPr>
            <a:spLocks noChangeArrowheads="1"/>
          </p:cNvSpPr>
          <p:nvPr/>
        </p:nvSpPr>
        <p:spPr bwMode="auto">
          <a:xfrm>
            <a:off x="2876550" y="2577898"/>
            <a:ext cx="5105400" cy="381000"/>
          </a:xfrm>
          <a:prstGeom prst="rect">
            <a:avLst/>
          </a:prstGeom>
          <a:noFill/>
          <a:ln w="28575">
            <a:solidFill>
              <a:schemeClr val="tx1"/>
            </a:solidFill>
            <a:miter lim="800000"/>
            <a:headEnd/>
            <a:tailEnd type="none" w="sm" len="med"/>
          </a:ln>
        </p:spPr>
        <p:txBody>
          <a:bodyPr wrap="none" anchor="ctr"/>
          <a:lstStyle/>
          <a:p>
            <a:endParaRPr lang="de-DE" sz="1400"/>
          </a:p>
        </p:txBody>
      </p:sp>
      <p:sp>
        <p:nvSpPr>
          <p:cNvPr id="34" name="Line 5"/>
          <p:cNvSpPr>
            <a:spLocks noChangeShapeType="1"/>
          </p:cNvSpPr>
          <p:nvPr/>
        </p:nvSpPr>
        <p:spPr bwMode="auto">
          <a:xfrm>
            <a:off x="3333750" y="2577898"/>
            <a:ext cx="0" cy="381000"/>
          </a:xfrm>
          <a:prstGeom prst="line">
            <a:avLst/>
          </a:prstGeom>
          <a:noFill/>
          <a:ln w="9525">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de-DE" sz="1400"/>
          </a:p>
        </p:txBody>
      </p:sp>
      <p:sp>
        <p:nvSpPr>
          <p:cNvPr id="35" name="Line 6"/>
          <p:cNvSpPr>
            <a:spLocks noChangeShapeType="1"/>
          </p:cNvSpPr>
          <p:nvPr/>
        </p:nvSpPr>
        <p:spPr bwMode="auto">
          <a:xfrm>
            <a:off x="3790950" y="2563610"/>
            <a:ext cx="0" cy="381000"/>
          </a:xfrm>
          <a:prstGeom prst="line">
            <a:avLst/>
          </a:prstGeom>
          <a:noFill/>
          <a:ln w="9525">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de-DE" sz="1400"/>
          </a:p>
        </p:txBody>
      </p:sp>
      <p:sp>
        <p:nvSpPr>
          <p:cNvPr id="36" name="Line 7"/>
          <p:cNvSpPr>
            <a:spLocks noChangeShapeType="1"/>
          </p:cNvSpPr>
          <p:nvPr/>
        </p:nvSpPr>
        <p:spPr bwMode="auto">
          <a:xfrm>
            <a:off x="4248150" y="2563610"/>
            <a:ext cx="0" cy="381000"/>
          </a:xfrm>
          <a:prstGeom prst="line">
            <a:avLst/>
          </a:prstGeom>
          <a:noFill/>
          <a:ln w="9525">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de-DE" sz="1400"/>
          </a:p>
        </p:txBody>
      </p:sp>
      <p:sp>
        <p:nvSpPr>
          <p:cNvPr id="37" name="Line 8"/>
          <p:cNvSpPr>
            <a:spLocks noChangeShapeType="1"/>
          </p:cNvSpPr>
          <p:nvPr/>
        </p:nvSpPr>
        <p:spPr bwMode="auto">
          <a:xfrm>
            <a:off x="4705350" y="2563610"/>
            <a:ext cx="0" cy="381000"/>
          </a:xfrm>
          <a:prstGeom prst="line">
            <a:avLst/>
          </a:prstGeom>
          <a:noFill/>
          <a:ln w="9525">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de-DE" sz="1400"/>
          </a:p>
        </p:txBody>
      </p:sp>
      <p:sp>
        <p:nvSpPr>
          <p:cNvPr id="38" name="Line 9"/>
          <p:cNvSpPr>
            <a:spLocks noChangeShapeType="1"/>
          </p:cNvSpPr>
          <p:nvPr/>
        </p:nvSpPr>
        <p:spPr bwMode="auto">
          <a:xfrm>
            <a:off x="7524750" y="2563610"/>
            <a:ext cx="0" cy="381000"/>
          </a:xfrm>
          <a:prstGeom prst="line">
            <a:avLst/>
          </a:prstGeom>
          <a:noFill/>
          <a:ln w="9525">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de-DE" sz="1400"/>
          </a:p>
        </p:txBody>
      </p:sp>
      <p:sp>
        <p:nvSpPr>
          <p:cNvPr id="39" name="Line 10"/>
          <p:cNvSpPr>
            <a:spLocks noChangeShapeType="1"/>
          </p:cNvSpPr>
          <p:nvPr/>
        </p:nvSpPr>
        <p:spPr bwMode="auto">
          <a:xfrm>
            <a:off x="7067550" y="2563610"/>
            <a:ext cx="0" cy="381000"/>
          </a:xfrm>
          <a:prstGeom prst="line">
            <a:avLst/>
          </a:prstGeom>
          <a:noFill/>
          <a:ln w="9525">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de-DE" sz="1400"/>
          </a:p>
        </p:txBody>
      </p:sp>
      <p:sp>
        <p:nvSpPr>
          <p:cNvPr id="40" name="Text Box 11"/>
          <p:cNvSpPr txBox="1">
            <a:spLocks noChangeArrowheads="1"/>
          </p:cNvSpPr>
          <p:nvPr/>
        </p:nvSpPr>
        <p:spPr bwMode="auto">
          <a:xfrm>
            <a:off x="2495550" y="2930243"/>
            <a:ext cx="838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50000"/>
              </a:spcBef>
              <a:buSzTx/>
            </a:pPr>
            <a:r>
              <a:rPr lang="en-US" sz="1200" i="0" dirty="0"/>
              <a:t>0</a:t>
            </a:r>
            <a:endParaRPr lang="en-US" sz="1200" i="0" baseline="-25000" dirty="0"/>
          </a:p>
        </p:txBody>
      </p:sp>
      <p:sp>
        <p:nvSpPr>
          <p:cNvPr id="41" name="Text Box 12"/>
          <p:cNvSpPr txBox="1">
            <a:spLocks noChangeArrowheads="1"/>
          </p:cNvSpPr>
          <p:nvPr/>
        </p:nvSpPr>
        <p:spPr bwMode="auto">
          <a:xfrm>
            <a:off x="845038" y="3158439"/>
            <a:ext cx="1524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gn="r" eaLnBrk="1" hangingPunct="1">
              <a:spcBef>
                <a:spcPct val="50000"/>
              </a:spcBef>
              <a:buSzTx/>
            </a:pPr>
            <a:r>
              <a:rPr lang="en-US" sz="1200" i="0" dirty="0"/>
              <a:t>Scalar </a:t>
            </a:r>
            <a:r>
              <a:rPr lang="en-US" sz="1200" i="0" dirty="0">
                <a:sym typeface="Symbol" pitchFamily="18" charset="2"/>
              </a:rPr>
              <a:t>(0,1)</a:t>
            </a:r>
            <a:endParaRPr lang="en-US" sz="1200" i="0" baseline="-25000" dirty="0"/>
          </a:p>
        </p:txBody>
      </p:sp>
      <p:cxnSp>
        <p:nvCxnSpPr>
          <p:cNvPr id="42" name="AutoShape 13"/>
          <p:cNvCxnSpPr>
            <a:cxnSpLocks noChangeShapeType="1"/>
            <a:endCxn id="33" idx="2"/>
          </p:cNvCxnSpPr>
          <p:nvPr/>
        </p:nvCxnSpPr>
        <p:spPr bwMode="auto">
          <a:xfrm flipV="1">
            <a:off x="2343150" y="2973185"/>
            <a:ext cx="3086100" cy="366713"/>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3" name="Line 14"/>
          <p:cNvSpPr>
            <a:spLocks noChangeShapeType="1"/>
          </p:cNvSpPr>
          <p:nvPr/>
        </p:nvSpPr>
        <p:spPr bwMode="auto">
          <a:xfrm>
            <a:off x="5170717" y="2563610"/>
            <a:ext cx="0" cy="381000"/>
          </a:xfrm>
          <a:prstGeom prst="line">
            <a:avLst/>
          </a:prstGeom>
          <a:noFill/>
          <a:ln w="9525">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de-DE" sz="1400"/>
          </a:p>
        </p:txBody>
      </p:sp>
      <p:sp>
        <p:nvSpPr>
          <p:cNvPr id="44" name="Line 15"/>
          <p:cNvSpPr>
            <a:spLocks noChangeShapeType="1"/>
          </p:cNvSpPr>
          <p:nvPr/>
        </p:nvSpPr>
        <p:spPr bwMode="auto">
          <a:xfrm>
            <a:off x="5848350" y="2563610"/>
            <a:ext cx="0" cy="381000"/>
          </a:xfrm>
          <a:prstGeom prst="line">
            <a:avLst/>
          </a:prstGeom>
          <a:noFill/>
          <a:ln w="9525">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de-DE" sz="1400"/>
          </a:p>
        </p:txBody>
      </p:sp>
      <p:sp>
        <p:nvSpPr>
          <p:cNvPr id="45" name="Text Box 16"/>
          <p:cNvSpPr txBox="1">
            <a:spLocks noChangeArrowheads="1"/>
          </p:cNvSpPr>
          <p:nvPr/>
        </p:nvSpPr>
        <p:spPr bwMode="auto">
          <a:xfrm>
            <a:off x="5130526" y="2654098"/>
            <a:ext cx="8382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50000"/>
              </a:spcBef>
              <a:buSzTx/>
            </a:pPr>
            <a:r>
              <a:rPr lang="en-US" sz="1100" i="0" dirty="0" err="1"/>
              <a:t>R</a:t>
            </a:r>
            <a:r>
              <a:rPr lang="en-US" sz="1100" i="0" baseline="-25000" dirty="0" err="1"/>
              <a:t>i</a:t>
            </a:r>
            <a:r>
              <a:rPr lang="en-US" sz="1100" i="0" dirty="0" err="1"/>
              <a:t>G</a:t>
            </a:r>
            <a:r>
              <a:rPr lang="en-US" sz="1100" i="0" baseline="-25000" dirty="0" err="1"/>
              <a:t>i</a:t>
            </a:r>
            <a:r>
              <a:rPr lang="en-US" sz="1100" i="0" dirty="0" err="1"/>
              <a:t>B</a:t>
            </a:r>
            <a:r>
              <a:rPr lang="en-US" sz="1100" i="0" baseline="-25000" dirty="0" err="1"/>
              <a:t>i</a:t>
            </a:r>
            <a:r>
              <a:rPr lang="en-US" sz="1100" i="0" dirty="0" err="1"/>
              <a:t>A</a:t>
            </a:r>
            <a:r>
              <a:rPr lang="en-US" sz="1100" i="0" baseline="-25000" dirty="0" err="1"/>
              <a:t>i</a:t>
            </a:r>
            <a:endParaRPr lang="en-US" sz="1100" i="0" baseline="-25000" dirty="0"/>
          </a:p>
        </p:txBody>
      </p:sp>
      <p:sp>
        <p:nvSpPr>
          <p:cNvPr id="46" name="Text Box 17"/>
          <p:cNvSpPr txBox="1">
            <a:spLocks noChangeArrowheads="1"/>
          </p:cNvSpPr>
          <p:nvPr/>
        </p:nvSpPr>
        <p:spPr bwMode="auto">
          <a:xfrm>
            <a:off x="3479238" y="3339898"/>
            <a:ext cx="13766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50000"/>
              </a:spcBef>
              <a:buSzTx/>
            </a:pPr>
            <a:r>
              <a:rPr lang="en-US" sz="1100" i="0" dirty="0"/>
              <a:t>(0,1) </a:t>
            </a:r>
            <a:r>
              <a:rPr lang="en-US" sz="1100" i="0" dirty="0">
                <a:sym typeface="Symbol" pitchFamily="18" charset="2"/>
              </a:rPr>
              <a:t> (0,N-1)</a:t>
            </a:r>
            <a:endParaRPr lang="en-US" sz="1100" i="0" baseline="-25000" dirty="0"/>
          </a:p>
        </p:txBody>
      </p:sp>
      <p:sp>
        <p:nvSpPr>
          <p:cNvPr id="47" name="Text Box 18"/>
          <p:cNvSpPr txBox="1">
            <a:spLocks noChangeArrowheads="1"/>
          </p:cNvSpPr>
          <p:nvPr/>
        </p:nvSpPr>
        <p:spPr bwMode="auto">
          <a:xfrm>
            <a:off x="7524750" y="2958898"/>
            <a:ext cx="838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50000"/>
              </a:spcBef>
              <a:buSzTx/>
            </a:pPr>
            <a:r>
              <a:rPr lang="en-US" sz="1200" i="0" dirty="0"/>
              <a:t>255</a:t>
            </a:r>
            <a:endParaRPr lang="en-US" sz="1200" i="0" baseline="-25000" dirty="0"/>
          </a:p>
        </p:txBody>
      </p:sp>
      <p:sp>
        <p:nvSpPr>
          <p:cNvPr id="48" name="Text Box 12"/>
          <p:cNvSpPr txBox="1">
            <a:spLocks noChangeArrowheads="1"/>
          </p:cNvSpPr>
          <p:nvPr/>
        </p:nvSpPr>
        <p:spPr bwMode="auto">
          <a:xfrm>
            <a:off x="4667250" y="3156541"/>
            <a:ext cx="1524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gn="r" eaLnBrk="1" hangingPunct="1">
              <a:spcBef>
                <a:spcPct val="50000"/>
              </a:spcBef>
              <a:buSzTx/>
            </a:pPr>
            <a:r>
              <a:rPr lang="en-US" sz="1200" i="0" dirty="0" smtClean="0"/>
              <a:t>Index</a:t>
            </a:r>
            <a:endParaRPr lang="en-US" sz="1200" i="0" baseline="-25000" dirty="0"/>
          </a:p>
        </p:txBody>
      </p:sp>
      <p:sp>
        <p:nvSpPr>
          <p:cNvPr id="2" name="Title 1"/>
          <p:cNvSpPr>
            <a:spLocks noGrp="1"/>
          </p:cNvSpPr>
          <p:nvPr>
            <p:ph type="title"/>
          </p:nvPr>
        </p:nvSpPr>
        <p:spPr/>
        <p:txBody>
          <a:bodyPr/>
          <a:lstStyle/>
          <a:p>
            <a:r>
              <a:rPr lang="en-US" dirty="0"/>
              <a:t>Color Maps</a:t>
            </a:r>
            <a:br>
              <a:rPr lang="en-US" dirty="0"/>
            </a:br>
            <a:endParaRPr lang="en-US" dirty="0"/>
          </a:p>
        </p:txBody>
      </p:sp>
    </p:spTree>
    <p:extLst>
      <p:ext uri="{BB962C8B-B14F-4D97-AF65-F5344CB8AC3E}">
        <p14:creationId xmlns:p14="http://schemas.microsoft.com/office/powerpoint/2010/main" val="28564342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76" name="Rectangle 12"/>
          <p:cNvSpPr>
            <a:spLocks noGrp="1" noChangeArrowheads="1"/>
          </p:cNvSpPr>
          <p:nvPr>
            <p:ph type="title"/>
          </p:nvPr>
        </p:nvSpPr>
        <p:spPr/>
        <p:txBody>
          <a:bodyPr/>
          <a:lstStyle/>
          <a:p>
            <a:r>
              <a:rPr lang="de-DE" dirty="0" err="1" smtClean="0"/>
              <a:t>Direct</a:t>
            </a:r>
            <a:r>
              <a:rPr lang="de-DE" dirty="0" smtClean="0"/>
              <a:t> Volume Rendering</a:t>
            </a:r>
            <a:endParaRPr lang="de-DE" dirty="0"/>
          </a:p>
        </p:txBody>
      </p:sp>
      <p:sp>
        <p:nvSpPr>
          <p:cNvPr id="369677" name="Rectangle 13"/>
          <p:cNvSpPr>
            <a:spLocks noGrp="1" noChangeArrowheads="1"/>
          </p:cNvSpPr>
          <p:nvPr>
            <p:ph idx="1"/>
          </p:nvPr>
        </p:nvSpPr>
        <p:spPr/>
        <p:txBody>
          <a:bodyPr/>
          <a:lstStyle/>
          <a:p>
            <a:r>
              <a:rPr lang="en-US" b="1" dirty="0" smtClean="0"/>
              <a:t>Summary</a:t>
            </a:r>
            <a:endParaRPr lang="en-US" b="1" dirty="0"/>
          </a:p>
          <a:p>
            <a:r>
              <a:rPr lang="de-DE" b="1" dirty="0" smtClean="0"/>
              <a:t>Optical Volume Rendering Model</a:t>
            </a:r>
          </a:p>
          <a:p>
            <a:pPr lvl="1"/>
            <a:r>
              <a:rPr lang="de-DE" dirty="0"/>
              <a:t>Volume Rendering Integral</a:t>
            </a:r>
          </a:p>
          <a:p>
            <a:pPr lvl="1"/>
            <a:r>
              <a:rPr lang="de-DE" dirty="0" smtClean="0"/>
              <a:t>Illumination</a:t>
            </a:r>
          </a:p>
          <a:p>
            <a:r>
              <a:rPr lang="de-DE" b="1" dirty="0" err="1" smtClean="0"/>
              <a:t>Direct</a:t>
            </a:r>
            <a:r>
              <a:rPr lang="de-DE" b="1" dirty="0" smtClean="0"/>
              <a:t> Volume Rendering</a:t>
            </a:r>
          </a:p>
          <a:p>
            <a:pPr lvl="1"/>
            <a:r>
              <a:rPr lang="de-DE" dirty="0" smtClean="0"/>
              <a:t>Ray Casting</a:t>
            </a:r>
          </a:p>
          <a:p>
            <a:pPr lvl="1"/>
            <a:r>
              <a:rPr lang="de-DE" dirty="0" err="1" smtClean="0"/>
              <a:t>Composition</a:t>
            </a:r>
            <a:r>
              <a:rPr lang="de-DE" dirty="0" smtClean="0"/>
              <a:t> </a:t>
            </a:r>
            <a:r>
              <a:rPr lang="de-DE" dirty="0" err="1" smtClean="0"/>
              <a:t>Schemes</a:t>
            </a:r>
            <a:endParaRPr lang="de-DE" dirty="0" smtClean="0"/>
          </a:p>
          <a:p>
            <a:pPr lvl="1"/>
            <a:r>
              <a:rPr lang="de-DE" dirty="0" smtClean="0"/>
              <a:t>Transfer Functions</a:t>
            </a:r>
          </a:p>
        </p:txBody>
      </p:sp>
    </p:spTree>
    <p:extLst>
      <p:ext uri="{BB962C8B-B14F-4D97-AF65-F5344CB8AC3E}">
        <p14:creationId xmlns:p14="http://schemas.microsoft.com/office/powerpoint/2010/main" val="22293850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C:\Users\tschultz\Desktop\Vorlesung\images-4\brain-color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63" y="1411794"/>
            <a:ext cx="7259237" cy="484327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457200" y="817772"/>
            <a:ext cx="8229600" cy="603131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All these examples show exactly the same data:</a:t>
            </a:r>
          </a:p>
        </p:txBody>
      </p:sp>
      <p:sp>
        <p:nvSpPr>
          <p:cNvPr id="8" name="TextBox 7"/>
          <p:cNvSpPr txBox="1"/>
          <p:nvPr/>
        </p:nvSpPr>
        <p:spPr>
          <a:xfrm>
            <a:off x="-3352800" y="5801380"/>
            <a:ext cx="8153400" cy="523220"/>
          </a:xfrm>
          <a:prstGeom prst="rect">
            <a:avLst/>
          </a:prstGeom>
          <a:noFill/>
        </p:spPr>
        <p:txBody>
          <a:bodyPr wrap="square" rtlCol="0">
            <a:spAutoFit/>
          </a:bodyPr>
          <a:lstStyle/>
          <a:p>
            <a:r>
              <a:rPr lang="en-US" sz="1400" dirty="0" smtClean="0"/>
              <a:t>Image Source:</a:t>
            </a:r>
          </a:p>
          <a:p>
            <a:r>
              <a:rPr lang="en-US" sz="1400" dirty="0" err="1" smtClean="0"/>
              <a:t>Rogowitz</a:t>
            </a:r>
            <a:r>
              <a:rPr lang="en-US" sz="1400" dirty="0" smtClean="0"/>
              <a:t> et al.</a:t>
            </a:r>
            <a:endParaRPr lang="en-US" sz="1400" dirty="0"/>
          </a:p>
        </p:txBody>
      </p:sp>
      <p:sp>
        <p:nvSpPr>
          <p:cNvPr id="2" name="Title 1"/>
          <p:cNvSpPr>
            <a:spLocks noGrp="1"/>
          </p:cNvSpPr>
          <p:nvPr>
            <p:ph type="title"/>
          </p:nvPr>
        </p:nvSpPr>
        <p:spPr/>
        <p:txBody>
          <a:bodyPr/>
          <a:lstStyle/>
          <a:p>
            <a:r>
              <a:rPr lang="en-US" dirty="0"/>
              <a:t>Impact of Color Maps on Interpretation</a:t>
            </a:r>
            <a:br>
              <a:rPr lang="en-US" dirty="0"/>
            </a:br>
            <a:endParaRPr lang="en-US" dirty="0"/>
          </a:p>
        </p:txBody>
      </p:sp>
    </p:spTree>
    <p:extLst>
      <p:ext uri="{BB962C8B-B14F-4D97-AF65-F5344CB8AC3E}">
        <p14:creationId xmlns:p14="http://schemas.microsoft.com/office/powerpoint/2010/main" val="2018681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13</a:t>
            </a:fld>
            <a:endParaRPr lang="en-US" sz="1400" dirty="0"/>
          </a:p>
        </p:txBody>
      </p:sp>
      <p:sp>
        <p:nvSpPr>
          <p:cNvPr id="7" name="Content Placeholder 2"/>
          <p:cNvSpPr txBox="1">
            <a:spLocks/>
          </p:cNvSpPr>
          <p:nvPr/>
        </p:nvSpPr>
        <p:spPr>
          <a:xfrm>
            <a:off x="457200" y="817772"/>
            <a:ext cx="8229600" cy="559469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In this case, unnecessary surgery was performed based on a poorly adjusted color map:</a:t>
            </a:r>
          </a:p>
        </p:txBody>
      </p:sp>
      <p:sp>
        <p:nvSpPr>
          <p:cNvPr id="8" name="TextBox 7"/>
          <p:cNvSpPr txBox="1"/>
          <p:nvPr/>
        </p:nvSpPr>
        <p:spPr>
          <a:xfrm>
            <a:off x="342900" y="6040662"/>
            <a:ext cx="8153400" cy="307777"/>
          </a:xfrm>
          <a:prstGeom prst="rect">
            <a:avLst/>
          </a:prstGeom>
          <a:noFill/>
        </p:spPr>
        <p:txBody>
          <a:bodyPr wrap="square" rtlCol="0">
            <a:spAutoFit/>
          </a:bodyPr>
          <a:lstStyle/>
          <a:p>
            <a:r>
              <a:rPr lang="en-US" sz="1400" dirty="0" smtClean="0"/>
              <a:t>Image Source: </a:t>
            </a:r>
            <a:r>
              <a:rPr lang="en-US" sz="1400" dirty="0" err="1" smtClean="0"/>
              <a:t>Lundstr</a:t>
            </a:r>
            <a:r>
              <a:rPr lang="de-DE" sz="1400" dirty="0" smtClean="0"/>
              <a:t>öm et al.</a:t>
            </a:r>
            <a:endParaRPr lang="en-US" sz="1400" dirty="0"/>
          </a:p>
        </p:txBody>
      </p:sp>
      <p:pic>
        <p:nvPicPr>
          <p:cNvPr id="9" name="Picture 3" descr="\\vboxsvr\Talks\Cake\uncertain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40382"/>
            <a:ext cx="7846832" cy="3879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Pick Your Colors Wisely!</a:t>
            </a:r>
            <a:br>
              <a:rPr lang="en-US" dirty="0"/>
            </a:br>
            <a:endParaRPr lang="en-US" dirty="0"/>
          </a:p>
        </p:txBody>
      </p:sp>
    </p:spTree>
    <p:extLst>
      <p:ext uri="{BB962C8B-B14F-4D97-AF65-F5344CB8AC3E}">
        <p14:creationId xmlns:p14="http://schemas.microsoft.com/office/powerpoint/2010/main" val="26683764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14</a:t>
            </a:fld>
            <a:endParaRPr lang="en-US" sz="1400" dirty="0"/>
          </a:p>
        </p:txBody>
      </p:sp>
      <p:sp>
        <p:nvSpPr>
          <p:cNvPr id="5" name="Rectangle 3"/>
          <p:cNvSpPr txBox="1">
            <a:spLocks noChangeArrowheads="1"/>
          </p:cNvSpPr>
          <p:nvPr/>
        </p:nvSpPr>
        <p:spPr>
          <a:xfrm>
            <a:off x="381000" y="914400"/>
            <a:ext cx="4800600" cy="55653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ym typeface="Wingdings" pitchFamily="2" charset="2"/>
              </a:rPr>
              <a:t>Gray scale color table</a:t>
            </a:r>
          </a:p>
          <a:p>
            <a:pPr lvl="1"/>
            <a:r>
              <a:rPr lang="en-US" sz="2000" dirty="0" smtClean="0">
                <a:sym typeface="Wingdings" pitchFamily="2" charset="2"/>
              </a:rPr>
              <a:t>Intuitive ordering</a:t>
            </a:r>
            <a:br>
              <a:rPr lang="en-US" sz="2000" dirty="0" smtClean="0">
                <a:sym typeface="Wingdings" pitchFamily="2" charset="2"/>
              </a:rPr>
            </a:br>
            <a:endParaRPr lang="en-US" sz="2000" dirty="0" smtClean="0">
              <a:sym typeface="Wingdings" pitchFamily="2" charset="2"/>
            </a:endParaRPr>
          </a:p>
          <a:p>
            <a:pPr lvl="1"/>
            <a:endParaRPr lang="en-US" sz="2000" dirty="0" smtClean="0">
              <a:sym typeface="Wingdings" pitchFamily="2" charset="2"/>
            </a:endParaRPr>
          </a:p>
          <a:p>
            <a:r>
              <a:rPr lang="en-US" sz="2400" dirty="0" smtClean="0">
                <a:sym typeface="Wingdings" pitchFamily="2" charset="2"/>
              </a:rPr>
              <a:t>Rainbow color table</a:t>
            </a:r>
          </a:p>
          <a:p>
            <a:pPr lvl="1"/>
            <a:r>
              <a:rPr lang="en-US" sz="2000" dirty="0" smtClean="0">
                <a:ea typeface="Arial Unicode MS" pitchFamily="34" charset="-128"/>
                <a:cs typeface="Arial Unicode MS" pitchFamily="34" charset="-128"/>
              </a:rPr>
              <a:t>Based on HSV color space</a:t>
            </a:r>
            <a:br>
              <a:rPr lang="en-US" sz="2000" dirty="0" smtClean="0">
                <a:ea typeface="Arial Unicode MS" pitchFamily="34" charset="-128"/>
                <a:cs typeface="Arial Unicode MS" pitchFamily="34" charset="-128"/>
              </a:rPr>
            </a:br>
            <a:endParaRPr lang="en-US" sz="2000" dirty="0" smtClean="0">
              <a:ea typeface="Arial Unicode MS" pitchFamily="34" charset="-128"/>
              <a:cs typeface="Arial Unicode MS" pitchFamily="34" charset="-128"/>
            </a:endParaRPr>
          </a:p>
          <a:p>
            <a:pPr lvl="1"/>
            <a:endParaRPr lang="en-US" sz="2000" dirty="0" smtClean="0">
              <a:sym typeface="Wingdings" pitchFamily="2" charset="2"/>
            </a:endParaRPr>
          </a:p>
          <a:p>
            <a:r>
              <a:rPr lang="en-US" sz="2400" dirty="0" smtClean="0">
                <a:sym typeface="Wingdings" pitchFamily="2" charset="2"/>
              </a:rPr>
              <a:t>“Black body radiation”</a:t>
            </a:r>
            <a:br>
              <a:rPr lang="en-US" sz="2400" dirty="0" smtClean="0">
                <a:sym typeface="Wingdings" pitchFamily="2" charset="2"/>
              </a:rPr>
            </a:br>
            <a:r>
              <a:rPr lang="en-US" sz="1800" dirty="0" smtClean="0">
                <a:sym typeface="Wingdings" pitchFamily="2" charset="2"/>
              </a:rPr>
              <a:t> </a:t>
            </a:r>
          </a:p>
          <a:p>
            <a:endParaRPr lang="en-US" sz="1800" dirty="0" smtClean="0">
              <a:sym typeface="Wingdings" pitchFamily="2" charset="2"/>
            </a:endParaRPr>
          </a:p>
          <a:p>
            <a:r>
              <a:rPr lang="en-US" sz="2400" dirty="0" smtClean="0">
                <a:sym typeface="Wingdings" pitchFamily="2" charset="2"/>
              </a:rPr>
              <a:t>Cool-to-warm</a:t>
            </a:r>
            <a:r>
              <a:rPr lang="en-US" sz="2400" dirty="0">
                <a:sym typeface="Wingdings" pitchFamily="2" charset="2"/>
              </a:rPr>
              <a:t/>
            </a:r>
            <a:br>
              <a:rPr lang="en-US" sz="2400" dirty="0">
                <a:sym typeface="Wingdings" pitchFamily="2" charset="2"/>
              </a:rPr>
            </a:br>
            <a:r>
              <a:rPr lang="en-US" sz="1800" dirty="0" smtClean="0">
                <a:sym typeface="Wingdings" pitchFamily="2" charset="2"/>
              </a:rPr>
              <a:t> </a:t>
            </a:r>
          </a:p>
          <a:p>
            <a:endParaRPr lang="en-US" sz="1800" dirty="0" smtClean="0">
              <a:sym typeface="Wingdings" pitchFamily="2" charset="2"/>
            </a:endParaRPr>
          </a:p>
          <a:p>
            <a:r>
              <a:rPr lang="en-US" sz="2400" dirty="0" smtClean="0">
                <a:sym typeface="Wingdings" pitchFamily="2" charset="2"/>
              </a:rPr>
              <a:t>Blue-to-yellow</a:t>
            </a:r>
          </a:p>
        </p:txBody>
      </p:sp>
      <p:sp>
        <p:nvSpPr>
          <p:cNvPr id="7" name="Rectangle 4"/>
          <p:cNvSpPr>
            <a:spLocks noChangeArrowheads="1"/>
          </p:cNvSpPr>
          <p:nvPr/>
        </p:nvSpPr>
        <p:spPr bwMode="auto">
          <a:xfrm>
            <a:off x="5334000" y="1143000"/>
            <a:ext cx="3378200" cy="457200"/>
          </a:xfrm>
          <a:prstGeom prst="rect">
            <a:avLst/>
          </a:prstGeom>
          <a:gradFill rotWithShape="0">
            <a:gsLst>
              <a:gs pos="0">
                <a:schemeClr val="tx1"/>
              </a:gs>
              <a:gs pos="100000">
                <a:schemeClr val="bg1"/>
              </a:gs>
            </a:gsLst>
            <a:lin ang="0" scaled="1"/>
          </a:gradFill>
          <a:ln w="28575">
            <a:solidFill>
              <a:schemeClr val="tx1"/>
            </a:solidFill>
            <a:miter lim="800000"/>
            <a:headEnd/>
            <a:tailEnd/>
          </a:ln>
        </p:spPr>
        <p:txBody>
          <a:bodyPr wrap="none" anchor="ctr"/>
          <a:lstStyle/>
          <a:p>
            <a:endParaRPr lang="de-DE" sz="1400"/>
          </a:p>
        </p:txBody>
      </p:sp>
      <p:sp>
        <p:nvSpPr>
          <p:cNvPr id="8" name="Rectangle 5"/>
          <p:cNvSpPr>
            <a:spLocks noChangeArrowheads="1"/>
          </p:cNvSpPr>
          <p:nvPr/>
        </p:nvSpPr>
        <p:spPr bwMode="auto">
          <a:xfrm>
            <a:off x="5334000" y="2643188"/>
            <a:ext cx="3378200" cy="457200"/>
          </a:xfrm>
          <a:prstGeom prst="rect">
            <a:avLst/>
          </a:prstGeom>
          <a:gradFill rotWithShape="0">
            <a:gsLst>
              <a:gs pos="0">
                <a:srgbClr val="A603AB"/>
              </a:gs>
              <a:gs pos="21001">
                <a:srgbClr val="0819FB"/>
              </a:gs>
              <a:gs pos="40000">
                <a:srgbClr val="1A8D48"/>
              </a:gs>
              <a:gs pos="61000">
                <a:srgbClr val="FFFF00"/>
              </a:gs>
              <a:gs pos="82000">
                <a:srgbClr val="EE3F17"/>
              </a:gs>
              <a:gs pos="100000">
                <a:srgbClr val="FF0000"/>
              </a:gs>
            </a:gsLst>
            <a:lin ang="0" scaled="1"/>
          </a:gradFill>
          <a:ln w="28575">
            <a:solidFill>
              <a:schemeClr val="tx1"/>
            </a:solidFill>
            <a:miter lim="800000"/>
            <a:headEnd/>
            <a:tailEnd/>
          </a:ln>
        </p:spPr>
        <p:txBody>
          <a:bodyPr wrap="none" anchor="ctr"/>
          <a:lstStyle/>
          <a:p>
            <a:endParaRPr lang="de-DE" sz="1400"/>
          </a:p>
        </p:txBody>
      </p:sp>
      <p:sp>
        <p:nvSpPr>
          <p:cNvPr id="13" name="Rectangle 4"/>
          <p:cNvSpPr>
            <a:spLocks noChangeArrowheads="1"/>
          </p:cNvSpPr>
          <p:nvPr/>
        </p:nvSpPr>
        <p:spPr bwMode="auto">
          <a:xfrm>
            <a:off x="5334000" y="3939250"/>
            <a:ext cx="3378200" cy="457200"/>
          </a:xfrm>
          <a:prstGeom prst="rect">
            <a:avLst/>
          </a:prstGeom>
          <a:gradFill rotWithShape="0">
            <a:gsLst>
              <a:gs pos="67000">
                <a:srgbClr val="FFFF00"/>
              </a:gs>
              <a:gs pos="33000">
                <a:srgbClr val="FF0000"/>
              </a:gs>
              <a:gs pos="0">
                <a:schemeClr val="tx1"/>
              </a:gs>
              <a:gs pos="100000">
                <a:schemeClr val="bg1"/>
              </a:gs>
            </a:gsLst>
            <a:lin ang="0" scaled="1"/>
          </a:gradFill>
          <a:ln w="28575">
            <a:solidFill>
              <a:schemeClr val="tx1"/>
            </a:solidFill>
            <a:miter lim="800000"/>
            <a:headEnd/>
            <a:tailEnd/>
          </a:ln>
        </p:spPr>
        <p:txBody>
          <a:bodyPr wrap="none" anchor="ctr"/>
          <a:lstStyle/>
          <a:p>
            <a:endParaRPr lang="de-DE" sz="1400" dirty="0"/>
          </a:p>
        </p:txBody>
      </p:sp>
      <p:sp>
        <p:nvSpPr>
          <p:cNvPr id="14" name="Rectangle 4"/>
          <p:cNvSpPr>
            <a:spLocks noChangeArrowheads="1"/>
          </p:cNvSpPr>
          <p:nvPr/>
        </p:nvSpPr>
        <p:spPr bwMode="auto">
          <a:xfrm>
            <a:off x="5346700" y="4991100"/>
            <a:ext cx="3378200" cy="457200"/>
          </a:xfrm>
          <a:prstGeom prst="rect">
            <a:avLst/>
          </a:prstGeom>
          <a:gradFill rotWithShape="0">
            <a:gsLst>
              <a:gs pos="50000">
                <a:schemeClr val="bg1"/>
              </a:gs>
              <a:gs pos="0">
                <a:srgbClr val="0000FF"/>
              </a:gs>
              <a:gs pos="100000">
                <a:srgbClr val="FF0000"/>
              </a:gs>
            </a:gsLst>
            <a:lin ang="0" scaled="1"/>
          </a:gradFill>
          <a:ln w="28575">
            <a:solidFill>
              <a:schemeClr val="tx1"/>
            </a:solidFill>
            <a:miter lim="800000"/>
            <a:headEnd/>
            <a:tailEnd/>
          </a:ln>
        </p:spPr>
        <p:txBody>
          <a:bodyPr wrap="none" anchor="ctr"/>
          <a:lstStyle/>
          <a:p>
            <a:endParaRPr lang="de-DE" sz="1400" dirty="0"/>
          </a:p>
        </p:txBody>
      </p:sp>
      <p:sp>
        <p:nvSpPr>
          <p:cNvPr id="15" name="Rectangle 4"/>
          <p:cNvSpPr>
            <a:spLocks noChangeArrowheads="1"/>
          </p:cNvSpPr>
          <p:nvPr/>
        </p:nvSpPr>
        <p:spPr bwMode="auto">
          <a:xfrm>
            <a:off x="5334000" y="5896638"/>
            <a:ext cx="3378200" cy="457200"/>
          </a:xfrm>
          <a:prstGeom prst="rect">
            <a:avLst/>
          </a:prstGeom>
          <a:gradFill rotWithShape="0">
            <a:gsLst>
              <a:gs pos="0">
                <a:srgbClr val="0000FF"/>
              </a:gs>
              <a:gs pos="100000">
                <a:srgbClr val="FFFF00"/>
              </a:gs>
            </a:gsLst>
            <a:lin ang="0" scaled="1"/>
          </a:gradFill>
          <a:ln w="28575">
            <a:solidFill>
              <a:schemeClr val="tx1"/>
            </a:solidFill>
            <a:miter lim="800000"/>
            <a:headEnd/>
            <a:tailEnd/>
          </a:ln>
        </p:spPr>
        <p:txBody>
          <a:bodyPr wrap="none" anchor="ctr"/>
          <a:lstStyle/>
          <a:p>
            <a:endParaRPr lang="de-DE" sz="1400" dirty="0"/>
          </a:p>
        </p:txBody>
      </p:sp>
      <p:sp>
        <p:nvSpPr>
          <p:cNvPr id="2" name="Title 1"/>
          <p:cNvSpPr>
            <a:spLocks noGrp="1"/>
          </p:cNvSpPr>
          <p:nvPr>
            <p:ph type="title"/>
          </p:nvPr>
        </p:nvSpPr>
        <p:spPr/>
        <p:txBody>
          <a:bodyPr/>
          <a:lstStyle/>
          <a:p>
            <a:r>
              <a:rPr lang="en-US" dirty="0"/>
              <a:t>Some Classic Color Maps</a:t>
            </a:r>
            <a:br>
              <a:rPr lang="en-US" dirty="0"/>
            </a:br>
            <a:endParaRPr lang="en-US" dirty="0"/>
          </a:p>
        </p:txBody>
      </p:sp>
    </p:spTree>
    <p:extLst>
      <p:ext uri="{BB962C8B-B14F-4D97-AF65-F5344CB8AC3E}">
        <p14:creationId xmlns:p14="http://schemas.microsoft.com/office/powerpoint/2010/main" val="20419880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817772"/>
            <a:ext cx="82296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Some General Rules:</a:t>
            </a:r>
          </a:p>
          <a:p>
            <a:r>
              <a:rPr lang="en-US" sz="2400" dirty="0" smtClean="0"/>
              <a:t>Stick to conventions</a:t>
            </a:r>
          </a:p>
          <a:p>
            <a:pPr lvl="1"/>
            <a:r>
              <a:rPr lang="en-US" sz="2000" dirty="0" smtClean="0"/>
              <a:t>Temperature: warm=red, cool=blue</a:t>
            </a:r>
          </a:p>
          <a:p>
            <a:pPr lvl="1"/>
            <a:r>
              <a:rPr lang="en-US" sz="2000" dirty="0" smtClean="0"/>
              <a:t>fMRI: activation=red, deactivation=blue</a:t>
            </a:r>
          </a:p>
          <a:p>
            <a:pPr lvl="1"/>
            <a:r>
              <a:rPr lang="en-US" sz="2000" dirty="0" smtClean="0"/>
              <a:t>“Natural” appearance (bone=white, muscle=red)</a:t>
            </a:r>
          </a:p>
          <a:p>
            <a:r>
              <a:rPr lang="en-US" sz="2400" dirty="0" smtClean="0"/>
              <a:t>When in doubt, interactively changing the transfer function can increase confidence</a:t>
            </a:r>
          </a:p>
          <a:p>
            <a:r>
              <a:rPr lang="en-US" sz="2400" dirty="0" smtClean="0"/>
              <a:t>5-10% of the male population suffer from (partial) color blindness</a:t>
            </a:r>
          </a:p>
          <a:p>
            <a:pPr lvl="1"/>
            <a:r>
              <a:rPr lang="en-US" sz="2000" dirty="0" smtClean="0"/>
              <a:t>Red-green weakness most common type</a:t>
            </a:r>
          </a:p>
          <a:p>
            <a:pPr lvl="1"/>
            <a:r>
              <a:rPr lang="en-US" sz="2000" dirty="0" smtClean="0"/>
              <a:t>Women much less affected</a:t>
            </a:r>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15</a:t>
            </a:fld>
            <a:endParaRPr lang="en-US" sz="1400" dirty="0"/>
          </a:p>
        </p:txBody>
      </p:sp>
      <p:sp>
        <p:nvSpPr>
          <p:cNvPr id="2" name="Title 1"/>
          <p:cNvSpPr>
            <a:spLocks noGrp="1"/>
          </p:cNvSpPr>
          <p:nvPr>
            <p:ph type="title"/>
          </p:nvPr>
        </p:nvSpPr>
        <p:spPr/>
        <p:txBody>
          <a:bodyPr/>
          <a:lstStyle/>
          <a:p>
            <a:r>
              <a:rPr lang="en-US" dirty="0"/>
              <a:t>Choosing Color Maps for Visualization</a:t>
            </a:r>
            <a:br>
              <a:rPr lang="en-US" dirty="0"/>
            </a:br>
            <a:endParaRPr lang="en-US" dirty="0"/>
          </a:p>
        </p:txBody>
      </p:sp>
    </p:spTree>
    <p:extLst>
      <p:ext uri="{BB962C8B-B14F-4D97-AF65-F5344CB8AC3E}">
        <p14:creationId xmlns:p14="http://schemas.microsoft.com/office/powerpoint/2010/main" val="2790135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Rectangle 5"/>
          <p:cNvSpPr>
            <a:spLocks noChangeArrowheads="1"/>
          </p:cNvSpPr>
          <p:nvPr/>
        </p:nvSpPr>
        <p:spPr bwMode="auto">
          <a:xfrm>
            <a:off x="3872593" y="221310"/>
            <a:ext cx="3442607" cy="457200"/>
          </a:xfrm>
          <a:prstGeom prst="rect">
            <a:avLst/>
          </a:prstGeom>
          <a:gradFill rotWithShape="0">
            <a:gsLst>
              <a:gs pos="0">
                <a:srgbClr val="A603AB"/>
              </a:gs>
              <a:gs pos="21001">
                <a:srgbClr val="0819FB"/>
              </a:gs>
              <a:gs pos="40000">
                <a:srgbClr val="1A8D48"/>
              </a:gs>
              <a:gs pos="61000">
                <a:srgbClr val="FFFF00"/>
              </a:gs>
              <a:gs pos="82000">
                <a:srgbClr val="EE3F17"/>
              </a:gs>
              <a:gs pos="100000">
                <a:srgbClr val="FF0000"/>
              </a:gs>
            </a:gsLst>
            <a:lin ang="0" scaled="1"/>
          </a:gradFill>
          <a:ln w="28575">
            <a:noFill/>
            <a:miter lim="800000"/>
            <a:headEnd/>
            <a:tailEnd/>
          </a:ln>
        </p:spPr>
        <p:txBody>
          <a:bodyPr wrap="none" anchor="ctr"/>
          <a:lstStyle/>
          <a:p>
            <a:endParaRPr lang="de-DE" sz="1400"/>
          </a:p>
        </p:txBody>
      </p:sp>
      <p:sp>
        <p:nvSpPr>
          <p:cNvPr id="6" name="TextBox 5"/>
          <p:cNvSpPr txBox="1"/>
          <p:nvPr/>
        </p:nvSpPr>
        <p:spPr>
          <a:xfrm>
            <a:off x="381000" y="180019"/>
            <a:ext cx="8382000" cy="514643"/>
          </a:xfrm>
          <a:prstGeom prst="rect">
            <a:avLst/>
          </a:prstGeom>
          <a:noFill/>
        </p:spPr>
        <p:txBody>
          <a:bodyPr wrap="square" lIns="82945" tIns="41473" rIns="82945" bIns="41473" rtlCol="0">
            <a:spAutoFit/>
          </a:bodyPr>
          <a:lstStyle/>
          <a:p>
            <a:pPr algn="ctr"/>
            <a:r>
              <a:rPr lang="en-US" sz="2800" b="1" dirty="0" smtClean="0"/>
              <a:t>Issues with </a:t>
            </a:r>
            <a:r>
              <a:rPr lang="en-US" sz="2800" b="1" dirty="0" smtClean="0">
                <a:solidFill>
                  <a:schemeClr val="bg1"/>
                </a:solidFill>
              </a:rPr>
              <a:t>Rainbow Color Map</a:t>
            </a:r>
            <a:endParaRPr lang="en-US" sz="2800" b="1" dirty="0">
              <a:solidFill>
                <a:schemeClr val="bg1"/>
              </a:solidFill>
            </a:endParaRPr>
          </a:p>
        </p:txBody>
      </p:sp>
      <p:sp>
        <p:nvSpPr>
          <p:cNvPr id="20" name="Content Placeholder 2"/>
          <p:cNvSpPr txBox="1">
            <a:spLocks/>
          </p:cNvSpPr>
          <p:nvPr/>
        </p:nvSpPr>
        <p:spPr>
          <a:xfrm>
            <a:off x="457200" y="817772"/>
            <a:ext cx="82296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Default color map in many visualization systems, </a:t>
            </a:r>
            <a:r>
              <a:rPr lang="en-US" sz="2400" b="1" dirty="0" smtClean="0"/>
              <a:t>but…</a:t>
            </a:r>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16</a:t>
            </a:fld>
            <a:endParaRPr lang="en-US" sz="1400" dirty="0"/>
          </a:p>
        </p:txBody>
      </p:sp>
      <p:pic>
        <p:nvPicPr>
          <p:cNvPr id="9218" name="Picture 2" descr="C:\Users\tschultz\Desktop\Vorlesung\images-4\rainbow-contras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523" y="2366392"/>
            <a:ext cx="3445663" cy="1552576"/>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tschultz\Desktop\Vorlesung\images-4\rainbow-exampl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1090" y="2390776"/>
            <a:ext cx="3775710" cy="37757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11090" y="1752600"/>
            <a:ext cx="3851910" cy="400110"/>
          </a:xfrm>
          <a:prstGeom prst="rect">
            <a:avLst/>
          </a:prstGeom>
          <a:noFill/>
        </p:spPr>
        <p:txBody>
          <a:bodyPr wrap="square" rtlCol="0">
            <a:spAutoFit/>
          </a:bodyPr>
          <a:lstStyle/>
          <a:p>
            <a:r>
              <a:rPr lang="en-US" sz="2000" dirty="0" smtClean="0"/>
              <a:t>3. </a:t>
            </a:r>
            <a:r>
              <a:rPr lang="en-US" sz="2000" dirty="0" err="1" smtClean="0"/>
              <a:t>Artifactual</a:t>
            </a:r>
            <a:r>
              <a:rPr lang="en-US" sz="2000" dirty="0" smtClean="0"/>
              <a:t> gradients:</a:t>
            </a:r>
            <a:endParaRPr lang="en-US" sz="2000" dirty="0"/>
          </a:p>
        </p:txBody>
      </p:sp>
      <p:sp>
        <p:nvSpPr>
          <p:cNvPr id="10" name="TextBox 9"/>
          <p:cNvSpPr txBox="1"/>
          <p:nvPr/>
        </p:nvSpPr>
        <p:spPr>
          <a:xfrm>
            <a:off x="533400" y="1781176"/>
            <a:ext cx="3851910" cy="400110"/>
          </a:xfrm>
          <a:prstGeom prst="rect">
            <a:avLst/>
          </a:prstGeom>
          <a:noFill/>
        </p:spPr>
        <p:txBody>
          <a:bodyPr wrap="square" rtlCol="0">
            <a:spAutoFit/>
          </a:bodyPr>
          <a:lstStyle/>
          <a:p>
            <a:r>
              <a:rPr lang="en-US" sz="2000" dirty="0"/>
              <a:t>1</a:t>
            </a:r>
            <a:r>
              <a:rPr lang="en-US" sz="2000" dirty="0" smtClean="0"/>
              <a:t>. No intuitive ordering:</a:t>
            </a:r>
            <a:endParaRPr lang="en-US" sz="2000" dirty="0"/>
          </a:p>
        </p:txBody>
      </p:sp>
      <p:sp>
        <p:nvSpPr>
          <p:cNvPr id="11" name="TextBox 10"/>
          <p:cNvSpPr txBox="1"/>
          <p:nvPr/>
        </p:nvSpPr>
        <p:spPr>
          <a:xfrm>
            <a:off x="529590" y="3994403"/>
            <a:ext cx="3851910" cy="400110"/>
          </a:xfrm>
          <a:prstGeom prst="rect">
            <a:avLst/>
          </a:prstGeom>
          <a:noFill/>
        </p:spPr>
        <p:txBody>
          <a:bodyPr wrap="square" rtlCol="0">
            <a:spAutoFit/>
          </a:bodyPr>
          <a:lstStyle/>
          <a:p>
            <a:r>
              <a:rPr lang="en-US" sz="2000" dirty="0" smtClean="0"/>
              <a:t>2. Can reduce </a:t>
            </a:r>
            <a:r>
              <a:rPr lang="en-US" sz="2000" dirty="0" err="1" smtClean="0"/>
              <a:t>sensivity</a:t>
            </a:r>
            <a:r>
              <a:rPr lang="en-US" sz="2000" dirty="0" smtClean="0"/>
              <a:t>:</a:t>
            </a:r>
            <a:endParaRPr lang="en-US" sz="2000" dirty="0"/>
          </a:p>
        </p:txBody>
      </p:sp>
      <p:pic>
        <p:nvPicPr>
          <p:cNvPr id="9221" name="Picture 5" descr="C:\Users\tschultz\Desktop\Vorlesung\images-4\rainbow-contra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034" y="4524376"/>
            <a:ext cx="3425152" cy="17075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4800" y="6241921"/>
            <a:ext cx="8153400" cy="523220"/>
          </a:xfrm>
          <a:prstGeom prst="rect">
            <a:avLst/>
          </a:prstGeom>
          <a:noFill/>
        </p:spPr>
        <p:txBody>
          <a:bodyPr wrap="square" rtlCol="0">
            <a:spAutoFit/>
          </a:bodyPr>
          <a:lstStyle/>
          <a:p>
            <a:r>
              <a:rPr lang="en-US" sz="1400" dirty="0" smtClean="0"/>
              <a:t>Reference</a:t>
            </a:r>
            <a:r>
              <a:rPr lang="en-US" sz="1400" dirty="0"/>
              <a:t>: Borland/Taylor, Rainbow Color Map (Still) Considered </a:t>
            </a:r>
            <a:r>
              <a:rPr lang="en-US" sz="1400" dirty="0" smtClean="0"/>
              <a:t>Harmful, CG&amp;A 2007</a:t>
            </a:r>
            <a:endParaRPr lang="en-US" sz="1400" dirty="0"/>
          </a:p>
          <a:p>
            <a:endParaRPr lang="en-US" sz="1400" dirty="0"/>
          </a:p>
        </p:txBody>
      </p: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904219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17</a:t>
            </a:fld>
            <a:endParaRPr lang="en-US" sz="1400" dirty="0"/>
          </a:p>
        </p:txBody>
      </p:sp>
      <p:sp>
        <p:nvSpPr>
          <p:cNvPr id="5" name="Rectangle 3"/>
          <p:cNvSpPr txBox="1">
            <a:spLocks noChangeArrowheads="1"/>
          </p:cNvSpPr>
          <p:nvPr/>
        </p:nvSpPr>
        <p:spPr>
          <a:xfrm>
            <a:off x="379412" y="838200"/>
            <a:ext cx="8154987" cy="609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Around 9 basis colors are reliably distinguished:</a:t>
            </a:r>
            <a:endParaRPr lang="en-US" sz="1400" dirty="0" smtClean="0"/>
          </a:p>
        </p:txBody>
      </p:sp>
      <p:pic>
        <p:nvPicPr>
          <p:cNvPr id="7" name="Picture 9" descr="ci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21654" y="3167743"/>
            <a:ext cx="3609975" cy="2989262"/>
          </a:xfrm>
          <a:prstGeom prst="rect">
            <a:avLst/>
          </a:prstGeom>
          <a:solidFill>
            <a:srgbClr val="FFFFEB"/>
          </a:solidFill>
        </p:spPr>
      </p:pic>
      <p:pic>
        <p:nvPicPr>
          <p:cNvPr id="8" name="Picture 11" descr="CIEColor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38200" y="3048000"/>
            <a:ext cx="2875634" cy="3266299"/>
          </a:xfrm>
          <a:prstGeom prst="rect">
            <a:avLst/>
          </a:prstGeom>
          <a:noFill/>
        </p:spPr>
      </p:pic>
      <p:sp>
        <p:nvSpPr>
          <p:cNvPr id="9" name="Rectangle 3"/>
          <p:cNvSpPr txBox="1">
            <a:spLocks noChangeArrowheads="1"/>
          </p:cNvSpPr>
          <p:nvPr/>
        </p:nvSpPr>
        <p:spPr>
          <a:xfrm>
            <a:off x="381000" y="1447800"/>
            <a:ext cx="8154987" cy="457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de-DE" sz="1800" dirty="0"/>
              <a:t>Magenta (430 nm)</a:t>
            </a:r>
          </a:p>
          <a:p>
            <a:pPr>
              <a:lnSpc>
                <a:spcPct val="80000"/>
              </a:lnSpc>
            </a:pPr>
            <a:r>
              <a:rPr lang="de-DE" sz="1800" dirty="0"/>
              <a:t>Blue (476 nm)</a:t>
            </a:r>
          </a:p>
          <a:p>
            <a:pPr>
              <a:lnSpc>
                <a:spcPct val="80000"/>
              </a:lnSpc>
            </a:pPr>
            <a:r>
              <a:rPr lang="de-DE" sz="1800" dirty="0"/>
              <a:t>Blue-green (504 nm)</a:t>
            </a:r>
          </a:p>
          <a:p>
            <a:pPr>
              <a:lnSpc>
                <a:spcPct val="80000"/>
              </a:lnSpc>
            </a:pPr>
            <a:r>
              <a:rPr lang="de-DE" sz="1800" dirty="0"/>
              <a:t>Green (515 nm)</a:t>
            </a:r>
          </a:p>
          <a:p>
            <a:pPr>
              <a:lnSpc>
                <a:spcPct val="80000"/>
              </a:lnSpc>
            </a:pPr>
            <a:r>
              <a:rPr lang="de-DE" sz="1800" dirty="0"/>
              <a:t>Yellow green (556 nm</a:t>
            </a:r>
            <a:r>
              <a:rPr lang="de-DE" sz="1800" dirty="0" smtClean="0"/>
              <a:t>)</a:t>
            </a:r>
            <a:endParaRPr lang="de-DE" sz="1800" dirty="0"/>
          </a:p>
        </p:txBody>
      </p:sp>
      <p:sp>
        <p:nvSpPr>
          <p:cNvPr id="10" name="Rectangle 3"/>
          <p:cNvSpPr txBox="1">
            <a:spLocks noChangeArrowheads="1"/>
          </p:cNvSpPr>
          <p:nvPr/>
        </p:nvSpPr>
        <p:spPr>
          <a:xfrm>
            <a:off x="4875213" y="1447800"/>
            <a:ext cx="3887787" cy="457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de-DE" sz="1800" dirty="0" smtClean="0"/>
              <a:t>Yellow </a:t>
            </a:r>
            <a:r>
              <a:rPr lang="de-DE" sz="1800" dirty="0"/>
              <a:t>(582 nm)</a:t>
            </a:r>
          </a:p>
          <a:p>
            <a:pPr>
              <a:lnSpc>
                <a:spcPct val="80000"/>
              </a:lnSpc>
            </a:pPr>
            <a:r>
              <a:rPr lang="de-DE" sz="1800" dirty="0"/>
              <a:t>Orange (596 nm)</a:t>
            </a:r>
          </a:p>
          <a:p>
            <a:pPr>
              <a:lnSpc>
                <a:spcPct val="80000"/>
              </a:lnSpc>
            </a:pPr>
            <a:r>
              <a:rPr lang="de-DE" sz="1800" dirty="0"/>
              <a:t>Reddish orange (610 nm)</a:t>
            </a:r>
          </a:p>
          <a:p>
            <a:pPr>
              <a:lnSpc>
                <a:spcPct val="80000"/>
              </a:lnSpc>
            </a:pPr>
            <a:r>
              <a:rPr lang="de-DE" sz="1800" dirty="0"/>
              <a:t>Red (642 nm)</a:t>
            </a:r>
            <a:endParaRPr lang="en-US" sz="1800" dirty="0"/>
          </a:p>
        </p:txBody>
      </p:sp>
      <p:sp>
        <p:nvSpPr>
          <p:cNvPr id="2" name="Title 1"/>
          <p:cNvSpPr>
            <a:spLocks noGrp="1"/>
          </p:cNvSpPr>
          <p:nvPr>
            <p:ph type="title"/>
          </p:nvPr>
        </p:nvSpPr>
        <p:spPr/>
        <p:txBody>
          <a:bodyPr/>
          <a:lstStyle/>
          <a:p>
            <a:r>
              <a:rPr lang="en-US" dirty="0"/>
              <a:t>Color Mapping Nominal Data</a:t>
            </a:r>
            <a:br>
              <a:rPr lang="en-US" dirty="0"/>
            </a:br>
            <a:endParaRPr lang="en-US" dirty="0"/>
          </a:p>
        </p:txBody>
      </p:sp>
    </p:spTree>
    <p:extLst>
      <p:ext uri="{BB962C8B-B14F-4D97-AF65-F5344CB8AC3E}">
        <p14:creationId xmlns:p14="http://schemas.microsoft.com/office/powerpoint/2010/main" val="322657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152400" y="2667000"/>
            <a:ext cx="9067800" cy="40385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t>Basic idea: </a:t>
            </a:r>
            <a:r>
              <a:rPr lang="en-US" sz="2400" dirty="0" smtClean="0"/>
              <a:t>Render textured slice geometry (e.g., simple quads)</a:t>
            </a:r>
          </a:p>
          <a:p>
            <a:pPr marL="0" indent="0">
              <a:buNone/>
            </a:pPr>
            <a:r>
              <a:rPr lang="en-US" sz="2400" dirty="0" smtClean="0"/>
              <a:t>Most convenient to use </a:t>
            </a:r>
            <a:r>
              <a:rPr lang="en-US" sz="2400" b="1" dirty="0" smtClean="0"/>
              <a:t>3D textures:</a:t>
            </a:r>
          </a:p>
          <a:p>
            <a:r>
              <a:rPr lang="en-US" sz="2400" dirty="0" smtClean="0"/>
              <a:t>If desired, (tri-linear) interpolation is performed by the graphics hardware</a:t>
            </a:r>
          </a:p>
          <a:p>
            <a:r>
              <a:rPr lang="en-US" sz="2400" dirty="0" smtClean="0"/>
              <a:t>For </a:t>
            </a:r>
            <a:r>
              <a:rPr lang="en-US" sz="2400" i="1" dirty="0" smtClean="0"/>
              <a:t>pre-shading,</a:t>
            </a:r>
            <a:r>
              <a:rPr lang="en-US" sz="2400" dirty="0" smtClean="0"/>
              <a:t> map volume through transfer function and upload RGB texture</a:t>
            </a:r>
          </a:p>
          <a:p>
            <a:r>
              <a:rPr lang="en-US" sz="2400" dirty="0" smtClean="0"/>
              <a:t>For </a:t>
            </a:r>
            <a:r>
              <a:rPr lang="en-US" sz="2400" i="1" dirty="0" smtClean="0"/>
              <a:t>post-shading,</a:t>
            </a:r>
            <a:r>
              <a:rPr lang="en-US" sz="2400" dirty="0" smtClean="0"/>
              <a:t> upload volume itself and apply transfer function to </a:t>
            </a:r>
            <a:r>
              <a:rPr lang="en-US" sz="2400" dirty="0"/>
              <a:t>interpolated value in a fragment </a:t>
            </a:r>
            <a:r>
              <a:rPr lang="en-US" sz="2400" dirty="0" err="1" smtClean="0"/>
              <a:t>shader</a:t>
            </a:r>
            <a:r>
              <a:rPr lang="en-US" sz="2400" dirty="0" smtClean="0"/>
              <a:t>, e.g., via windowing parameters or a 1D texture lookup</a:t>
            </a:r>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18</a:t>
            </a:fld>
            <a:endParaRPr lang="en-US" sz="1400" dirty="0"/>
          </a:p>
        </p:txBody>
      </p:sp>
      <p:sp>
        <p:nvSpPr>
          <p:cNvPr id="2" name="Title 1"/>
          <p:cNvSpPr>
            <a:spLocks noGrp="1"/>
          </p:cNvSpPr>
          <p:nvPr>
            <p:ph type="title"/>
          </p:nvPr>
        </p:nvSpPr>
        <p:spPr/>
        <p:txBody>
          <a:bodyPr/>
          <a:lstStyle/>
          <a:p>
            <a:r>
              <a:rPr lang="en-US" dirty="0"/>
              <a:t>Slicing: </a:t>
            </a:r>
            <a:r>
              <a:rPr lang="en-US" dirty="0" smtClean="0"/>
              <a:t>Implementation</a:t>
            </a:r>
            <a:endParaRPr lang="en-US" dirty="0"/>
          </a:p>
        </p:txBody>
      </p:sp>
      <p:pic>
        <p:nvPicPr>
          <p:cNvPr id="5" name="Picture 2" descr="C:\Users\tschultz\Desktop\Vorlesung\images-4\BundleSurfac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190373"/>
            <a:ext cx="3215640" cy="244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887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817772"/>
            <a:ext cx="83058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400" dirty="0" smtClean="0"/>
              <a:t>If desired, </a:t>
            </a:r>
            <a:r>
              <a:rPr lang="en-US" sz="2400" dirty="0" err="1" smtClean="0"/>
              <a:t>shader</a:t>
            </a:r>
            <a:r>
              <a:rPr lang="en-US" sz="2400" dirty="0" smtClean="0"/>
              <a:t> programming makes it easy to discard fragments that correspond to air</a:t>
            </a:r>
          </a:p>
          <a:p>
            <a:pPr marL="514350" indent="-514350">
              <a:buFont typeface="+mj-lt"/>
              <a:buAutoNum type="arabicPeriod"/>
            </a:pPr>
            <a:endParaRPr lang="en-US" sz="2400" dirty="0" smtClean="0"/>
          </a:p>
          <a:p>
            <a:pPr marL="514350" indent="-514350">
              <a:buFont typeface="+mj-lt"/>
              <a:buAutoNum type="arabicPeriod"/>
            </a:pPr>
            <a:r>
              <a:rPr lang="en-US" sz="2400" dirty="0" smtClean="0"/>
              <a:t>Index coordinates for the 3D texture lookup can be found from world-space (geometric) coordinates via the inverse of the index-to-world matrix</a:t>
            </a:r>
            <a:endParaRPr lang="en-US" sz="2400" dirty="0" smtClean="0">
              <a:cs typeface="Courier New" pitchFamily="49" charset="0"/>
            </a:endParaRPr>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19</a:t>
            </a:fld>
            <a:endParaRPr lang="en-US" sz="1400" dirty="0"/>
          </a:p>
        </p:txBody>
      </p:sp>
      <p:sp>
        <p:nvSpPr>
          <p:cNvPr id="2" name="Title 1"/>
          <p:cNvSpPr>
            <a:spLocks noGrp="1"/>
          </p:cNvSpPr>
          <p:nvPr>
            <p:ph type="title"/>
          </p:nvPr>
        </p:nvSpPr>
        <p:spPr/>
        <p:txBody>
          <a:bodyPr/>
          <a:lstStyle/>
          <a:p>
            <a:r>
              <a:rPr lang="en-US" dirty="0"/>
              <a:t>Slicing: Two Simple </a:t>
            </a:r>
            <a:r>
              <a:rPr lang="en-US" dirty="0" smtClean="0"/>
              <a:t>Tricks</a:t>
            </a:r>
            <a:endParaRPr lang="en-US" dirty="0"/>
          </a:p>
        </p:txBody>
      </p:sp>
    </p:spTree>
    <p:extLst>
      <p:ext uri="{BB962C8B-B14F-4D97-AF65-F5344CB8AC3E}">
        <p14:creationId xmlns:p14="http://schemas.microsoft.com/office/powerpoint/2010/main" val="366127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68" y="154409"/>
            <a:ext cx="5045273" cy="306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7992" y="1272853"/>
            <a:ext cx="4357688" cy="2646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3754" y="3998640"/>
            <a:ext cx="4259461" cy="25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667000"/>
            <a:ext cx="5473898" cy="332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918017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20</a:t>
            </a:fld>
            <a:endParaRPr lang="en-US" sz="1400" dirty="0"/>
          </a:p>
        </p:txBody>
      </p:sp>
      <p:grpSp>
        <p:nvGrpSpPr>
          <p:cNvPr id="5" name="Group 3"/>
          <p:cNvGrpSpPr>
            <a:grpSpLocks/>
          </p:cNvGrpSpPr>
          <p:nvPr/>
        </p:nvGrpSpPr>
        <p:grpSpPr bwMode="auto">
          <a:xfrm>
            <a:off x="609600" y="1143000"/>
            <a:ext cx="7848600" cy="3733800"/>
            <a:chOff x="864" y="1392"/>
            <a:chExt cx="4464" cy="2112"/>
          </a:xfrm>
        </p:grpSpPr>
        <p:pic>
          <p:nvPicPr>
            <p:cNvPr id="7" name="Picture 4" descr="Lobst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392"/>
              <a:ext cx="96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Lobster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4" y="1392"/>
              <a:ext cx="96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Lobster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1392"/>
              <a:ext cx="96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Lobster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8" y="1392"/>
              <a:ext cx="96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Lobster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 y="2544"/>
              <a:ext cx="96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Lobster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4" y="2544"/>
              <a:ext cx="96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Lobster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16" y="2544"/>
              <a:ext cx="96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descr="Lobster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68" y="2544"/>
              <a:ext cx="96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p:cNvSpPr txBox="1"/>
          <p:nvPr/>
        </p:nvSpPr>
        <p:spPr>
          <a:xfrm>
            <a:off x="381000" y="5181600"/>
            <a:ext cx="8229600" cy="707886"/>
          </a:xfrm>
          <a:prstGeom prst="rect">
            <a:avLst/>
          </a:prstGeom>
          <a:noFill/>
        </p:spPr>
        <p:txBody>
          <a:bodyPr wrap="square" rtlCol="0">
            <a:spAutoFit/>
          </a:bodyPr>
          <a:lstStyle/>
          <a:p>
            <a:r>
              <a:rPr lang="en-US" sz="2000" dirty="0" smtClean="0"/>
              <a:t>Same volume with different transfer functions that now include an alpha channel (=opacity) and are rendered volumetrically</a:t>
            </a:r>
            <a:endParaRPr lang="en-US" sz="2000" dirty="0"/>
          </a:p>
        </p:txBody>
      </p:sp>
      <p:sp>
        <p:nvSpPr>
          <p:cNvPr id="3" name="Title 2"/>
          <p:cNvSpPr>
            <a:spLocks noGrp="1"/>
          </p:cNvSpPr>
          <p:nvPr>
            <p:ph type="title"/>
          </p:nvPr>
        </p:nvSpPr>
        <p:spPr/>
        <p:txBody>
          <a:bodyPr/>
          <a:lstStyle/>
          <a:p>
            <a:r>
              <a:rPr lang="en-US" dirty="0" smtClean="0"/>
              <a:t>Direct Volume </a:t>
            </a:r>
            <a:r>
              <a:rPr lang="en-US" dirty="0"/>
              <a:t>Rendering: Motivation</a:t>
            </a:r>
            <a:br>
              <a:rPr lang="en-US" dirty="0"/>
            </a:br>
            <a:endParaRPr lang="en-US" dirty="0"/>
          </a:p>
        </p:txBody>
      </p:sp>
    </p:spTree>
    <p:extLst>
      <p:ext uri="{BB962C8B-B14F-4D97-AF65-F5344CB8AC3E}">
        <p14:creationId xmlns:p14="http://schemas.microsoft.com/office/powerpoint/2010/main" val="35636411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21</a:t>
            </a:fld>
            <a:endParaRPr lang="en-US" sz="1400" dirty="0"/>
          </a:p>
        </p:txBody>
      </p:sp>
      <p:sp>
        <p:nvSpPr>
          <p:cNvPr id="15" name="Content Placeholder 2"/>
          <p:cNvSpPr txBox="1">
            <a:spLocks/>
          </p:cNvSpPr>
          <p:nvPr/>
        </p:nvSpPr>
        <p:spPr>
          <a:xfrm>
            <a:off x="457200" y="817772"/>
            <a:ext cx="80772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t>Optical model:</a:t>
            </a:r>
            <a:r>
              <a:rPr lang="en-US" sz="2400" dirty="0" smtClean="0"/>
              <a:t> Each point in the volume is considered to </a:t>
            </a:r>
            <a:r>
              <a:rPr lang="en-US" sz="2400" i="1" dirty="0" smtClean="0"/>
              <a:t>emit and absorb light</a:t>
            </a:r>
            <a:r>
              <a:rPr lang="en-US" sz="2400" dirty="0" smtClean="0"/>
              <a:t>, according to the color and opacity specified by the transfer function.</a:t>
            </a:r>
            <a:br>
              <a:rPr lang="en-US" sz="2400" dirty="0" smtClean="0"/>
            </a:br>
            <a:r>
              <a:rPr lang="en-US" sz="2400" dirty="0" smtClean="0"/>
              <a:t>Those contributions are </a:t>
            </a:r>
            <a:r>
              <a:rPr lang="en-US" sz="2400" i="1" dirty="0" smtClean="0"/>
              <a:t>integrated along viewing rays </a:t>
            </a:r>
            <a:r>
              <a:rPr lang="en-US" sz="2400" dirty="0" smtClean="0"/>
              <a:t>to produce the final image.</a:t>
            </a:r>
            <a:endParaRPr lang="en-US" sz="2400" b="1" dirty="0" smtClean="0"/>
          </a:p>
        </p:txBody>
      </p:sp>
      <p:pic>
        <p:nvPicPr>
          <p:cNvPr id="11266" name="Picture 2" descr="C:\Users\tschultz\Desktop\Vorlesung\images-4\dvr-ste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3581400"/>
            <a:ext cx="22479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tschultz\Desktop\Vorlesung\images-4\dvr-princi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07" y="3575693"/>
            <a:ext cx="5554993" cy="22536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Volume Rendering: Formalization</a:t>
            </a:r>
            <a:br>
              <a:rPr lang="en-US" dirty="0"/>
            </a:br>
            <a:endParaRPr lang="en-US" dirty="0"/>
          </a:p>
        </p:txBody>
      </p:sp>
    </p:spTree>
    <p:extLst>
      <p:ext uri="{BB962C8B-B14F-4D97-AF65-F5344CB8AC3E}">
        <p14:creationId xmlns:p14="http://schemas.microsoft.com/office/powerpoint/2010/main" val="713364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a:t>Optical Models</a:t>
            </a:r>
          </a:p>
        </p:txBody>
      </p:sp>
      <p:grpSp>
        <p:nvGrpSpPr>
          <p:cNvPr id="48165" name="Group 37"/>
          <p:cNvGrpSpPr>
            <a:grpSpLocks/>
          </p:cNvGrpSpPr>
          <p:nvPr/>
        </p:nvGrpSpPr>
        <p:grpSpPr bwMode="auto">
          <a:xfrm>
            <a:off x="1066800" y="838200"/>
            <a:ext cx="7326289" cy="5086871"/>
            <a:chOff x="0" y="0"/>
            <a:chExt cx="6051" cy="3960"/>
          </a:xfrm>
        </p:grpSpPr>
        <p:sp>
          <p:nvSpPr>
            <p:cNvPr id="48130" name="AutoShape 2"/>
            <p:cNvSpPr>
              <a:spLocks/>
            </p:cNvSpPr>
            <p:nvPr/>
          </p:nvSpPr>
          <p:spPr bwMode="auto">
            <a:xfrm rot="-5400000">
              <a:off x="-777" y="2796"/>
              <a:ext cx="1940" cy="386"/>
            </a:xfrm>
            <a:custGeom>
              <a:avLst/>
              <a:gdLst/>
              <a:ahLst/>
              <a:cxnLst/>
              <a:rect l="0" t="0" r="r" b="b"/>
              <a:pathLst>
                <a:path w="21600" h="21600">
                  <a:moveTo>
                    <a:pt x="0" y="0"/>
                  </a:moveTo>
                  <a:lnTo>
                    <a:pt x="21600" y="0"/>
                  </a:lnTo>
                  <a:lnTo>
                    <a:pt x="21600" y="21600"/>
                  </a:lnTo>
                  <a:lnTo>
                    <a:pt x="0" y="21600"/>
                  </a:lnTo>
                  <a:close/>
                  <a:moveTo>
                    <a:pt x="0" y="0"/>
                  </a:move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rgbClr val="000000"/>
                  </a:solidFill>
                  <a:miter lim="800000"/>
                  <a:headEnd type="none" w="med" len="med"/>
                  <a:tailEnd type="none" w="med" len="med"/>
                </a14:hiddenLine>
              </a:ext>
            </a:extLst>
          </p:spPr>
          <p:txBody>
            <a:bodyPr lIns="0" tIns="0" rIns="0" bIns="0"/>
            <a:lstStyle>
              <a:lvl1pPr marL="342900" indent="-342900"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969">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Absorption</a:t>
              </a:r>
            </a:p>
          </p:txBody>
        </p:sp>
        <p:sp>
          <p:nvSpPr>
            <p:cNvPr id="48131" name="AutoShape 3"/>
            <p:cNvSpPr>
              <a:spLocks/>
            </p:cNvSpPr>
            <p:nvPr/>
          </p:nvSpPr>
          <p:spPr bwMode="auto">
            <a:xfrm rot="-1980000">
              <a:off x="895" y="3082"/>
              <a:ext cx="830" cy="249"/>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72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32" name="AutoShape 4"/>
            <p:cNvSpPr>
              <a:spLocks/>
            </p:cNvSpPr>
            <p:nvPr/>
          </p:nvSpPr>
          <p:spPr bwMode="auto">
            <a:xfrm rot="-1980000">
              <a:off x="1676" y="2406"/>
              <a:ext cx="966" cy="482"/>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72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33" name="Rectangle 5"/>
            <p:cNvSpPr>
              <a:spLocks/>
            </p:cNvSpPr>
            <p:nvPr/>
          </p:nvSpPr>
          <p:spPr bwMode="auto">
            <a:xfrm>
              <a:off x="1563" y="3320"/>
              <a:ext cx="87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marL="342900" indent="-342900"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1969">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active</a:t>
              </a:r>
            </a:p>
          </p:txBody>
        </p:sp>
        <p:sp>
          <p:nvSpPr>
            <p:cNvPr id="48134" name="AutoShape 6"/>
            <p:cNvSpPr>
              <a:spLocks/>
            </p:cNvSpPr>
            <p:nvPr/>
          </p:nvSpPr>
          <p:spPr bwMode="auto">
            <a:xfrm>
              <a:off x="3185" y="2847"/>
              <a:ext cx="829" cy="248"/>
            </a:xfrm>
            <a:prstGeom prst="leftArrow">
              <a:avLst>
                <a:gd name="adj1" fmla="val 50000"/>
                <a:gd name="adj2" fmla="val 69223"/>
              </a:avLst>
            </a:prstGeom>
            <a:gradFill rotWithShape="0">
              <a:gsLst>
                <a:gs pos="0">
                  <a:srgbClr val="0000FF"/>
                </a:gs>
                <a:gs pos="100000">
                  <a:srgbClr val="FFFFFF"/>
                </a:gs>
              </a:gsLst>
              <a:lin ang="270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35" name="AutoShape 7"/>
            <p:cNvSpPr>
              <a:spLocks/>
            </p:cNvSpPr>
            <p:nvPr/>
          </p:nvSpPr>
          <p:spPr bwMode="auto">
            <a:xfrm rot="-900000">
              <a:off x="3212" y="2966"/>
              <a:ext cx="829" cy="250"/>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180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36" name="AutoShape 8"/>
            <p:cNvSpPr>
              <a:spLocks/>
            </p:cNvSpPr>
            <p:nvPr/>
          </p:nvSpPr>
          <p:spPr bwMode="auto">
            <a:xfrm rot="-1800000">
              <a:off x="3220" y="3083"/>
              <a:ext cx="829" cy="250"/>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90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37" name="AutoShape 9"/>
            <p:cNvSpPr>
              <a:spLocks/>
            </p:cNvSpPr>
            <p:nvPr/>
          </p:nvSpPr>
          <p:spPr bwMode="auto">
            <a:xfrm rot="-2700000">
              <a:off x="3318" y="3181"/>
              <a:ext cx="829" cy="249"/>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38" name="AutoShape 10"/>
            <p:cNvSpPr>
              <a:spLocks/>
            </p:cNvSpPr>
            <p:nvPr/>
          </p:nvSpPr>
          <p:spPr bwMode="auto">
            <a:xfrm rot="-3600000">
              <a:off x="3409" y="3228"/>
              <a:ext cx="829" cy="250"/>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2070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39" name="AutoShape 11"/>
            <p:cNvSpPr>
              <a:spLocks/>
            </p:cNvSpPr>
            <p:nvPr/>
          </p:nvSpPr>
          <p:spPr bwMode="auto">
            <a:xfrm rot="-4500000">
              <a:off x="3535" y="3267"/>
              <a:ext cx="829" cy="249"/>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19800000" scaled="1"/>
            </a:gradFill>
            <a:ln w="9525" cap="flat">
              <a:solidFill>
                <a:srgbClr val="000000"/>
              </a:solidFill>
              <a:prstDash val="solid"/>
              <a:miter lim="800000"/>
              <a:headEnd type="none" w="med" len="med"/>
              <a:tailEnd type="none" w="med" len="med"/>
            </a:ln>
          </p:spPr>
          <p:txBody>
            <a:bodyPr lIns="0" tIns="0" rIns="0" bIns="0"/>
            <a:lstStyle/>
            <a:p>
              <a:endParaRPr lang="en-US"/>
            </a:p>
          </p:txBody>
        </p:sp>
        <p:grpSp>
          <p:nvGrpSpPr>
            <p:cNvPr id="48142" name="Group 14"/>
            <p:cNvGrpSpPr>
              <a:grpSpLocks/>
            </p:cNvGrpSpPr>
            <p:nvPr/>
          </p:nvGrpSpPr>
          <p:grpSpPr bwMode="auto">
            <a:xfrm>
              <a:off x="3146" y="2865"/>
              <a:ext cx="1029" cy="708"/>
              <a:chOff x="0" y="0"/>
              <a:chExt cx="1028" cy="708"/>
            </a:xfrm>
          </p:grpSpPr>
          <p:pic>
            <p:nvPicPr>
              <p:cNvPr id="4814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 y="0"/>
                <a:ext cx="22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48141" name="Line 13"/>
              <p:cNvSpPr>
                <a:spLocks noChangeShapeType="1"/>
              </p:cNvSpPr>
              <p:nvPr/>
            </p:nvSpPr>
            <p:spPr bwMode="auto">
              <a:xfrm flipH="1">
                <a:off x="0" y="175"/>
                <a:ext cx="825" cy="533"/>
              </a:xfrm>
              <a:prstGeom prst="line">
                <a:avLst/>
              </a:prstGeom>
              <a:noFill/>
              <a:ln w="38100" cap="flat">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48143" name="AutoShape 15"/>
            <p:cNvSpPr>
              <a:spLocks/>
            </p:cNvSpPr>
            <p:nvPr/>
          </p:nvSpPr>
          <p:spPr bwMode="auto">
            <a:xfrm rot="-1980000">
              <a:off x="4064" y="2406"/>
              <a:ext cx="966" cy="482"/>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72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44" name="Rectangle 16"/>
            <p:cNvSpPr>
              <a:spLocks/>
            </p:cNvSpPr>
            <p:nvPr/>
          </p:nvSpPr>
          <p:spPr bwMode="auto">
            <a:xfrm>
              <a:off x="4071" y="3320"/>
              <a:ext cx="1980"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marL="342900" indent="-342900"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1969">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out-scattering</a:t>
              </a:r>
            </a:p>
          </p:txBody>
        </p:sp>
        <p:sp>
          <p:nvSpPr>
            <p:cNvPr id="48145" name="AutoShape 17"/>
            <p:cNvSpPr>
              <a:spLocks/>
            </p:cNvSpPr>
            <p:nvPr/>
          </p:nvSpPr>
          <p:spPr bwMode="auto">
            <a:xfrm rot="-1980000">
              <a:off x="3279" y="1179"/>
              <a:ext cx="812" cy="349"/>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72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46" name="AutoShape 18"/>
            <p:cNvSpPr>
              <a:spLocks/>
            </p:cNvSpPr>
            <p:nvPr/>
          </p:nvSpPr>
          <p:spPr bwMode="auto">
            <a:xfrm>
              <a:off x="4261" y="1042"/>
              <a:ext cx="829" cy="249"/>
            </a:xfrm>
            <a:prstGeom prst="leftArrow">
              <a:avLst>
                <a:gd name="adj1" fmla="val 50000"/>
                <a:gd name="adj2" fmla="val 68945"/>
              </a:avLst>
            </a:prstGeom>
            <a:gradFill rotWithShape="0">
              <a:gsLst>
                <a:gs pos="0">
                  <a:srgbClr val="0000FF"/>
                </a:gs>
                <a:gs pos="100000">
                  <a:srgbClr val="FFFFFF"/>
                </a:gs>
              </a:gsLst>
              <a:lin ang="270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47" name="AutoShape 19"/>
            <p:cNvSpPr>
              <a:spLocks/>
            </p:cNvSpPr>
            <p:nvPr/>
          </p:nvSpPr>
          <p:spPr bwMode="auto">
            <a:xfrm rot="-900000">
              <a:off x="4249" y="880"/>
              <a:ext cx="829" cy="250"/>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180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48" name="AutoShape 20"/>
            <p:cNvSpPr>
              <a:spLocks/>
            </p:cNvSpPr>
            <p:nvPr/>
          </p:nvSpPr>
          <p:spPr bwMode="auto">
            <a:xfrm rot="-1800000">
              <a:off x="4176" y="716"/>
              <a:ext cx="829" cy="249"/>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90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49" name="AutoShape 21"/>
            <p:cNvSpPr>
              <a:spLocks/>
            </p:cNvSpPr>
            <p:nvPr/>
          </p:nvSpPr>
          <p:spPr bwMode="auto">
            <a:xfrm rot="-2700000">
              <a:off x="4094" y="563"/>
              <a:ext cx="829" cy="248"/>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50" name="AutoShape 22"/>
            <p:cNvSpPr>
              <a:spLocks/>
            </p:cNvSpPr>
            <p:nvPr/>
          </p:nvSpPr>
          <p:spPr bwMode="auto">
            <a:xfrm rot="-3600000">
              <a:off x="3922" y="458"/>
              <a:ext cx="829" cy="249"/>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2070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51" name="AutoShape 23"/>
            <p:cNvSpPr>
              <a:spLocks/>
            </p:cNvSpPr>
            <p:nvPr/>
          </p:nvSpPr>
          <p:spPr bwMode="auto">
            <a:xfrm rot="-4500000">
              <a:off x="3696" y="364"/>
              <a:ext cx="830" cy="249"/>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19800000" scaled="1"/>
            </a:gradFill>
            <a:ln w="9525" cap="flat">
              <a:solidFill>
                <a:srgbClr val="000000"/>
              </a:solidFill>
              <a:prstDash val="solid"/>
              <a:miter lim="800000"/>
              <a:headEnd type="none" w="med" len="med"/>
              <a:tailEnd type="none" w="med" len="med"/>
            </a:ln>
          </p:spPr>
          <p:txBody>
            <a:bodyPr lIns="0" tIns="0" rIns="0" bIns="0"/>
            <a:lstStyle/>
            <a:p>
              <a:endParaRPr lang="en-US"/>
            </a:p>
          </p:txBody>
        </p:sp>
        <p:grpSp>
          <p:nvGrpSpPr>
            <p:cNvPr id="48154" name="Group 26"/>
            <p:cNvGrpSpPr>
              <a:grpSpLocks/>
            </p:cNvGrpSpPr>
            <p:nvPr/>
          </p:nvGrpSpPr>
          <p:grpSpPr bwMode="auto">
            <a:xfrm>
              <a:off x="3134" y="1012"/>
              <a:ext cx="1008" cy="695"/>
              <a:chOff x="0" y="0"/>
              <a:chExt cx="1007" cy="695"/>
            </a:xfrm>
          </p:grpSpPr>
          <p:pic>
            <p:nvPicPr>
              <p:cNvPr id="48152"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 y="0"/>
                <a:ext cx="225"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48153" name="Line 25"/>
              <p:cNvSpPr>
                <a:spLocks noChangeShapeType="1"/>
              </p:cNvSpPr>
              <p:nvPr/>
            </p:nvSpPr>
            <p:spPr bwMode="auto">
              <a:xfrm flipH="1">
                <a:off x="0" y="161"/>
                <a:ext cx="825" cy="534"/>
              </a:xfrm>
              <a:prstGeom prst="line">
                <a:avLst/>
              </a:prstGeom>
              <a:noFill/>
              <a:ln w="38100" cap="flat">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48155" name="Rectangle 27"/>
            <p:cNvSpPr>
              <a:spLocks/>
            </p:cNvSpPr>
            <p:nvPr/>
          </p:nvSpPr>
          <p:spPr bwMode="auto">
            <a:xfrm>
              <a:off x="4071" y="1426"/>
              <a:ext cx="1783"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marL="342900" indent="-342900"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1969">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in-scattering</a:t>
              </a:r>
            </a:p>
          </p:txBody>
        </p:sp>
        <p:sp>
          <p:nvSpPr>
            <p:cNvPr id="48156" name="AutoShape 28"/>
            <p:cNvSpPr>
              <a:spLocks/>
            </p:cNvSpPr>
            <p:nvPr/>
          </p:nvSpPr>
          <p:spPr bwMode="auto">
            <a:xfrm rot="-5400000">
              <a:off x="-766" y="767"/>
              <a:ext cx="1921" cy="387"/>
            </a:xfrm>
            <a:custGeom>
              <a:avLst/>
              <a:gdLst/>
              <a:ahLst/>
              <a:cxnLst/>
              <a:rect l="0" t="0" r="r" b="b"/>
              <a:pathLst>
                <a:path w="21600" h="21600">
                  <a:moveTo>
                    <a:pt x="0" y="0"/>
                  </a:moveTo>
                  <a:lnTo>
                    <a:pt x="21600" y="0"/>
                  </a:lnTo>
                  <a:lnTo>
                    <a:pt x="21600" y="21600"/>
                  </a:lnTo>
                  <a:lnTo>
                    <a:pt x="0" y="21600"/>
                  </a:lnTo>
                  <a:close/>
                  <a:moveTo>
                    <a:pt x="0" y="0"/>
                  </a:move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solidFill>
                    <a:srgbClr val="000000"/>
                  </a:solidFill>
                  <a:miter lim="800000"/>
                  <a:headEnd type="none" w="med" len="med"/>
                  <a:tailEnd type="none" w="med" len="med"/>
                </a14:hiddenLine>
              </a:ext>
            </a:extLst>
          </p:spPr>
          <p:txBody>
            <a:bodyPr lIns="0" tIns="0" rIns="0" bIns="0"/>
            <a:lstStyle>
              <a:lvl1pPr marL="342900" indent="-342900"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969">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Emission</a:t>
              </a:r>
            </a:p>
          </p:txBody>
        </p:sp>
        <p:sp>
          <p:nvSpPr>
            <p:cNvPr id="48157" name="AutoShape 29"/>
            <p:cNvSpPr>
              <a:spLocks/>
            </p:cNvSpPr>
            <p:nvPr/>
          </p:nvSpPr>
          <p:spPr bwMode="auto">
            <a:xfrm rot="-1980000">
              <a:off x="924" y="1180"/>
              <a:ext cx="811" cy="349"/>
            </a:xfrm>
            <a:custGeom>
              <a:avLst/>
              <a:gdLst/>
              <a:ahLst/>
              <a:cxnLst/>
              <a:rect l="0" t="0" r="r" b="b"/>
              <a:pathLst>
                <a:path w="21600" h="21600">
                  <a:moveTo>
                    <a:pt x="21600" y="5400"/>
                  </a:moveTo>
                  <a:lnTo>
                    <a:pt x="4473" y="5400"/>
                  </a:lnTo>
                  <a:lnTo>
                    <a:pt x="4473" y="0"/>
                  </a:lnTo>
                  <a:lnTo>
                    <a:pt x="0" y="10800"/>
                  </a:lnTo>
                  <a:lnTo>
                    <a:pt x="4473" y="21600"/>
                  </a:lnTo>
                  <a:lnTo>
                    <a:pt x="4473" y="16200"/>
                  </a:lnTo>
                  <a:lnTo>
                    <a:pt x="21600" y="16200"/>
                  </a:lnTo>
                  <a:close/>
                  <a:moveTo>
                    <a:pt x="21600" y="5400"/>
                  </a:moveTo>
                </a:path>
              </a:pathLst>
            </a:custGeom>
            <a:gradFill rotWithShape="0">
              <a:gsLst>
                <a:gs pos="0">
                  <a:srgbClr val="0000FF"/>
                </a:gs>
                <a:gs pos="100000">
                  <a:srgbClr val="FFFFFF"/>
                </a:gs>
              </a:gsLst>
              <a:lin ang="720000" scaled="1"/>
            </a:gradFill>
            <a:ln w="9525" cap="flat">
              <a:solidFill>
                <a:srgbClr val="000000"/>
              </a:solidFill>
              <a:prstDash val="solid"/>
              <a:miter lim="800000"/>
              <a:headEnd type="none" w="med" len="med"/>
              <a:tailEnd type="none" w="med" len="med"/>
            </a:ln>
          </p:spPr>
          <p:txBody>
            <a:bodyPr lIns="0" tIns="0" rIns="0" bIns="0"/>
            <a:lstStyle/>
            <a:p>
              <a:endParaRPr lang="en-US"/>
            </a:p>
          </p:txBody>
        </p:sp>
        <p:sp>
          <p:nvSpPr>
            <p:cNvPr id="48158" name="Rectangle 30"/>
            <p:cNvSpPr>
              <a:spLocks/>
            </p:cNvSpPr>
            <p:nvPr/>
          </p:nvSpPr>
          <p:spPr bwMode="auto">
            <a:xfrm>
              <a:off x="1563" y="1426"/>
              <a:ext cx="87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marL="342900" indent="-342900"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1969">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active</a:t>
              </a:r>
            </a:p>
          </p:txBody>
        </p:sp>
        <p:grpSp>
          <p:nvGrpSpPr>
            <p:cNvPr id="48161" name="Group 33"/>
            <p:cNvGrpSpPr>
              <a:grpSpLocks/>
            </p:cNvGrpSpPr>
            <p:nvPr/>
          </p:nvGrpSpPr>
          <p:grpSpPr bwMode="auto">
            <a:xfrm>
              <a:off x="779" y="1012"/>
              <a:ext cx="1029" cy="696"/>
              <a:chOff x="0" y="0"/>
              <a:chExt cx="1028" cy="696"/>
            </a:xfrm>
          </p:grpSpPr>
          <p:pic>
            <p:nvPicPr>
              <p:cNvPr id="48159"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 y="0"/>
                <a:ext cx="22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48160" name="Line 32"/>
              <p:cNvSpPr>
                <a:spLocks noChangeShapeType="1"/>
              </p:cNvSpPr>
              <p:nvPr/>
            </p:nvSpPr>
            <p:spPr bwMode="auto">
              <a:xfrm flipH="1">
                <a:off x="0" y="164"/>
                <a:ext cx="825" cy="532"/>
              </a:xfrm>
              <a:prstGeom prst="line">
                <a:avLst/>
              </a:prstGeom>
              <a:noFill/>
              <a:ln w="38100" cap="flat">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48164" name="Group 36"/>
            <p:cNvGrpSpPr>
              <a:grpSpLocks/>
            </p:cNvGrpSpPr>
            <p:nvPr/>
          </p:nvGrpSpPr>
          <p:grpSpPr bwMode="auto">
            <a:xfrm>
              <a:off x="791" y="2842"/>
              <a:ext cx="1029" cy="696"/>
              <a:chOff x="0" y="0"/>
              <a:chExt cx="1028" cy="696"/>
            </a:xfrm>
          </p:grpSpPr>
          <p:pic>
            <p:nvPicPr>
              <p:cNvPr id="48162"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 y="0"/>
                <a:ext cx="22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48163" name="Line 35"/>
              <p:cNvSpPr>
                <a:spLocks noChangeShapeType="1"/>
              </p:cNvSpPr>
              <p:nvPr/>
            </p:nvSpPr>
            <p:spPr bwMode="auto">
              <a:xfrm flipH="1">
                <a:off x="0" y="164"/>
                <a:ext cx="825" cy="532"/>
              </a:xfrm>
              <a:prstGeom prst="line">
                <a:avLst/>
              </a:prstGeom>
              <a:noFill/>
              <a:ln w="38100" cap="flat">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spTree>
    <p:extLst>
      <p:ext uri="{BB962C8B-B14F-4D97-AF65-F5344CB8AC3E}">
        <p14:creationId xmlns:p14="http://schemas.microsoft.com/office/powerpoint/2010/main" val="427286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a:t>Optical Models</a:t>
            </a:r>
          </a:p>
        </p:txBody>
      </p:sp>
      <p:sp>
        <p:nvSpPr>
          <p:cNvPr id="49154" name="Rectangle 2"/>
          <p:cNvSpPr>
            <a:spLocks noGrp="1" noChangeArrowheads="1"/>
          </p:cNvSpPr>
          <p:nvPr>
            <p:ph idx="1"/>
          </p:nvPr>
        </p:nvSpPr>
        <p:spPr>
          <a:ln/>
        </p:spPr>
        <p:txBody>
          <a:bodyPr/>
          <a:lstStyle/>
          <a:p>
            <a:pPr marL="282156" indent="0">
              <a:buNone/>
            </a:pPr>
            <a:r>
              <a:rPr lang="en-US" dirty="0"/>
              <a:t>Light (Particle) interaction with density volume</a:t>
            </a:r>
          </a:p>
          <a:p>
            <a:pPr marL="625056"/>
            <a:r>
              <a:rPr lang="en-US" dirty="0"/>
              <a:t>Emission </a:t>
            </a:r>
            <a:r>
              <a:rPr lang="en-US" dirty="0" smtClean="0"/>
              <a:t>only, </a:t>
            </a:r>
            <a:r>
              <a:rPr lang="en-US" dirty="0"/>
              <a:t>Absorption </a:t>
            </a:r>
            <a:r>
              <a:rPr lang="en-US" dirty="0" smtClean="0"/>
              <a:t>only</a:t>
            </a:r>
            <a:endParaRPr lang="en-US" dirty="0"/>
          </a:p>
          <a:p>
            <a:pPr marL="625056"/>
            <a:r>
              <a:rPr lang="en-US" b="1" dirty="0" smtClean="0">
                <a:solidFill>
                  <a:srgbClr val="0067C6"/>
                </a:solidFill>
              </a:rPr>
              <a:t>Emission + Absorption</a:t>
            </a:r>
          </a:p>
          <a:p>
            <a:pPr marL="625056"/>
            <a:r>
              <a:rPr lang="en-US" dirty="0" smtClean="0"/>
              <a:t>Scattering + shading/shadowing</a:t>
            </a:r>
          </a:p>
          <a:p>
            <a:pPr marL="625056"/>
            <a:r>
              <a:rPr lang="en-US" dirty="0" smtClean="0"/>
              <a:t>Multiple </a:t>
            </a:r>
            <a:r>
              <a:rPr lang="en-US" dirty="0"/>
              <a:t>scattering</a:t>
            </a:r>
          </a:p>
        </p:txBody>
      </p:sp>
    </p:spTree>
    <p:extLst>
      <p:ext uri="{BB962C8B-B14F-4D97-AF65-F5344CB8AC3E}">
        <p14:creationId xmlns:p14="http://schemas.microsoft.com/office/powerpoint/2010/main" val="3977384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24</a:t>
            </a:fld>
            <a:endParaRPr lang="en-US" sz="1400" dirty="0"/>
          </a:p>
        </p:txBody>
      </p:sp>
      <p:sp>
        <p:nvSpPr>
          <p:cNvPr id="15" name="Content Placeholder 2"/>
          <p:cNvSpPr txBox="1">
            <a:spLocks/>
          </p:cNvSpPr>
          <p:nvPr/>
        </p:nvSpPr>
        <p:spPr>
          <a:xfrm>
            <a:off x="457200" y="817772"/>
            <a:ext cx="80772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b="1" dirty="0" smtClean="0"/>
          </a:p>
        </p:txBody>
      </p:sp>
      <p:sp>
        <p:nvSpPr>
          <p:cNvPr id="3" name="Rectangle 2"/>
          <p:cNvSpPr/>
          <p:nvPr/>
        </p:nvSpPr>
        <p:spPr>
          <a:xfrm>
            <a:off x="4800600" y="6221968"/>
            <a:ext cx="3581400" cy="257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 name="Straight Arrow Connector 4"/>
          <p:cNvCxnSpPr/>
          <p:nvPr/>
        </p:nvCxnSpPr>
        <p:spPr>
          <a:xfrm>
            <a:off x="1447800" y="3276600"/>
            <a:ext cx="6324600"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19200" y="3276600"/>
            <a:ext cx="533400" cy="461665"/>
          </a:xfrm>
          <a:prstGeom prst="rect">
            <a:avLst/>
          </a:prstGeom>
          <a:noFill/>
        </p:spPr>
        <p:txBody>
          <a:bodyPr wrap="square" rtlCol="0">
            <a:spAutoFit/>
          </a:bodyPr>
          <a:lstStyle/>
          <a:p>
            <a:r>
              <a:rPr lang="en-US" sz="2400" dirty="0" smtClean="0"/>
              <a:t>s</a:t>
            </a:r>
            <a:r>
              <a:rPr lang="en-US" sz="2400" baseline="-25000" dirty="0" smtClean="0"/>
              <a:t>0</a:t>
            </a:r>
            <a:endParaRPr lang="en-US" sz="2400" baseline="-25000" dirty="0"/>
          </a:p>
        </p:txBody>
      </p:sp>
      <p:sp>
        <p:nvSpPr>
          <p:cNvPr id="11" name="Oval 10"/>
          <p:cNvSpPr/>
          <p:nvPr/>
        </p:nvSpPr>
        <p:spPr>
          <a:xfrm>
            <a:off x="1371600" y="32004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p:cNvSpPr/>
          <p:nvPr/>
        </p:nvSpPr>
        <p:spPr>
          <a:xfrm>
            <a:off x="6629400" y="32004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6477000" y="3276600"/>
            <a:ext cx="533400" cy="461665"/>
          </a:xfrm>
          <a:prstGeom prst="rect">
            <a:avLst/>
          </a:prstGeom>
          <a:noFill/>
        </p:spPr>
        <p:txBody>
          <a:bodyPr wrap="square" rtlCol="0">
            <a:spAutoFit/>
          </a:bodyPr>
          <a:lstStyle/>
          <a:p>
            <a:pPr algn="ctr"/>
            <a:r>
              <a:rPr lang="en-US" sz="2400" dirty="0" smtClean="0"/>
              <a:t>s</a:t>
            </a:r>
            <a:endParaRPr lang="en-US" sz="2400" baseline="-25000" dirty="0"/>
          </a:p>
        </p:txBody>
      </p:sp>
      <p:sp>
        <p:nvSpPr>
          <p:cNvPr id="12" name="TextBox 11"/>
          <p:cNvSpPr txBox="1"/>
          <p:nvPr/>
        </p:nvSpPr>
        <p:spPr>
          <a:xfrm>
            <a:off x="7848600" y="3021604"/>
            <a:ext cx="762000" cy="400110"/>
          </a:xfrm>
          <a:prstGeom prst="rect">
            <a:avLst/>
          </a:prstGeom>
          <a:noFill/>
        </p:spPr>
        <p:txBody>
          <a:bodyPr wrap="square" rtlCol="0">
            <a:spAutoFit/>
          </a:bodyPr>
          <a:lstStyle/>
          <a:p>
            <a:r>
              <a:rPr lang="en-US" sz="2000" dirty="0" smtClean="0"/>
              <a:t>Ray</a:t>
            </a:r>
            <a:endParaRPr lang="en-US" sz="2000" dirty="0"/>
          </a:p>
        </p:txBody>
      </p:sp>
      <p:pic>
        <p:nvPicPr>
          <p:cNvPr id="12290" name="Picture 2" descr="C:\Users\tschultz\Desktop\Vorlesung\images-4\dvr-integra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 y="4416521"/>
            <a:ext cx="7839076" cy="11525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057400" y="4191000"/>
            <a:ext cx="6743700" cy="1378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TextBox 12"/>
          <p:cNvSpPr txBox="1"/>
          <p:nvPr/>
        </p:nvSpPr>
        <p:spPr>
          <a:xfrm>
            <a:off x="2057400" y="4673025"/>
            <a:ext cx="6743700" cy="461665"/>
          </a:xfrm>
          <a:prstGeom prst="rect">
            <a:avLst/>
          </a:prstGeom>
          <a:solidFill>
            <a:schemeClr val="bg1"/>
          </a:solidFill>
        </p:spPr>
        <p:txBody>
          <a:bodyPr wrap="square" rtlCol="0">
            <a:spAutoFit/>
          </a:bodyPr>
          <a:lstStyle/>
          <a:p>
            <a:r>
              <a:rPr lang="en-US" sz="2400" dirty="0"/>
              <a:t>L</a:t>
            </a:r>
            <a:r>
              <a:rPr lang="en-US" sz="2400" dirty="0" smtClean="0"/>
              <a:t>ight intensity at s</a:t>
            </a:r>
            <a:endParaRPr lang="en-US" sz="2400" dirty="0"/>
          </a:p>
        </p:txBody>
      </p:sp>
      <p:sp>
        <p:nvSpPr>
          <p:cNvPr id="8" name="Title 7"/>
          <p:cNvSpPr>
            <a:spLocks noGrp="1"/>
          </p:cNvSpPr>
          <p:nvPr>
            <p:ph type="title"/>
          </p:nvPr>
        </p:nvSpPr>
        <p:spPr/>
        <p:txBody>
          <a:bodyPr/>
          <a:lstStyle/>
          <a:p>
            <a:r>
              <a:rPr lang="en-US" dirty="0"/>
              <a:t>The Volume Rendering Integral</a:t>
            </a:r>
            <a:br>
              <a:rPr lang="en-US" dirty="0"/>
            </a:br>
            <a:endParaRPr lang="en-US" dirty="0"/>
          </a:p>
        </p:txBody>
      </p:sp>
    </p:spTree>
    <p:extLst>
      <p:ext uri="{BB962C8B-B14F-4D97-AF65-F5344CB8AC3E}">
        <p14:creationId xmlns:p14="http://schemas.microsoft.com/office/powerpoint/2010/main" val="3183329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p:cNvCxnSpPr/>
          <p:nvPr/>
        </p:nvCxnSpPr>
        <p:spPr>
          <a:xfrm flipH="1" flipV="1">
            <a:off x="1425482" y="2339882"/>
            <a:ext cx="22318" cy="936718"/>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25</a:t>
            </a:fld>
            <a:endParaRPr lang="en-US" sz="1400" dirty="0"/>
          </a:p>
        </p:txBody>
      </p:sp>
      <p:sp>
        <p:nvSpPr>
          <p:cNvPr id="15" name="Content Placeholder 2"/>
          <p:cNvSpPr txBox="1">
            <a:spLocks/>
          </p:cNvSpPr>
          <p:nvPr/>
        </p:nvSpPr>
        <p:spPr>
          <a:xfrm>
            <a:off x="457200" y="817772"/>
            <a:ext cx="80772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b="1" dirty="0" smtClean="0"/>
          </a:p>
        </p:txBody>
      </p:sp>
      <p:sp>
        <p:nvSpPr>
          <p:cNvPr id="3" name="Rectangle 2"/>
          <p:cNvSpPr/>
          <p:nvPr/>
        </p:nvSpPr>
        <p:spPr>
          <a:xfrm>
            <a:off x="4800600" y="6221968"/>
            <a:ext cx="3581400" cy="257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 name="Straight Arrow Connector 4"/>
          <p:cNvCxnSpPr/>
          <p:nvPr/>
        </p:nvCxnSpPr>
        <p:spPr>
          <a:xfrm>
            <a:off x="1447800" y="3276600"/>
            <a:ext cx="6324600"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19200" y="3276600"/>
            <a:ext cx="533400" cy="461665"/>
          </a:xfrm>
          <a:prstGeom prst="rect">
            <a:avLst/>
          </a:prstGeom>
          <a:noFill/>
        </p:spPr>
        <p:txBody>
          <a:bodyPr wrap="square" rtlCol="0">
            <a:spAutoFit/>
          </a:bodyPr>
          <a:lstStyle/>
          <a:p>
            <a:r>
              <a:rPr lang="en-US" sz="2400" dirty="0" smtClean="0"/>
              <a:t>s</a:t>
            </a:r>
            <a:r>
              <a:rPr lang="en-US" sz="2400" baseline="-25000" dirty="0" smtClean="0"/>
              <a:t>0</a:t>
            </a:r>
            <a:endParaRPr lang="en-US" sz="2400" baseline="-25000" dirty="0"/>
          </a:p>
        </p:txBody>
      </p:sp>
      <p:sp>
        <p:nvSpPr>
          <p:cNvPr id="11" name="Oval 10"/>
          <p:cNvSpPr/>
          <p:nvPr/>
        </p:nvSpPr>
        <p:spPr>
          <a:xfrm>
            <a:off x="1371600" y="32004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p:cNvSpPr/>
          <p:nvPr/>
        </p:nvSpPr>
        <p:spPr>
          <a:xfrm>
            <a:off x="6629400" y="32004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6477000" y="3276600"/>
            <a:ext cx="533400" cy="461665"/>
          </a:xfrm>
          <a:prstGeom prst="rect">
            <a:avLst/>
          </a:prstGeom>
          <a:noFill/>
        </p:spPr>
        <p:txBody>
          <a:bodyPr wrap="square" rtlCol="0">
            <a:spAutoFit/>
          </a:bodyPr>
          <a:lstStyle/>
          <a:p>
            <a:pPr algn="ctr"/>
            <a:r>
              <a:rPr lang="en-US" sz="2400" dirty="0" smtClean="0"/>
              <a:t>s</a:t>
            </a:r>
            <a:endParaRPr lang="en-US" sz="2400" baseline="-25000" dirty="0"/>
          </a:p>
        </p:txBody>
      </p:sp>
      <p:sp>
        <p:nvSpPr>
          <p:cNvPr id="12" name="TextBox 11"/>
          <p:cNvSpPr txBox="1"/>
          <p:nvPr/>
        </p:nvSpPr>
        <p:spPr>
          <a:xfrm>
            <a:off x="7848600" y="3021604"/>
            <a:ext cx="762000" cy="400110"/>
          </a:xfrm>
          <a:prstGeom prst="rect">
            <a:avLst/>
          </a:prstGeom>
          <a:noFill/>
        </p:spPr>
        <p:txBody>
          <a:bodyPr wrap="square" rtlCol="0">
            <a:spAutoFit/>
          </a:bodyPr>
          <a:lstStyle/>
          <a:p>
            <a:r>
              <a:rPr lang="en-US" sz="2000" dirty="0" smtClean="0"/>
              <a:t>Ray</a:t>
            </a:r>
            <a:endParaRPr lang="en-US" sz="2000" dirty="0"/>
          </a:p>
        </p:txBody>
      </p:sp>
      <p:pic>
        <p:nvPicPr>
          <p:cNvPr id="12290" name="Picture 2" descr="C:\Users\tschultz\Desktop\Vorlesung\images-4\dvr-integra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 y="4416521"/>
            <a:ext cx="7839076" cy="11525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610100" y="4191000"/>
            <a:ext cx="4191000" cy="1378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1981200" y="4572000"/>
            <a:ext cx="1066800" cy="762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TextBox 18"/>
          <p:cNvSpPr txBox="1"/>
          <p:nvPr/>
        </p:nvSpPr>
        <p:spPr>
          <a:xfrm>
            <a:off x="652462" y="5638800"/>
            <a:ext cx="3538538" cy="461665"/>
          </a:xfrm>
          <a:prstGeom prst="rect">
            <a:avLst/>
          </a:prstGeom>
          <a:solidFill>
            <a:schemeClr val="bg1"/>
          </a:solidFill>
        </p:spPr>
        <p:txBody>
          <a:bodyPr wrap="square" rtlCol="0">
            <a:spAutoFit/>
          </a:bodyPr>
          <a:lstStyle/>
          <a:p>
            <a:r>
              <a:rPr lang="en-US" sz="2400" dirty="0" smtClean="0">
                <a:solidFill>
                  <a:srgbClr val="0070C0"/>
                </a:solidFill>
              </a:rPr>
              <a:t>Emission at </a:t>
            </a:r>
            <a:r>
              <a:rPr lang="en-US" sz="2400" dirty="0">
                <a:solidFill>
                  <a:srgbClr val="0070C0"/>
                </a:solidFill>
              </a:rPr>
              <a:t>s</a:t>
            </a:r>
            <a:r>
              <a:rPr lang="en-US" sz="2400" baseline="-25000" dirty="0">
                <a:solidFill>
                  <a:srgbClr val="0070C0"/>
                </a:solidFill>
              </a:rPr>
              <a:t>0</a:t>
            </a:r>
          </a:p>
        </p:txBody>
      </p:sp>
      <p:cxnSp>
        <p:nvCxnSpPr>
          <p:cNvPr id="17" name="Straight Arrow Connector 16"/>
          <p:cNvCxnSpPr/>
          <p:nvPr/>
        </p:nvCxnSpPr>
        <p:spPr>
          <a:xfrm flipH="1" flipV="1">
            <a:off x="1524000" y="3352800"/>
            <a:ext cx="685800" cy="121920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1426464" y="2359152"/>
            <a:ext cx="5266944" cy="841248"/>
          </a:xfrm>
          <a:custGeom>
            <a:avLst/>
            <a:gdLst>
              <a:gd name="connsiteX0" fmla="*/ 0 w 5266944"/>
              <a:gd name="connsiteY0" fmla="*/ 0 h 841248"/>
              <a:gd name="connsiteX1" fmla="*/ 877824 w 5266944"/>
              <a:gd name="connsiteY1" fmla="*/ 420624 h 841248"/>
              <a:gd name="connsiteX2" fmla="*/ 5266944 w 5266944"/>
              <a:gd name="connsiteY2" fmla="*/ 841248 h 841248"/>
              <a:gd name="connsiteX0" fmla="*/ 0 w 5266944"/>
              <a:gd name="connsiteY0" fmla="*/ 0 h 841248"/>
              <a:gd name="connsiteX1" fmla="*/ 1078992 w 5266944"/>
              <a:gd name="connsiteY1" fmla="*/ 603504 h 841248"/>
              <a:gd name="connsiteX2" fmla="*/ 5266944 w 5266944"/>
              <a:gd name="connsiteY2" fmla="*/ 841248 h 841248"/>
            </a:gdLst>
            <a:ahLst/>
            <a:cxnLst>
              <a:cxn ang="0">
                <a:pos x="connsiteX0" y="connsiteY0"/>
              </a:cxn>
              <a:cxn ang="0">
                <a:pos x="connsiteX1" y="connsiteY1"/>
              </a:cxn>
              <a:cxn ang="0">
                <a:pos x="connsiteX2" y="connsiteY2"/>
              </a:cxn>
            </a:cxnLst>
            <a:rect l="l" t="t" r="r" b="b"/>
            <a:pathLst>
              <a:path w="5266944" h="841248">
                <a:moveTo>
                  <a:pt x="0" y="0"/>
                </a:moveTo>
                <a:cubicBezTo>
                  <a:pt x="0" y="140208"/>
                  <a:pt x="201168" y="463296"/>
                  <a:pt x="1078992" y="603504"/>
                </a:cubicBezTo>
                <a:cubicBezTo>
                  <a:pt x="1956816" y="743712"/>
                  <a:pt x="4489704" y="758952"/>
                  <a:pt x="5266944" y="841248"/>
                </a:cubicBez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Rectangle 23"/>
          <p:cNvSpPr/>
          <p:nvPr/>
        </p:nvSpPr>
        <p:spPr>
          <a:xfrm>
            <a:off x="3048000" y="4572000"/>
            <a:ext cx="1562100" cy="76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5" name="Straight Arrow Connector 24"/>
          <p:cNvCxnSpPr/>
          <p:nvPr/>
        </p:nvCxnSpPr>
        <p:spPr>
          <a:xfrm flipH="1" flipV="1">
            <a:off x="3352800" y="3021604"/>
            <a:ext cx="533400" cy="1550396"/>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619500" y="5638800"/>
            <a:ext cx="3771900" cy="461665"/>
          </a:xfrm>
          <a:prstGeom prst="rect">
            <a:avLst/>
          </a:prstGeom>
          <a:solidFill>
            <a:schemeClr val="bg1"/>
          </a:solidFill>
        </p:spPr>
        <p:txBody>
          <a:bodyPr wrap="square" rtlCol="0">
            <a:spAutoFit/>
          </a:bodyPr>
          <a:lstStyle/>
          <a:p>
            <a:r>
              <a:rPr lang="en-US" sz="2400" dirty="0" smtClean="0">
                <a:solidFill>
                  <a:srgbClr val="C00000"/>
                </a:solidFill>
              </a:rPr>
              <a:t>Attenuation along s</a:t>
            </a:r>
            <a:r>
              <a:rPr lang="en-US" sz="2400" baseline="-25000" dirty="0" smtClean="0">
                <a:solidFill>
                  <a:srgbClr val="C00000"/>
                </a:solidFill>
              </a:rPr>
              <a:t>0</a:t>
            </a:r>
            <a:r>
              <a:rPr lang="en-US" sz="2400" dirty="0" smtClean="0">
                <a:solidFill>
                  <a:srgbClr val="C00000"/>
                </a:solidFill>
              </a:rPr>
              <a:t>-s</a:t>
            </a:r>
            <a:endParaRPr lang="en-US" sz="2400" dirty="0">
              <a:solidFill>
                <a:srgbClr val="C00000"/>
              </a:solidFill>
            </a:endParaRPr>
          </a:p>
        </p:txBody>
      </p:sp>
      <p:sp>
        <p:nvSpPr>
          <p:cNvPr id="2" name="Title 1"/>
          <p:cNvSpPr>
            <a:spLocks noGrp="1"/>
          </p:cNvSpPr>
          <p:nvPr>
            <p:ph type="title"/>
          </p:nvPr>
        </p:nvSpPr>
        <p:spPr/>
        <p:txBody>
          <a:bodyPr/>
          <a:lstStyle/>
          <a:p>
            <a:r>
              <a:rPr lang="en-US" dirty="0"/>
              <a:t>The Volume Rendering Integral</a:t>
            </a:r>
            <a:br>
              <a:rPr lang="en-US" dirty="0"/>
            </a:br>
            <a:endParaRPr lang="en-US" dirty="0"/>
          </a:p>
        </p:txBody>
      </p:sp>
    </p:spTree>
    <p:extLst>
      <p:ext uri="{BB962C8B-B14F-4D97-AF65-F5344CB8AC3E}">
        <p14:creationId xmlns:p14="http://schemas.microsoft.com/office/powerpoint/2010/main" val="1418119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p:cNvCxnSpPr/>
          <p:nvPr/>
        </p:nvCxnSpPr>
        <p:spPr>
          <a:xfrm flipH="1" flipV="1">
            <a:off x="1425482" y="2339882"/>
            <a:ext cx="22318" cy="936718"/>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26</a:t>
            </a:fld>
            <a:endParaRPr lang="en-US" sz="1400" dirty="0"/>
          </a:p>
        </p:txBody>
      </p:sp>
      <p:sp>
        <p:nvSpPr>
          <p:cNvPr id="15" name="Content Placeholder 2"/>
          <p:cNvSpPr txBox="1">
            <a:spLocks/>
          </p:cNvSpPr>
          <p:nvPr/>
        </p:nvSpPr>
        <p:spPr>
          <a:xfrm>
            <a:off x="457200" y="817772"/>
            <a:ext cx="80772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b="1" dirty="0" smtClean="0"/>
          </a:p>
        </p:txBody>
      </p:sp>
      <p:sp>
        <p:nvSpPr>
          <p:cNvPr id="3" name="Rectangle 2"/>
          <p:cNvSpPr/>
          <p:nvPr/>
        </p:nvSpPr>
        <p:spPr>
          <a:xfrm>
            <a:off x="4800600" y="6221968"/>
            <a:ext cx="3581400" cy="257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 name="Straight Arrow Connector 4"/>
          <p:cNvCxnSpPr/>
          <p:nvPr/>
        </p:nvCxnSpPr>
        <p:spPr>
          <a:xfrm>
            <a:off x="1447800" y="3276600"/>
            <a:ext cx="6324600"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19200" y="3276600"/>
            <a:ext cx="533400" cy="461665"/>
          </a:xfrm>
          <a:prstGeom prst="rect">
            <a:avLst/>
          </a:prstGeom>
          <a:noFill/>
        </p:spPr>
        <p:txBody>
          <a:bodyPr wrap="square" rtlCol="0">
            <a:spAutoFit/>
          </a:bodyPr>
          <a:lstStyle/>
          <a:p>
            <a:r>
              <a:rPr lang="en-US" sz="2400" dirty="0" smtClean="0"/>
              <a:t>s</a:t>
            </a:r>
            <a:r>
              <a:rPr lang="en-US" sz="2400" baseline="-25000" dirty="0" smtClean="0"/>
              <a:t>0</a:t>
            </a:r>
            <a:endParaRPr lang="en-US" sz="2400" baseline="-25000" dirty="0"/>
          </a:p>
        </p:txBody>
      </p:sp>
      <p:sp>
        <p:nvSpPr>
          <p:cNvPr id="11" name="Oval 10"/>
          <p:cNvSpPr/>
          <p:nvPr/>
        </p:nvSpPr>
        <p:spPr>
          <a:xfrm>
            <a:off x="1371600" y="32004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p:cNvSpPr/>
          <p:nvPr/>
        </p:nvSpPr>
        <p:spPr>
          <a:xfrm>
            <a:off x="6629400" y="32004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6477000" y="3276600"/>
            <a:ext cx="533400" cy="461665"/>
          </a:xfrm>
          <a:prstGeom prst="rect">
            <a:avLst/>
          </a:prstGeom>
          <a:noFill/>
        </p:spPr>
        <p:txBody>
          <a:bodyPr wrap="square" rtlCol="0">
            <a:spAutoFit/>
          </a:bodyPr>
          <a:lstStyle/>
          <a:p>
            <a:pPr algn="ctr"/>
            <a:r>
              <a:rPr lang="en-US" sz="2400" dirty="0" smtClean="0"/>
              <a:t>s</a:t>
            </a:r>
            <a:endParaRPr lang="en-US" sz="2400" baseline="-25000" dirty="0"/>
          </a:p>
        </p:txBody>
      </p:sp>
      <p:sp>
        <p:nvSpPr>
          <p:cNvPr id="12" name="TextBox 11"/>
          <p:cNvSpPr txBox="1"/>
          <p:nvPr/>
        </p:nvSpPr>
        <p:spPr>
          <a:xfrm>
            <a:off x="7848600" y="3021604"/>
            <a:ext cx="762000" cy="400110"/>
          </a:xfrm>
          <a:prstGeom prst="rect">
            <a:avLst/>
          </a:prstGeom>
          <a:noFill/>
        </p:spPr>
        <p:txBody>
          <a:bodyPr wrap="square" rtlCol="0">
            <a:spAutoFit/>
          </a:bodyPr>
          <a:lstStyle/>
          <a:p>
            <a:r>
              <a:rPr lang="en-US" sz="2000" dirty="0" smtClean="0"/>
              <a:t>Ray</a:t>
            </a:r>
            <a:endParaRPr lang="en-US" sz="2000" dirty="0"/>
          </a:p>
        </p:txBody>
      </p:sp>
      <p:pic>
        <p:nvPicPr>
          <p:cNvPr id="12290" name="Picture 2" descr="C:\Users\tschultz\Desktop\Vorlesung\images-4\dvr-integra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 y="4416521"/>
            <a:ext cx="7839076" cy="11525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610100" y="4191000"/>
            <a:ext cx="4191000" cy="1378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1981200" y="4572000"/>
            <a:ext cx="1066800" cy="762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TextBox 18"/>
          <p:cNvSpPr txBox="1"/>
          <p:nvPr/>
        </p:nvSpPr>
        <p:spPr>
          <a:xfrm>
            <a:off x="652462" y="5638800"/>
            <a:ext cx="3538538" cy="461665"/>
          </a:xfrm>
          <a:prstGeom prst="rect">
            <a:avLst/>
          </a:prstGeom>
          <a:solidFill>
            <a:schemeClr val="bg1"/>
          </a:solidFill>
        </p:spPr>
        <p:txBody>
          <a:bodyPr wrap="square" rtlCol="0">
            <a:spAutoFit/>
          </a:bodyPr>
          <a:lstStyle/>
          <a:p>
            <a:r>
              <a:rPr lang="en-US" sz="2400" dirty="0" smtClean="0">
                <a:solidFill>
                  <a:srgbClr val="0070C0"/>
                </a:solidFill>
              </a:rPr>
              <a:t>Initial intensity at </a:t>
            </a:r>
            <a:r>
              <a:rPr lang="en-US" sz="2400" dirty="0">
                <a:solidFill>
                  <a:srgbClr val="0070C0"/>
                </a:solidFill>
              </a:rPr>
              <a:t>s</a:t>
            </a:r>
            <a:r>
              <a:rPr lang="en-US" sz="2400" baseline="-25000" dirty="0">
                <a:solidFill>
                  <a:srgbClr val="0070C0"/>
                </a:solidFill>
              </a:rPr>
              <a:t>0</a:t>
            </a:r>
          </a:p>
        </p:txBody>
      </p:sp>
      <p:cxnSp>
        <p:nvCxnSpPr>
          <p:cNvPr id="17" name="Straight Arrow Connector 16"/>
          <p:cNvCxnSpPr/>
          <p:nvPr/>
        </p:nvCxnSpPr>
        <p:spPr>
          <a:xfrm flipH="1" flipV="1">
            <a:off x="1524000" y="3352800"/>
            <a:ext cx="685800" cy="121920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1426464" y="2359152"/>
            <a:ext cx="5266944" cy="841248"/>
          </a:xfrm>
          <a:custGeom>
            <a:avLst/>
            <a:gdLst>
              <a:gd name="connsiteX0" fmla="*/ 0 w 5266944"/>
              <a:gd name="connsiteY0" fmla="*/ 0 h 841248"/>
              <a:gd name="connsiteX1" fmla="*/ 877824 w 5266944"/>
              <a:gd name="connsiteY1" fmla="*/ 420624 h 841248"/>
              <a:gd name="connsiteX2" fmla="*/ 5266944 w 5266944"/>
              <a:gd name="connsiteY2" fmla="*/ 841248 h 841248"/>
              <a:gd name="connsiteX0" fmla="*/ 0 w 5266944"/>
              <a:gd name="connsiteY0" fmla="*/ 0 h 841248"/>
              <a:gd name="connsiteX1" fmla="*/ 1078992 w 5266944"/>
              <a:gd name="connsiteY1" fmla="*/ 603504 h 841248"/>
              <a:gd name="connsiteX2" fmla="*/ 5266944 w 5266944"/>
              <a:gd name="connsiteY2" fmla="*/ 841248 h 841248"/>
            </a:gdLst>
            <a:ahLst/>
            <a:cxnLst>
              <a:cxn ang="0">
                <a:pos x="connsiteX0" y="connsiteY0"/>
              </a:cxn>
              <a:cxn ang="0">
                <a:pos x="connsiteX1" y="connsiteY1"/>
              </a:cxn>
              <a:cxn ang="0">
                <a:pos x="connsiteX2" y="connsiteY2"/>
              </a:cxn>
            </a:cxnLst>
            <a:rect l="l" t="t" r="r" b="b"/>
            <a:pathLst>
              <a:path w="5266944" h="841248">
                <a:moveTo>
                  <a:pt x="0" y="0"/>
                </a:moveTo>
                <a:cubicBezTo>
                  <a:pt x="0" y="140208"/>
                  <a:pt x="201168" y="463296"/>
                  <a:pt x="1078992" y="603504"/>
                </a:cubicBezTo>
                <a:cubicBezTo>
                  <a:pt x="1956816" y="743712"/>
                  <a:pt x="4489704" y="758952"/>
                  <a:pt x="5266944" y="841248"/>
                </a:cubicBez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Rectangle 23"/>
          <p:cNvSpPr/>
          <p:nvPr/>
        </p:nvSpPr>
        <p:spPr>
          <a:xfrm>
            <a:off x="3048000" y="4572000"/>
            <a:ext cx="1562100" cy="76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5" name="Straight Arrow Connector 24"/>
          <p:cNvCxnSpPr/>
          <p:nvPr/>
        </p:nvCxnSpPr>
        <p:spPr>
          <a:xfrm flipH="1" flipV="1">
            <a:off x="3352800" y="3021604"/>
            <a:ext cx="533400" cy="1550396"/>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267200" y="5638800"/>
            <a:ext cx="4148138" cy="461665"/>
          </a:xfrm>
          <a:prstGeom prst="rect">
            <a:avLst/>
          </a:prstGeom>
          <a:solidFill>
            <a:schemeClr val="bg1"/>
          </a:solidFill>
        </p:spPr>
        <p:txBody>
          <a:bodyPr wrap="square" rtlCol="0">
            <a:spAutoFit/>
          </a:bodyPr>
          <a:lstStyle/>
          <a:p>
            <a:r>
              <a:rPr lang="en-US" sz="2400" dirty="0" smtClean="0">
                <a:solidFill>
                  <a:srgbClr val="C00000"/>
                </a:solidFill>
              </a:rPr>
              <a:t>Attenuation along s</a:t>
            </a:r>
            <a:r>
              <a:rPr lang="en-US" sz="2400" baseline="-25000" dirty="0" smtClean="0">
                <a:solidFill>
                  <a:srgbClr val="C00000"/>
                </a:solidFill>
              </a:rPr>
              <a:t>0</a:t>
            </a:r>
            <a:r>
              <a:rPr lang="en-US" sz="2400" dirty="0" smtClean="0">
                <a:solidFill>
                  <a:srgbClr val="C00000"/>
                </a:solidFill>
              </a:rPr>
              <a:t>-s</a:t>
            </a:r>
            <a:endParaRPr lang="en-US" sz="2400" dirty="0">
              <a:solidFill>
                <a:srgbClr val="C00000"/>
              </a:solidFill>
            </a:endParaRPr>
          </a:p>
        </p:txBody>
      </p:sp>
      <p:pic>
        <p:nvPicPr>
          <p:cNvPr id="13314" name="Picture 2" descr="C:\Users\tschultz\Desktop\Vorlesung\images-4\optical-depth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350" y="1066800"/>
            <a:ext cx="3041650" cy="7780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0" y="914399"/>
            <a:ext cx="6477000" cy="1077219"/>
          </a:xfrm>
          <a:prstGeom prst="rect">
            <a:avLst/>
          </a:prstGeom>
          <a:no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TextBox 25"/>
          <p:cNvSpPr txBox="1"/>
          <p:nvPr/>
        </p:nvSpPr>
        <p:spPr>
          <a:xfrm>
            <a:off x="457200" y="1061727"/>
            <a:ext cx="2743200" cy="830997"/>
          </a:xfrm>
          <a:prstGeom prst="rect">
            <a:avLst/>
          </a:prstGeom>
          <a:solidFill>
            <a:schemeClr val="bg1"/>
          </a:solidFill>
        </p:spPr>
        <p:txBody>
          <a:bodyPr wrap="square" rtlCol="0">
            <a:spAutoFit/>
          </a:bodyPr>
          <a:lstStyle/>
          <a:p>
            <a:r>
              <a:rPr lang="en-US" sz="2400" dirty="0" smtClean="0"/>
              <a:t>Optical depth </a:t>
            </a:r>
            <a:r>
              <a:rPr lang="el-GR" sz="2400" dirty="0" smtClean="0"/>
              <a:t>τ</a:t>
            </a:r>
            <a:endParaRPr lang="en-US" sz="2400" dirty="0" smtClean="0"/>
          </a:p>
          <a:p>
            <a:r>
              <a:rPr lang="en-US" sz="2400" dirty="0" smtClean="0"/>
              <a:t>Absorption </a:t>
            </a:r>
            <a:r>
              <a:rPr lang="el-GR" sz="2400" dirty="0"/>
              <a:t>κ</a:t>
            </a:r>
            <a:endParaRPr lang="en-US" sz="2400" dirty="0"/>
          </a:p>
        </p:txBody>
      </p:sp>
      <p:sp>
        <p:nvSpPr>
          <p:cNvPr id="10" name="Title 9"/>
          <p:cNvSpPr>
            <a:spLocks noGrp="1"/>
          </p:cNvSpPr>
          <p:nvPr>
            <p:ph type="title"/>
          </p:nvPr>
        </p:nvSpPr>
        <p:spPr/>
        <p:txBody>
          <a:bodyPr/>
          <a:lstStyle/>
          <a:p>
            <a:r>
              <a:rPr lang="en-US" dirty="0"/>
              <a:t>The Volume Rendering Integral</a:t>
            </a:r>
            <a:br>
              <a:rPr lang="en-US" dirty="0"/>
            </a:br>
            <a:endParaRPr lang="en-US" dirty="0"/>
          </a:p>
        </p:txBody>
      </p:sp>
    </p:spTree>
    <p:extLst>
      <p:ext uri="{BB962C8B-B14F-4D97-AF65-F5344CB8AC3E}">
        <p14:creationId xmlns:p14="http://schemas.microsoft.com/office/powerpoint/2010/main" val="2156644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p:cNvCxnSpPr/>
          <p:nvPr/>
        </p:nvCxnSpPr>
        <p:spPr>
          <a:xfrm flipH="1" flipV="1">
            <a:off x="5087112" y="2779776"/>
            <a:ext cx="22318" cy="496824"/>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27</a:t>
            </a:fld>
            <a:endParaRPr lang="en-US" sz="1400" dirty="0"/>
          </a:p>
        </p:txBody>
      </p:sp>
      <p:sp>
        <p:nvSpPr>
          <p:cNvPr id="15" name="Content Placeholder 2"/>
          <p:cNvSpPr txBox="1">
            <a:spLocks/>
          </p:cNvSpPr>
          <p:nvPr/>
        </p:nvSpPr>
        <p:spPr>
          <a:xfrm>
            <a:off x="457200" y="817772"/>
            <a:ext cx="80772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b="1" dirty="0" smtClean="0"/>
          </a:p>
        </p:txBody>
      </p:sp>
      <p:cxnSp>
        <p:nvCxnSpPr>
          <p:cNvPr id="5" name="Straight Arrow Connector 4"/>
          <p:cNvCxnSpPr/>
          <p:nvPr/>
        </p:nvCxnSpPr>
        <p:spPr>
          <a:xfrm>
            <a:off x="1447800" y="3276600"/>
            <a:ext cx="6324600"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19200" y="3276600"/>
            <a:ext cx="533400" cy="461665"/>
          </a:xfrm>
          <a:prstGeom prst="rect">
            <a:avLst/>
          </a:prstGeom>
          <a:noFill/>
        </p:spPr>
        <p:txBody>
          <a:bodyPr wrap="square" rtlCol="0">
            <a:spAutoFit/>
          </a:bodyPr>
          <a:lstStyle/>
          <a:p>
            <a:r>
              <a:rPr lang="en-US" sz="2400" dirty="0" smtClean="0"/>
              <a:t>s</a:t>
            </a:r>
            <a:r>
              <a:rPr lang="en-US" sz="2400" baseline="-25000" dirty="0" smtClean="0"/>
              <a:t>0</a:t>
            </a:r>
            <a:endParaRPr lang="en-US" sz="2400" baseline="-25000" dirty="0"/>
          </a:p>
        </p:txBody>
      </p:sp>
      <p:sp>
        <p:nvSpPr>
          <p:cNvPr id="11" name="Oval 10"/>
          <p:cNvSpPr/>
          <p:nvPr/>
        </p:nvSpPr>
        <p:spPr>
          <a:xfrm>
            <a:off x="1371600" y="32004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p:cNvSpPr/>
          <p:nvPr/>
        </p:nvSpPr>
        <p:spPr>
          <a:xfrm>
            <a:off x="6629400" y="32004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6477000" y="3276600"/>
            <a:ext cx="533400" cy="461665"/>
          </a:xfrm>
          <a:prstGeom prst="rect">
            <a:avLst/>
          </a:prstGeom>
          <a:noFill/>
        </p:spPr>
        <p:txBody>
          <a:bodyPr wrap="square" rtlCol="0">
            <a:spAutoFit/>
          </a:bodyPr>
          <a:lstStyle/>
          <a:p>
            <a:pPr algn="ctr"/>
            <a:r>
              <a:rPr lang="en-US" sz="2400" dirty="0" smtClean="0"/>
              <a:t>s</a:t>
            </a:r>
            <a:endParaRPr lang="en-US" sz="2400" baseline="-25000" dirty="0"/>
          </a:p>
        </p:txBody>
      </p:sp>
      <p:sp>
        <p:nvSpPr>
          <p:cNvPr id="12" name="TextBox 11"/>
          <p:cNvSpPr txBox="1"/>
          <p:nvPr/>
        </p:nvSpPr>
        <p:spPr>
          <a:xfrm>
            <a:off x="7848600" y="3021604"/>
            <a:ext cx="762000" cy="400110"/>
          </a:xfrm>
          <a:prstGeom prst="rect">
            <a:avLst/>
          </a:prstGeom>
          <a:noFill/>
        </p:spPr>
        <p:txBody>
          <a:bodyPr wrap="square" rtlCol="0">
            <a:spAutoFit/>
          </a:bodyPr>
          <a:lstStyle/>
          <a:p>
            <a:r>
              <a:rPr lang="en-US" sz="2000" dirty="0" smtClean="0"/>
              <a:t>Ray</a:t>
            </a:r>
            <a:endParaRPr lang="en-US" sz="2000" dirty="0"/>
          </a:p>
        </p:txBody>
      </p:sp>
      <p:pic>
        <p:nvPicPr>
          <p:cNvPr id="12290" name="Picture 2" descr="C:\Users\tschultz\Desktop\Vorlesung\images-4\dvr-integra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 y="4416521"/>
            <a:ext cx="7839076" cy="11525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91200" y="4572000"/>
            <a:ext cx="838200" cy="762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19" name="TextBox 18"/>
              <p:cNvSpPr txBox="1"/>
              <p:nvPr/>
            </p:nvSpPr>
            <p:spPr>
              <a:xfrm>
                <a:off x="2209800" y="5638800"/>
                <a:ext cx="2481262" cy="461665"/>
              </a:xfrm>
              <a:prstGeom prst="rect">
                <a:avLst/>
              </a:prstGeom>
              <a:solidFill>
                <a:schemeClr val="bg1"/>
              </a:solidFill>
            </p:spPr>
            <p:txBody>
              <a:bodyPr wrap="square" rtlCol="0">
                <a:spAutoFit/>
              </a:bodyPr>
              <a:lstStyle/>
              <a:p>
                <a:r>
                  <a:rPr lang="en-US" sz="2400" dirty="0" smtClean="0">
                    <a:solidFill>
                      <a:srgbClr val="0070C0"/>
                    </a:solidFill>
                  </a:rPr>
                  <a:t>Emission at </a:t>
                </a:r>
                <a14:m>
                  <m:oMath xmlns:m="http://schemas.openxmlformats.org/officeDocument/2006/math">
                    <m:acc>
                      <m:accPr>
                        <m:chr m:val="̃"/>
                        <m:ctrlPr>
                          <a:rPr lang="en-US" sz="2400" i="1">
                            <a:latin typeface="Cambria Math"/>
                          </a:rPr>
                        </m:ctrlPr>
                      </m:accPr>
                      <m:e>
                        <m:r>
                          <a:rPr lang="en-US" sz="2400" i="1">
                            <a:latin typeface="Cambria Math"/>
                          </a:rPr>
                          <m:t>𝑠</m:t>
                        </m:r>
                      </m:e>
                    </m:acc>
                  </m:oMath>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2209800" y="5638800"/>
                <a:ext cx="2481262" cy="461665"/>
              </a:xfrm>
              <a:prstGeom prst="rect">
                <a:avLst/>
              </a:prstGeom>
              <a:blipFill rotWithShape="0">
                <a:blip r:embed="rId3"/>
                <a:stretch>
                  <a:fillRect t="-9211" r="-4177" b="-30263"/>
                </a:stretch>
              </a:blipFill>
            </p:spPr>
            <p:txBody>
              <a:bodyPr/>
              <a:lstStyle/>
              <a:p>
                <a:r>
                  <a:rPr lang="en-US">
                    <a:noFill/>
                  </a:rPr>
                  <a:t> </a:t>
                </a:r>
              </a:p>
            </p:txBody>
          </p:sp>
        </mc:Fallback>
      </mc:AlternateContent>
      <p:cxnSp>
        <p:nvCxnSpPr>
          <p:cNvPr id="17" name="Straight Arrow Connector 16"/>
          <p:cNvCxnSpPr>
            <a:endCxn id="28" idx="7"/>
          </p:cNvCxnSpPr>
          <p:nvPr/>
        </p:nvCxnSpPr>
        <p:spPr>
          <a:xfrm flipH="1" flipV="1">
            <a:off x="5159282" y="3222718"/>
            <a:ext cx="1087519" cy="1330476"/>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5114396" y="2779776"/>
            <a:ext cx="1579011" cy="420624"/>
          </a:xfrm>
          <a:custGeom>
            <a:avLst/>
            <a:gdLst>
              <a:gd name="connsiteX0" fmla="*/ 0 w 5266944"/>
              <a:gd name="connsiteY0" fmla="*/ 0 h 841248"/>
              <a:gd name="connsiteX1" fmla="*/ 877824 w 5266944"/>
              <a:gd name="connsiteY1" fmla="*/ 420624 h 841248"/>
              <a:gd name="connsiteX2" fmla="*/ 5266944 w 5266944"/>
              <a:gd name="connsiteY2" fmla="*/ 841248 h 841248"/>
              <a:gd name="connsiteX0" fmla="*/ 0 w 5266944"/>
              <a:gd name="connsiteY0" fmla="*/ 0 h 841248"/>
              <a:gd name="connsiteX1" fmla="*/ 1078992 w 5266944"/>
              <a:gd name="connsiteY1" fmla="*/ 603504 h 841248"/>
              <a:gd name="connsiteX2" fmla="*/ 5266944 w 5266944"/>
              <a:gd name="connsiteY2" fmla="*/ 841248 h 841248"/>
            </a:gdLst>
            <a:ahLst/>
            <a:cxnLst>
              <a:cxn ang="0">
                <a:pos x="connsiteX0" y="connsiteY0"/>
              </a:cxn>
              <a:cxn ang="0">
                <a:pos x="connsiteX1" y="connsiteY1"/>
              </a:cxn>
              <a:cxn ang="0">
                <a:pos x="connsiteX2" y="connsiteY2"/>
              </a:cxn>
            </a:cxnLst>
            <a:rect l="l" t="t" r="r" b="b"/>
            <a:pathLst>
              <a:path w="5266944" h="841248">
                <a:moveTo>
                  <a:pt x="0" y="0"/>
                </a:moveTo>
                <a:cubicBezTo>
                  <a:pt x="0" y="140208"/>
                  <a:pt x="201168" y="463296"/>
                  <a:pt x="1078992" y="603504"/>
                </a:cubicBezTo>
                <a:cubicBezTo>
                  <a:pt x="1956816" y="743712"/>
                  <a:pt x="4489704" y="758952"/>
                  <a:pt x="5266944" y="841248"/>
                </a:cubicBez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Rectangle 23"/>
          <p:cNvSpPr/>
          <p:nvPr/>
        </p:nvSpPr>
        <p:spPr>
          <a:xfrm>
            <a:off x="6667500" y="4572000"/>
            <a:ext cx="1333500" cy="76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5" name="Straight Arrow Connector 24"/>
          <p:cNvCxnSpPr/>
          <p:nvPr/>
        </p:nvCxnSpPr>
        <p:spPr>
          <a:xfrm flipH="1" flipV="1">
            <a:off x="6096000" y="3200400"/>
            <a:ext cx="685800" cy="1352794"/>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4691062" y="5638800"/>
                <a:ext cx="4148138" cy="461665"/>
              </a:xfrm>
              <a:prstGeom prst="rect">
                <a:avLst/>
              </a:prstGeom>
              <a:solidFill>
                <a:schemeClr val="bg1"/>
              </a:solidFill>
            </p:spPr>
            <p:txBody>
              <a:bodyPr wrap="square" rtlCol="0">
                <a:spAutoFit/>
              </a:bodyPr>
              <a:lstStyle/>
              <a:p>
                <a:r>
                  <a:rPr lang="en-US" sz="2400" dirty="0" smtClean="0">
                    <a:solidFill>
                      <a:srgbClr val="C00000"/>
                    </a:solidFill>
                  </a:rPr>
                  <a:t>Attenuation along </a:t>
                </a:r>
                <a14:m>
                  <m:oMath xmlns:m="http://schemas.openxmlformats.org/officeDocument/2006/math">
                    <m:acc>
                      <m:accPr>
                        <m:chr m:val="̃"/>
                        <m:ctrlPr>
                          <a:rPr lang="en-US" sz="2400" i="1">
                            <a:latin typeface="Cambria Math"/>
                          </a:rPr>
                        </m:ctrlPr>
                      </m:accPr>
                      <m:e>
                        <m:r>
                          <a:rPr lang="en-US" sz="2400" i="1">
                            <a:latin typeface="Cambria Math"/>
                          </a:rPr>
                          <m:t>𝑠</m:t>
                        </m:r>
                      </m:e>
                    </m:acc>
                    <m:r>
                      <a:rPr lang="en-US" sz="2400" i="1">
                        <a:latin typeface="Cambria Math"/>
                      </a:rPr>
                      <m:t> </m:t>
                    </m:r>
                  </m:oMath>
                </a14:m>
                <a:r>
                  <a:rPr lang="en-US" sz="2400" dirty="0" smtClean="0">
                    <a:solidFill>
                      <a:srgbClr val="C00000"/>
                    </a:solidFill>
                  </a:rPr>
                  <a:t>-s</a:t>
                </a:r>
                <a:endParaRPr lang="en-US" sz="2400" dirty="0">
                  <a:solidFill>
                    <a:srgbClr val="C0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691062" y="5638800"/>
                <a:ext cx="4148138" cy="461665"/>
              </a:xfrm>
              <a:prstGeom prst="rect">
                <a:avLst/>
              </a:prstGeom>
              <a:blipFill rotWithShape="0">
                <a:blip r:embed="rId4"/>
                <a:stretch>
                  <a:fillRect t="-9211" b="-30263"/>
                </a:stretch>
              </a:blipFill>
            </p:spPr>
            <p:txBody>
              <a:bodyPr/>
              <a:lstStyle/>
              <a:p>
                <a:r>
                  <a:rPr lang="en-US">
                    <a:noFill/>
                  </a:rPr>
                  <a:t> </a:t>
                </a:r>
              </a:p>
            </p:txBody>
          </p:sp>
        </mc:Fallback>
      </mc:AlternateContent>
      <p:pic>
        <p:nvPicPr>
          <p:cNvPr id="13314" name="Picture 2" descr="C:\Users\tschultz\Desktop\Vorlesung\images-4\optical-depth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5350" y="1066800"/>
            <a:ext cx="3041650" cy="77809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57200" y="1061727"/>
            <a:ext cx="2743200" cy="830997"/>
          </a:xfrm>
          <a:prstGeom prst="rect">
            <a:avLst/>
          </a:prstGeom>
          <a:solidFill>
            <a:schemeClr val="bg1"/>
          </a:solidFill>
        </p:spPr>
        <p:txBody>
          <a:bodyPr wrap="square" rtlCol="0">
            <a:spAutoFit/>
          </a:bodyPr>
          <a:lstStyle/>
          <a:p>
            <a:r>
              <a:rPr lang="en-US" sz="2400" dirty="0" smtClean="0"/>
              <a:t>Optical depth </a:t>
            </a:r>
            <a:r>
              <a:rPr lang="el-GR" sz="2400" dirty="0" smtClean="0"/>
              <a:t>τ</a:t>
            </a:r>
            <a:endParaRPr lang="en-US" sz="2400" dirty="0" smtClean="0"/>
          </a:p>
          <a:p>
            <a:r>
              <a:rPr lang="en-US" sz="2400" dirty="0" smtClean="0"/>
              <a:t>Absorption </a:t>
            </a:r>
            <a:r>
              <a:rPr lang="el-GR" sz="2400" dirty="0"/>
              <a:t>κ</a:t>
            </a:r>
            <a:endParaRPr lang="en-US" sz="2400" dirty="0"/>
          </a:p>
        </p:txBody>
      </p:sp>
      <p:sp>
        <p:nvSpPr>
          <p:cNvPr id="2" name="Rectangle 1"/>
          <p:cNvSpPr/>
          <p:nvPr/>
        </p:nvSpPr>
        <p:spPr>
          <a:xfrm>
            <a:off x="304800" y="914399"/>
            <a:ext cx="6477000" cy="1077219"/>
          </a:xfrm>
          <a:prstGeom prst="rect">
            <a:avLst/>
          </a:prstGeom>
          <a:no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10" name="TextBox 9"/>
              <p:cNvSpPr txBox="1"/>
              <p:nvPr/>
            </p:nvSpPr>
            <p:spPr>
              <a:xfrm>
                <a:off x="4905109" y="3276600"/>
                <a:ext cx="4185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a:rPr>
                          </m:ctrlPr>
                        </m:accPr>
                        <m:e>
                          <m:r>
                            <a:rPr lang="en-US" sz="2400" b="0" i="1" smtClean="0">
                              <a:latin typeface="Cambria Math"/>
                            </a:rPr>
                            <m:t>𝑠</m:t>
                          </m:r>
                        </m:e>
                      </m:acc>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4905109" y="3276600"/>
                <a:ext cx="418576" cy="461665"/>
              </a:xfrm>
              <a:prstGeom prst="rect">
                <a:avLst/>
              </a:prstGeom>
              <a:blipFill rotWithShape="0">
                <a:blip r:embed="rId6"/>
                <a:stretch>
                  <a:fillRect r="-27941"/>
                </a:stretch>
              </a:blipFill>
            </p:spPr>
            <p:txBody>
              <a:bodyPr/>
              <a:lstStyle/>
              <a:p>
                <a:r>
                  <a:rPr lang="en-US">
                    <a:noFill/>
                  </a:rPr>
                  <a:t> </a:t>
                </a:r>
              </a:p>
            </p:txBody>
          </p:sp>
        </mc:Fallback>
      </mc:AlternateContent>
      <p:sp>
        <p:nvSpPr>
          <p:cNvPr id="28" name="Oval 27"/>
          <p:cNvSpPr/>
          <p:nvPr/>
        </p:nvSpPr>
        <p:spPr>
          <a:xfrm>
            <a:off x="5029200" y="32004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Title 2"/>
          <p:cNvSpPr>
            <a:spLocks noGrp="1"/>
          </p:cNvSpPr>
          <p:nvPr>
            <p:ph type="title"/>
          </p:nvPr>
        </p:nvSpPr>
        <p:spPr/>
        <p:txBody>
          <a:bodyPr/>
          <a:lstStyle/>
          <a:p>
            <a:r>
              <a:rPr lang="en-US" dirty="0"/>
              <a:t>The Volume Rendering Integral</a:t>
            </a:r>
            <a:br>
              <a:rPr lang="en-US" dirty="0"/>
            </a:br>
            <a:endParaRPr lang="en-US" dirty="0"/>
          </a:p>
        </p:txBody>
      </p:sp>
    </p:spTree>
    <p:extLst>
      <p:ext uri="{BB962C8B-B14F-4D97-AF65-F5344CB8AC3E}">
        <p14:creationId xmlns:p14="http://schemas.microsoft.com/office/powerpoint/2010/main" val="3388056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28</a:t>
            </a:fld>
            <a:endParaRPr lang="en-US" sz="1400" dirty="0"/>
          </a:p>
        </p:txBody>
      </p:sp>
      <p:sp>
        <p:nvSpPr>
          <p:cNvPr id="15" name="Content Placeholder 2"/>
          <p:cNvSpPr txBox="1">
            <a:spLocks/>
          </p:cNvSpPr>
          <p:nvPr/>
        </p:nvSpPr>
        <p:spPr>
          <a:xfrm>
            <a:off x="457200" y="817772"/>
            <a:ext cx="80772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b="1" dirty="0" smtClean="0"/>
          </a:p>
        </p:txBody>
      </p:sp>
      <p:cxnSp>
        <p:nvCxnSpPr>
          <p:cNvPr id="5" name="Straight Arrow Connector 4"/>
          <p:cNvCxnSpPr/>
          <p:nvPr/>
        </p:nvCxnSpPr>
        <p:spPr>
          <a:xfrm>
            <a:off x="1447800" y="3276600"/>
            <a:ext cx="6324600"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19200" y="3276600"/>
            <a:ext cx="533400" cy="461665"/>
          </a:xfrm>
          <a:prstGeom prst="rect">
            <a:avLst/>
          </a:prstGeom>
          <a:noFill/>
        </p:spPr>
        <p:txBody>
          <a:bodyPr wrap="square" rtlCol="0">
            <a:spAutoFit/>
          </a:bodyPr>
          <a:lstStyle/>
          <a:p>
            <a:r>
              <a:rPr lang="en-US" sz="2400" dirty="0" smtClean="0"/>
              <a:t>s</a:t>
            </a:r>
            <a:r>
              <a:rPr lang="en-US" sz="2400" baseline="-25000" dirty="0" smtClean="0"/>
              <a:t>0</a:t>
            </a:r>
            <a:endParaRPr lang="en-US" sz="2400" baseline="-25000" dirty="0"/>
          </a:p>
        </p:txBody>
      </p:sp>
      <p:sp>
        <p:nvSpPr>
          <p:cNvPr id="11" name="Oval 10"/>
          <p:cNvSpPr/>
          <p:nvPr/>
        </p:nvSpPr>
        <p:spPr>
          <a:xfrm>
            <a:off x="1371600" y="32004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p:cNvSpPr/>
          <p:nvPr/>
        </p:nvSpPr>
        <p:spPr>
          <a:xfrm>
            <a:off x="6629400" y="32004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6477000" y="3276600"/>
            <a:ext cx="533400" cy="461665"/>
          </a:xfrm>
          <a:prstGeom prst="rect">
            <a:avLst/>
          </a:prstGeom>
          <a:noFill/>
        </p:spPr>
        <p:txBody>
          <a:bodyPr wrap="square" rtlCol="0">
            <a:spAutoFit/>
          </a:bodyPr>
          <a:lstStyle/>
          <a:p>
            <a:pPr algn="ctr"/>
            <a:r>
              <a:rPr lang="en-US" sz="2400" dirty="0" smtClean="0"/>
              <a:t>s</a:t>
            </a:r>
            <a:endParaRPr lang="en-US" sz="2400" baseline="-25000" dirty="0"/>
          </a:p>
        </p:txBody>
      </p:sp>
      <p:sp>
        <p:nvSpPr>
          <p:cNvPr id="12" name="TextBox 11"/>
          <p:cNvSpPr txBox="1"/>
          <p:nvPr/>
        </p:nvSpPr>
        <p:spPr>
          <a:xfrm>
            <a:off x="7848600" y="3021604"/>
            <a:ext cx="762000" cy="400110"/>
          </a:xfrm>
          <a:prstGeom prst="rect">
            <a:avLst/>
          </a:prstGeom>
          <a:noFill/>
        </p:spPr>
        <p:txBody>
          <a:bodyPr wrap="square" rtlCol="0">
            <a:spAutoFit/>
          </a:bodyPr>
          <a:lstStyle/>
          <a:p>
            <a:r>
              <a:rPr lang="en-US" sz="2000" dirty="0" smtClean="0"/>
              <a:t>Ray</a:t>
            </a:r>
            <a:endParaRPr lang="en-US" sz="2000" dirty="0"/>
          </a:p>
        </p:txBody>
      </p:sp>
      <p:pic>
        <p:nvPicPr>
          <p:cNvPr id="12290" name="Picture 2" descr="C:\Users\tschultz\Desktop\Vorlesung\images-4\dvr-integra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 y="4416521"/>
            <a:ext cx="7839076" cy="11525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5029200" y="4285488"/>
            <a:ext cx="838200" cy="13716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TextBox 28"/>
          <p:cNvSpPr txBox="1"/>
          <p:nvPr/>
        </p:nvSpPr>
        <p:spPr>
          <a:xfrm>
            <a:off x="3962400" y="5704582"/>
            <a:ext cx="4724400" cy="830997"/>
          </a:xfrm>
          <a:prstGeom prst="rect">
            <a:avLst/>
          </a:prstGeom>
          <a:solidFill>
            <a:schemeClr val="bg1"/>
          </a:solidFill>
        </p:spPr>
        <p:txBody>
          <a:bodyPr wrap="square" rtlCol="0">
            <a:spAutoFit/>
          </a:bodyPr>
          <a:lstStyle/>
          <a:p>
            <a:r>
              <a:rPr lang="en-US" sz="2400" dirty="0" smtClean="0">
                <a:solidFill>
                  <a:srgbClr val="00B050"/>
                </a:solidFill>
              </a:rPr>
              <a:t>Integrate contributions of all points along the ray</a:t>
            </a:r>
            <a:endParaRPr lang="en-US" sz="2400" dirty="0">
              <a:solidFill>
                <a:srgbClr val="00B050"/>
              </a:solidFill>
            </a:endParaRPr>
          </a:p>
        </p:txBody>
      </p:sp>
      <p:sp>
        <p:nvSpPr>
          <p:cNvPr id="3" name="Right Brace 2"/>
          <p:cNvSpPr/>
          <p:nvPr/>
        </p:nvSpPr>
        <p:spPr>
          <a:xfrm rot="5400000">
            <a:off x="3802153" y="934439"/>
            <a:ext cx="549093" cy="5105400"/>
          </a:xfrm>
          <a:prstGeom prst="rightBrace">
            <a:avLst/>
          </a:prstGeom>
          <a:ln w="508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cxnSp>
        <p:nvCxnSpPr>
          <p:cNvPr id="30" name="Straight Arrow Connector 29"/>
          <p:cNvCxnSpPr>
            <a:endCxn id="3" idx="1"/>
          </p:cNvCxnSpPr>
          <p:nvPr/>
        </p:nvCxnSpPr>
        <p:spPr>
          <a:xfrm flipH="1" flipV="1">
            <a:off x="4076700" y="3761686"/>
            <a:ext cx="952500" cy="886514"/>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The Volume Rendering Integral</a:t>
            </a:r>
            <a:br>
              <a:rPr lang="en-US" dirty="0"/>
            </a:br>
            <a:endParaRPr lang="en-US" dirty="0"/>
          </a:p>
        </p:txBody>
      </p:sp>
    </p:spTree>
    <p:extLst>
      <p:ext uri="{BB962C8B-B14F-4D97-AF65-F5344CB8AC3E}">
        <p14:creationId xmlns:p14="http://schemas.microsoft.com/office/powerpoint/2010/main" val="636818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3886200"/>
            <a:ext cx="8229600" cy="28193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b="1" dirty="0" smtClean="0"/>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29</a:t>
            </a:fld>
            <a:endParaRPr lang="en-US" sz="1400" dirty="0"/>
          </a:p>
        </p:txBody>
      </p:sp>
      <p:pic>
        <p:nvPicPr>
          <p:cNvPr id="14338" name="Picture 2" descr="C:\Users\tschultz\Desktop\Vorlesung\images-4\dvr-ligh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40" y="1066800"/>
            <a:ext cx="8229260"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457200" y="3886199"/>
            <a:ext cx="8077200" cy="28193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A: Pure emission + absorption, no illumination</a:t>
            </a:r>
          </a:p>
          <a:p>
            <a:pPr marL="0" indent="0">
              <a:buNone/>
            </a:pPr>
            <a:r>
              <a:rPr lang="en-US" sz="2400" dirty="0" smtClean="0"/>
              <a:t>B: Same with diffuse lighting</a:t>
            </a:r>
          </a:p>
          <a:p>
            <a:pPr marL="0" indent="0">
              <a:buNone/>
            </a:pPr>
            <a:r>
              <a:rPr lang="en-US" sz="2400" dirty="0" smtClean="0"/>
              <a:t>C: Same with specular lighting</a:t>
            </a:r>
          </a:p>
        </p:txBody>
      </p:sp>
      <p:sp>
        <p:nvSpPr>
          <p:cNvPr id="8" name="TextBox 7"/>
          <p:cNvSpPr txBox="1"/>
          <p:nvPr/>
        </p:nvSpPr>
        <p:spPr>
          <a:xfrm>
            <a:off x="228600" y="5788223"/>
            <a:ext cx="8153400" cy="307777"/>
          </a:xfrm>
          <a:prstGeom prst="rect">
            <a:avLst/>
          </a:prstGeom>
          <a:noFill/>
        </p:spPr>
        <p:txBody>
          <a:bodyPr wrap="square" rtlCol="0">
            <a:spAutoFit/>
          </a:bodyPr>
          <a:lstStyle/>
          <a:p>
            <a:r>
              <a:rPr lang="en-US" sz="1400" dirty="0" smtClean="0"/>
              <a:t>Image Source: Markus </a:t>
            </a:r>
            <a:r>
              <a:rPr lang="en-US" sz="1400" dirty="0" err="1" smtClean="0"/>
              <a:t>Hadwiger</a:t>
            </a:r>
            <a:r>
              <a:rPr lang="en-US" sz="1400" dirty="0"/>
              <a:t> and </a:t>
            </a:r>
            <a:r>
              <a:rPr lang="en-US" sz="1400" dirty="0" err="1"/>
              <a:t>Christof</a:t>
            </a:r>
            <a:r>
              <a:rPr lang="en-US" sz="1400" dirty="0"/>
              <a:t> </a:t>
            </a:r>
            <a:r>
              <a:rPr lang="en-US" sz="1400" dirty="0" err="1"/>
              <a:t>Rezk</a:t>
            </a:r>
            <a:r>
              <a:rPr lang="en-US" sz="1400" dirty="0"/>
              <a:t> </a:t>
            </a:r>
            <a:r>
              <a:rPr lang="en-US" sz="1400" dirty="0" err="1" smtClean="0"/>
              <a:t>Salama</a:t>
            </a:r>
            <a:endParaRPr lang="en-US" sz="1400" dirty="0"/>
          </a:p>
        </p:txBody>
      </p:sp>
      <p:sp>
        <p:nvSpPr>
          <p:cNvPr id="2" name="Title 1"/>
          <p:cNvSpPr>
            <a:spLocks noGrp="1"/>
          </p:cNvSpPr>
          <p:nvPr>
            <p:ph type="title"/>
          </p:nvPr>
        </p:nvSpPr>
        <p:spPr/>
        <p:txBody>
          <a:bodyPr/>
          <a:lstStyle/>
          <a:p>
            <a:r>
              <a:rPr lang="en-US" dirty="0"/>
              <a:t>Need for Illumination in Volume Rendering</a:t>
            </a:r>
            <a:br>
              <a:rPr lang="en-US" dirty="0"/>
            </a:br>
            <a:endParaRPr lang="en-US" dirty="0"/>
          </a:p>
        </p:txBody>
      </p:sp>
    </p:spTree>
    <p:extLst>
      <p:ext uri="{BB962C8B-B14F-4D97-AF65-F5344CB8AC3E}">
        <p14:creationId xmlns:p14="http://schemas.microsoft.com/office/powerpoint/2010/main" val="1456552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ine 6"/>
          <p:cNvSpPr>
            <a:spLocks noChangeShapeType="1"/>
          </p:cNvSpPr>
          <p:nvPr/>
        </p:nvSpPr>
        <p:spPr bwMode="auto">
          <a:xfrm flipH="1">
            <a:off x="4677696" y="1249709"/>
            <a:ext cx="17858" cy="22431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85" name="Line 1"/>
          <p:cNvSpPr>
            <a:spLocks noChangeShapeType="1"/>
          </p:cNvSpPr>
          <p:nvPr/>
        </p:nvSpPr>
        <p:spPr bwMode="auto">
          <a:xfrm flipH="1">
            <a:off x="7169620" y="4790778"/>
            <a:ext cx="392906"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86" name="Line 2"/>
          <p:cNvSpPr>
            <a:spLocks noChangeShapeType="1"/>
          </p:cNvSpPr>
          <p:nvPr/>
        </p:nvSpPr>
        <p:spPr bwMode="auto">
          <a:xfrm>
            <a:off x="7562526" y="4790778"/>
            <a:ext cx="482203"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87" name="Line 3"/>
          <p:cNvSpPr>
            <a:spLocks noChangeShapeType="1"/>
          </p:cNvSpPr>
          <p:nvPr/>
        </p:nvSpPr>
        <p:spPr bwMode="auto">
          <a:xfrm>
            <a:off x="5696221" y="4790778"/>
            <a:ext cx="419695"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88" name="Line 4"/>
          <p:cNvSpPr>
            <a:spLocks noChangeShapeType="1"/>
          </p:cNvSpPr>
          <p:nvPr/>
        </p:nvSpPr>
        <p:spPr bwMode="auto">
          <a:xfrm rot="10800000" flipH="1">
            <a:off x="5178299" y="4790778"/>
            <a:ext cx="517922"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89" name="Line 5"/>
          <p:cNvSpPr>
            <a:spLocks noChangeShapeType="1"/>
          </p:cNvSpPr>
          <p:nvPr/>
        </p:nvSpPr>
        <p:spPr bwMode="auto">
          <a:xfrm flipH="1">
            <a:off x="2696766" y="1660922"/>
            <a:ext cx="2018109" cy="175021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90" name="Line 6"/>
          <p:cNvSpPr>
            <a:spLocks noChangeShapeType="1"/>
          </p:cNvSpPr>
          <p:nvPr/>
        </p:nvSpPr>
        <p:spPr bwMode="auto">
          <a:xfrm>
            <a:off x="4714875" y="1660922"/>
            <a:ext cx="2268141" cy="175021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91" name="Line 7"/>
          <p:cNvSpPr>
            <a:spLocks noChangeShapeType="1"/>
          </p:cNvSpPr>
          <p:nvPr/>
        </p:nvSpPr>
        <p:spPr bwMode="auto">
          <a:xfrm flipH="1">
            <a:off x="1000125" y="3411141"/>
            <a:ext cx="1696641" cy="137517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92" name="Line 8"/>
          <p:cNvSpPr>
            <a:spLocks noChangeShapeType="1"/>
          </p:cNvSpPr>
          <p:nvPr/>
        </p:nvSpPr>
        <p:spPr bwMode="auto">
          <a:xfrm>
            <a:off x="2696766" y="3411141"/>
            <a:ext cx="767953" cy="137517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93" name="Line 9"/>
          <p:cNvSpPr>
            <a:spLocks noChangeShapeType="1"/>
          </p:cNvSpPr>
          <p:nvPr/>
        </p:nvSpPr>
        <p:spPr bwMode="auto">
          <a:xfrm>
            <a:off x="3464719" y="4786313"/>
            <a:ext cx="723305"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94" name="Line 10"/>
          <p:cNvSpPr>
            <a:spLocks noChangeShapeType="1"/>
          </p:cNvSpPr>
          <p:nvPr/>
        </p:nvSpPr>
        <p:spPr bwMode="auto">
          <a:xfrm rot="10800000" flipH="1">
            <a:off x="3152180" y="4786313"/>
            <a:ext cx="312539"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95" name="Line 11"/>
          <p:cNvSpPr>
            <a:spLocks noChangeShapeType="1"/>
          </p:cNvSpPr>
          <p:nvPr/>
        </p:nvSpPr>
        <p:spPr bwMode="auto">
          <a:xfrm rot="10800000" flipH="1">
            <a:off x="437555" y="4786313"/>
            <a:ext cx="562570"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96" name="Line 12"/>
          <p:cNvSpPr>
            <a:spLocks noChangeShapeType="1"/>
          </p:cNvSpPr>
          <p:nvPr/>
        </p:nvSpPr>
        <p:spPr bwMode="auto">
          <a:xfrm rot="10800000" flipH="1">
            <a:off x="1000125" y="4786313"/>
            <a:ext cx="0"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97" name="Line 13"/>
          <p:cNvSpPr>
            <a:spLocks noChangeShapeType="1"/>
          </p:cNvSpPr>
          <p:nvPr/>
        </p:nvSpPr>
        <p:spPr bwMode="auto">
          <a:xfrm rot="10800000">
            <a:off x="1011288" y="4800824"/>
            <a:ext cx="774650" cy="80702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399" name="Line 15"/>
          <p:cNvSpPr>
            <a:spLocks noChangeShapeType="1"/>
          </p:cNvSpPr>
          <p:nvPr/>
        </p:nvSpPr>
        <p:spPr bwMode="auto">
          <a:xfrm>
            <a:off x="6419526" y="3415606"/>
            <a:ext cx="1143000" cy="137517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400" name="Line 16"/>
          <p:cNvSpPr>
            <a:spLocks noChangeShapeType="1"/>
          </p:cNvSpPr>
          <p:nvPr/>
        </p:nvSpPr>
        <p:spPr bwMode="auto">
          <a:xfrm flipH="1">
            <a:off x="5696221" y="3415606"/>
            <a:ext cx="723305" cy="137517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000000"/>
              </a:solidFill>
            </a:endParaRPr>
          </a:p>
        </p:txBody>
      </p:sp>
      <p:sp>
        <p:nvSpPr>
          <p:cNvPr id="16401" name="AutoShape 17"/>
          <p:cNvSpPr>
            <a:spLocks/>
          </p:cNvSpPr>
          <p:nvPr/>
        </p:nvSpPr>
        <p:spPr bwMode="auto">
          <a:xfrm>
            <a:off x="3650781" y="1013518"/>
            <a:ext cx="2071688" cy="1259086"/>
          </a:xfrm>
          <a:prstGeom prst="roundRect">
            <a:avLst>
              <a:gd name="adj" fmla="val 10634"/>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400" dirty="0" smtClean="0">
                <a:solidFill>
                  <a:srgbClr val="000000"/>
                </a:solidFill>
                <a:effectLst>
                  <a:outerShdw blurRad="38100" dist="38100" dir="2700000" algn="tl">
                    <a:srgbClr val="808080"/>
                  </a:outerShdw>
                </a:effectLst>
                <a:ea typeface="Gill Sans" charset="0"/>
                <a:cs typeface="Gill Sans" charset="0"/>
              </a:rPr>
              <a:t>3D Volume </a:t>
            </a:r>
            <a:r>
              <a:rPr lang="en-US" sz="2400" dirty="0">
                <a:solidFill>
                  <a:srgbClr val="000000"/>
                </a:solidFill>
                <a:effectLst>
                  <a:outerShdw blurRad="38100" dist="38100" dir="2700000" algn="tl">
                    <a:srgbClr val="808080"/>
                  </a:outerShdw>
                </a:effectLst>
                <a:ea typeface="Gill Sans" charset="0"/>
                <a:cs typeface="Gill Sans" charset="0"/>
              </a:rPr>
              <a:t>Rendering</a:t>
            </a:r>
          </a:p>
        </p:txBody>
      </p:sp>
      <p:sp>
        <p:nvSpPr>
          <p:cNvPr id="16402" name="AutoShape 18"/>
          <p:cNvSpPr>
            <a:spLocks/>
          </p:cNvSpPr>
          <p:nvPr/>
        </p:nvSpPr>
        <p:spPr bwMode="auto">
          <a:xfrm>
            <a:off x="6111451" y="2960191"/>
            <a:ext cx="2384227" cy="884039"/>
          </a:xfrm>
          <a:prstGeom prst="roundRect">
            <a:avLst>
              <a:gd name="adj" fmla="val 15148"/>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rgbClr val="000000"/>
                </a:solidFill>
                <a:effectLst>
                  <a:outerShdw blurRad="38100" dist="38100" dir="2700000" algn="tl">
                    <a:srgbClr val="808080"/>
                  </a:outerShdw>
                </a:effectLst>
                <a:latin typeface="Gill Sans" charset="0"/>
                <a:ea typeface="Gill Sans" charset="0"/>
                <a:cs typeface="Gill Sans" charset="0"/>
              </a:rPr>
              <a:t>Indirect</a:t>
            </a:r>
            <a:r>
              <a:rPr lang="en-US" sz="3375" dirty="0">
                <a:solidFill>
                  <a:srgbClr val="000000"/>
                </a:solidFill>
                <a:effectLst>
                  <a:outerShdw blurRad="38100" dist="38100" dir="2700000" algn="tl">
                    <a:srgbClr val="808080"/>
                  </a:outerShdw>
                </a:effectLst>
                <a:latin typeface="Gill Sans" charset="0"/>
                <a:ea typeface="Gill Sans" charset="0"/>
                <a:cs typeface="Gill Sans" charset="0"/>
              </a:rPr>
              <a:t> </a:t>
            </a:r>
            <a:r>
              <a:rPr lang="en-US" sz="2400" dirty="0">
                <a:solidFill>
                  <a:srgbClr val="000000"/>
                </a:solidFill>
                <a:effectLst>
                  <a:outerShdw blurRad="38100" dist="38100" dir="2700000" algn="tl">
                    <a:srgbClr val="808080"/>
                  </a:outerShdw>
                </a:effectLst>
                <a:latin typeface="Gill Sans" charset="0"/>
                <a:ea typeface="Gill Sans" charset="0"/>
                <a:cs typeface="Gill Sans" charset="0"/>
              </a:rPr>
              <a:t>VR</a:t>
            </a:r>
          </a:p>
        </p:txBody>
      </p:sp>
      <p:sp>
        <p:nvSpPr>
          <p:cNvPr id="16403" name="AutoShape 19"/>
          <p:cNvSpPr>
            <a:spLocks/>
          </p:cNvSpPr>
          <p:nvPr/>
        </p:nvSpPr>
        <p:spPr bwMode="auto">
          <a:xfrm>
            <a:off x="241102" y="4527352"/>
            <a:ext cx="1518047" cy="508992"/>
          </a:xfrm>
          <a:prstGeom prst="roundRect">
            <a:avLst>
              <a:gd name="adj" fmla="val 26315"/>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266">
                <a:solidFill>
                  <a:srgbClr val="000000"/>
                </a:solidFill>
                <a:effectLst>
                  <a:outerShdw blurRad="38100" dist="38100" dir="2700000" algn="tl">
                    <a:srgbClr val="808080"/>
                  </a:outerShdw>
                </a:effectLst>
                <a:ea typeface="Gill Sans" charset="0"/>
                <a:cs typeface="Gill Sans" charset="0"/>
              </a:rPr>
              <a:t>Ray-Casting</a:t>
            </a:r>
          </a:p>
        </p:txBody>
      </p:sp>
      <p:sp>
        <p:nvSpPr>
          <p:cNvPr id="16404" name="AutoShape 20"/>
          <p:cNvSpPr>
            <a:spLocks/>
          </p:cNvSpPr>
          <p:nvPr/>
        </p:nvSpPr>
        <p:spPr bwMode="auto">
          <a:xfrm>
            <a:off x="2705695" y="4527352"/>
            <a:ext cx="1518047" cy="508992"/>
          </a:xfrm>
          <a:prstGeom prst="roundRect">
            <a:avLst>
              <a:gd name="adj" fmla="val 26315"/>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66">
                <a:solidFill>
                  <a:srgbClr val="000000"/>
                </a:solidFill>
                <a:effectLst>
                  <a:outerShdw blurRad="38100" dist="38100" dir="2700000" algn="tl">
                    <a:srgbClr val="808080"/>
                  </a:outerShdw>
                </a:effectLst>
                <a:latin typeface="Gill Sans" charset="0"/>
                <a:ea typeface="Gill Sans" charset="0"/>
                <a:cs typeface="Gill Sans" charset="0"/>
              </a:rPr>
              <a:t>Slicing</a:t>
            </a:r>
          </a:p>
        </p:txBody>
      </p:sp>
      <p:sp>
        <p:nvSpPr>
          <p:cNvPr id="16405" name="AutoShape 21"/>
          <p:cNvSpPr>
            <a:spLocks/>
          </p:cNvSpPr>
          <p:nvPr/>
        </p:nvSpPr>
        <p:spPr bwMode="auto">
          <a:xfrm>
            <a:off x="3696891" y="5384602"/>
            <a:ext cx="973336"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solidFill>
                  <a:srgbClr val="000000"/>
                </a:solidFill>
                <a:effectLst>
                  <a:outerShdw blurRad="38100" dist="38100" dir="2700000" algn="tl">
                    <a:srgbClr val="808080"/>
                  </a:outerShdw>
                </a:effectLst>
                <a:latin typeface="Gill Sans" charset="0"/>
                <a:ea typeface="Gill Sans" charset="0"/>
                <a:cs typeface="Gill Sans" charset="0"/>
              </a:rPr>
              <a:t>Object/Axis Aligned</a:t>
            </a:r>
          </a:p>
        </p:txBody>
      </p:sp>
      <p:sp>
        <p:nvSpPr>
          <p:cNvPr id="16406" name="AutoShape 22"/>
          <p:cNvSpPr>
            <a:spLocks/>
          </p:cNvSpPr>
          <p:nvPr/>
        </p:nvSpPr>
        <p:spPr bwMode="auto">
          <a:xfrm>
            <a:off x="205383" y="5384602"/>
            <a:ext cx="455414"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dirty="0">
                <a:solidFill>
                  <a:srgbClr val="000000"/>
                </a:solidFill>
                <a:effectLst>
                  <a:outerShdw blurRad="38100" dist="38100" dir="2700000" algn="tl">
                    <a:srgbClr val="808080"/>
                  </a:outerShdw>
                </a:effectLst>
                <a:latin typeface="Gill Sans" charset="0"/>
                <a:ea typeface="Gill Sans" charset="0"/>
                <a:cs typeface="Gill Sans" charset="0"/>
              </a:rPr>
              <a:t>CPU</a:t>
            </a:r>
          </a:p>
        </p:txBody>
      </p:sp>
      <p:sp>
        <p:nvSpPr>
          <p:cNvPr id="16407" name="AutoShape 23"/>
          <p:cNvSpPr>
            <a:spLocks/>
          </p:cNvSpPr>
          <p:nvPr/>
        </p:nvSpPr>
        <p:spPr bwMode="auto">
          <a:xfrm>
            <a:off x="803672" y="5384602"/>
            <a:ext cx="464344" cy="446484"/>
          </a:xfrm>
          <a:prstGeom prst="roundRect">
            <a:avLst>
              <a:gd name="adj" fmla="val 3488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dirty="0">
                <a:solidFill>
                  <a:srgbClr val="000000"/>
                </a:solidFill>
                <a:effectLst>
                  <a:outerShdw blurRad="38100" dist="38100" dir="2700000" algn="tl">
                    <a:srgbClr val="808080"/>
                  </a:outerShdw>
                </a:effectLst>
                <a:latin typeface="Gill Sans" charset="0"/>
                <a:ea typeface="Gill Sans" charset="0"/>
                <a:cs typeface="Gill Sans" charset="0"/>
              </a:rPr>
              <a:t>GPU</a:t>
            </a:r>
          </a:p>
        </p:txBody>
      </p:sp>
      <p:sp>
        <p:nvSpPr>
          <p:cNvPr id="16408" name="AutoShape 24"/>
          <p:cNvSpPr>
            <a:spLocks/>
          </p:cNvSpPr>
          <p:nvPr/>
        </p:nvSpPr>
        <p:spPr bwMode="auto">
          <a:xfrm>
            <a:off x="1330524" y="5384602"/>
            <a:ext cx="910828"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dirty="0">
                <a:solidFill>
                  <a:srgbClr val="000000"/>
                </a:solidFill>
                <a:effectLst>
                  <a:outerShdw blurRad="38100" dist="38100" dir="2700000" algn="tl">
                    <a:srgbClr val="808080"/>
                  </a:outerShdw>
                </a:effectLst>
                <a:latin typeface="Gill Sans" charset="0"/>
                <a:ea typeface="Gill Sans" charset="0"/>
                <a:cs typeface="Gill Sans" charset="0"/>
              </a:rPr>
              <a:t>Ray-Guided GPU</a:t>
            </a:r>
          </a:p>
        </p:txBody>
      </p:sp>
      <p:sp>
        <p:nvSpPr>
          <p:cNvPr id="16409" name="AutoShape 25"/>
          <p:cNvSpPr>
            <a:spLocks/>
          </p:cNvSpPr>
          <p:nvPr/>
        </p:nvSpPr>
        <p:spPr bwMode="auto">
          <a:xfrm>
            <a:off x="4937197" y="4531817"/>
            <a:ext cx="1518047" cy="508992"/>
          </a:xfrm>
          <a:prstGeom prst="roundRect">
            <a:avLst>
              <a:gd name="adj" fmla="val 26315"/>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66">
                <a:solidFill>
                  <a:srgbClr val="000000"/>
                </a:solidFill>
                <a:effectLst>
                  <a:outerShdw blurRad="38100" dist="38100" dir="2700000" algn="tl">
                    <a:srgbClr val="808080"/>
                  </a:outerShdw>
                </a:effectLst>
                <a:latin typeface="Gill Sans" charset="0"/>
                <a:ea typeface="Gill Sans" charset="0"/>
                <a:cs typeface="Gill Sans" charset="0"/>
              </a:rPr>
              <a:t>Marching </a:t>
            </a:r>
          </a:p>
        </p:txBody>
      </p:sp>
      <p:sp>
        <p:nvSpPr>
          <p:cNvPr id="16410" name="AutoShape 26"/>
          <p:cNvSpPr>
            <a:spLocks/>
          </p:cNvSpPr>
          <p:nvPr/>
        </p:nvSpPr>
        <p:spPr bwMode="auto">
          <a:xfrm>
            <a:off x="4865760" y="5389067"/>
            <a:ext cx="625078"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solidFill>
                  <a:srgbClr val="000000"/>
                </a:solidFill>
                <a:effectLst>
                  <a:outerShdw blurRad="38100" dist="38100" dir="2700000" algn="tl">
                    <a:srgbClr val="808080"/>
                  </a:outerShdw>
                </a:effectLst>
                <a:latin typeface="Gill Sans" charset="0"/>
                <a:ea typeface="Gill Sans" charset="0"/>
                <a:cs typeface="Gill Sans" charset="0"/>
              </a:rPr>
              <a:t>Cubes</a:t>
            </a:r>
          </a:p>
        </p:txBody>
      </p:sp>
      <p:sp>
        <p:nvSpPr>
          <p:cNvPr id="16411" name="AutoShape 27"/>
          <p:cNvSpPr>
            <a:spLocks/>
          </p:cNvSpPr>
          <p:nvPr/>
        </p:nvSpPr>
        <p:spPr bwMode="auto">
          <a:xfrm>
            <a:off x="5776588" y="5389067"/>
            <a:ext cx="669727"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solidFill>
                  <a:srgbClr val="000000"/>
                </a:solidFill>
                <a:effectLst>
                  <a:outerShdw blurRad="38100" dist="38100" dir="2700000" algn="tl">
                    <a:srgbClr val="808080"/>
                  </a:outerShdw>
                </a:effectLst>
                <a:latin typeface="Gill Sans" charset="0"/>
                <a:ea typeface="Gill Sans" charset="0"/>
                <a:cs typeface="Gill Sans" charset="0"/>
              </a:rPr>
              <a:t>Tetrahedra</a:t>
            </a:r>
          </a:p>
        </p:txBody>
      </p:sp>
      <p:sp>
        <p:nvSpPr>
          <p:cNvPr id="16412" name="AutoShape 28"/>
          <p:cNvSpPr>
            <a:spLocks/>
          </p:cNvSpPr>
          <p:nvPr/>
        </p:nvSpPr>
        <p:spPr bwMode="auto">
          <a:xfrm>
            <a:off x="6803502" y="4531817"/>
            <a:ext cx="1518047" cy="508992"/>
          </a:xfrm>
          <a:prstGeom prst="roundRect">
            <a:avLst>
              <a:gd name="adj" fmla="val 26315"/>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66">
                <a:solidFill>
                  <a:srgbClr val="000000"/>
                </a:solidFill>
                <a:effectLst>
                  <a:outerShdw blurRad="38100" dist="38100" dir="2700000" algn="tl">
                    <a:srgbClr val="808080"/>
                  </a:outerShdw>
                </a:effectLst>
                <a:latin typeface="Gill Sans" charset="0"/>
                <a:ea typeface="Gill Sans" charset="0"/>
                <a:cs typeface="Gill Sans" charset="0"/>
              </a:rPr>
              <a:t>Other</a:t>
            </a:r>
          </a:p>
        </p:txBody>
      </p:sp>
      <p:sp>
        <p:nvSpPr>
          <p:cNvPr id="16413" name="AutoShape 29"/>
          <p:cNvSpPr>
            <a:spLocks/>
          </p:cNvSpPr>
          <p:nvPr/>
        </p:nvSpPr>
        <p:spPr bwMode="auto">
          <a:xfrm>
            <a:off x="6830291" y="5389067"/>
            <a:ext cx="669727"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solidFill>
                  <a:srgbClr val="000000"/>
                </a:solidFill>
                <a:effectLst>
                  <a:outerShdw blurRad="38100" dist="38100" dir="2700000" algn="tl">
                    <a:srgbClr val="808080"/>
                  </a:outerShdw>
                </a:effectLst>
                <a:latin typeface="Gill Sans" charset="0"/>
                <a:ea typeface="Gill Sans" charset="0"/>
                <a:cs typeface="Gill Sans" charset="0"/>
              </a:rPr>
              <a:t>Dividing Cubes</a:t>
            </a:r>
          </a:p>
        </p:txBody>
      </p:sp>
      <p:sp>
        <p:nvSpPr>
          <p:cNvPr id="16414" name="AutoShape 30"/>
          <p:cNvSpPr>
            <a:spLocks/>
          </p:cNvSpPr>
          <p:nvPr/>
        </p:nvSpPr>
        <p:spPr bwMode="auto">
          <a:xfrm>
            <a:off x="7705400" y="5389067"/>
            <a:ext cx="669727"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solidFill>
                  <a:srgbClr val="000000"/>
                </a:solidFill>
                <a:effectLst>
                  <a:outerShdw blurRad="38100" dist="38100" dir="2700000" algn="tl">
                    <a:srgbClr val="808080"/>
                  </a:outerShdw>
                </a:effectLst>
                <a:latin typeface="Gill Sans" charset="0"/>
                <a:ea typeface="Gill Sans" charset="0"/>
                <a:cs typeface="Gill Sans" charset="0"/>
              </a:rPr>
              <a:t>Contour Tracing</a:t>
            </a:r>
          </a:p>
        </p:txBody>
      </p:sp>
      <p:sp>
        <p:nvSpPr>
          <p:cNvPr id="16416" name="AutoShape 32"/>
          <p:cNvSpPr>
            <a:spLocks/>
          </p:cNvSpPr>
          <p:nvPr/>
        </p:nvSpPr>
        <p:spPr bwMode="auto">
          <a:xfrm>
            <a:off x="1157659" y="2964272"/>
            <a:ext cx="2007989" cy="884039"/>
          </a:xfrm>
          <a:prstGeom prst="roundRect">
            <a:avLst>
              <a:gd name="adj" fmla="val 15148"/>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rgbClr val="000000"/>
                </a:solidFill>
                <a:effectLst>
                  <a:outerShdw blurRad="38100" dist="38100" dir="2700000" algn="tl">
                    <a:srgbClr val="808080"/>
                  </a:outerShdw>
                </a:effectLst>
                <a:latin typeface="Gill Sans" charset="0"/>
                <a:ea typeface="Gill Sans" charset="0"/>
                <a:cs typeface="Gill Sans" charset="0"/>
              </a:rPr>
              <a:t>Direct VR</a:t>
            </a:r>
          </a:p>
        </p:txBody>
      </p:sp>
      <p:sp>
        <p:nvSpPr>
          <p:cNvPr id="16417" name="AutoShape 33"/>
          <p:cNvSpPr>
            <a:spLocks/>
          </p:cNvSpPr>
          <p:nvPr/>
        </p:nvSpPr>
        <p:spPr bwMode="auto">
          <a:xfrm>
            <a:off x="2661047" y="5384602"/>
            <a:ext cx="973336"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solidFill>
                  <a:srgbClr val="000000"/>
                </a:solidFill>
                <a:effectLst>
                  <a:outerShdw blurRad="38100" dist="38100" dir="2700000" algn="tl">
                    <a:srgbClr val="808080"/>
                  </a:outerShdw>
                </a:effectLst>
                <a:latin typeface="Gill Sans" charset="0"/>
                <a:ea typeface="Gill Sans" charset="0"/>
                <a:cs typeface="Gill Sans" charset="0"/>
              </a:rPr>
              <a:t>View Aligned</a:t>
            </a:r>
          </a:p>
        </p:txBody>
      </p:sp>
      <p:sp>
        <p:nvSpPr>
          <p:cNvPr id="35" name="AutoShape 32"/>
          <p:cNvSpPr>
            <a:spLocks/>
          </p:cNvSpPr>
          <p:nvPr/>
        </p:nvSpPr>
        <p:spPr bwMode="auto">
          <a:xfrm>
            <a:off x="3650781" y="2960191"/>
            <a:ext cx="2007989" cy="884039"/>
          </a:xfrm>
          <a:prstGeom prst="roundRect">
            <a:avLst>
              <a:gd name="adj" fmla="val 15148"/>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rgbClr val="000000"/>
                </a:solidFill>
                <a:effectLst>
                  <a:outerShdw blurRad="38100" dist="38100" dir="2700000" algn="tl">
                    <a:srgbClr val="808080"/>
                  </a:outerShdw>
                </a:effectLst>
                <a:latin typeface="Gill Sans" charset="0"/>
                <a:ea typeface="Gill Sans" charset="0"/>
                <a:cs typeface="Gill Sans" charset="0"/>
              </a:rPr>
              <a:t>Slicing</a:t>
            </a:r>
            <a:endParaRPr lang="en-US" sz="2400" dirty="0">
              <a:solidFill>
                <a:srgbClr val="000000"/>
              </a:solidFill>
              <a:effectLst>
                <a:outerShdw blurRad="38100" dist="38100" dir="2700000" algn="tl">
                  <a:srgbClr val="808080"/>
                </a:outerShdw>
              </a:effectLst>
              <a:latin typeface="Gill Sans" charset="0"/>
              <a:ea typeface="Gill Sans" charset="0"/>
              <a:cs typeface="Gill Sans" charset="0"/>
            </a:endParaRPr>
          </a:p>
        </p:txBody>
      </p:sp>
    </p:spTree>
    <p:extLst>
      <p:ext uri="{BB962C8B-B14F-4D97-AF65-F5344CB8AC3E}">
        <p14:creationId xmlns:p14="http://schemas.microsoft.com/office/powerpoint/2010/main" val="2201354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3886200"/>
            <a:ext cx="8229600" cy="28193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b="1" dirty="0" smtClean="0"/>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30</a:t>
            </a:fld>
            <a:endParaRPr lang="en-US" sz="1400" dirty="0"/>
          </a:p>
        </p:txBody>
      </p:sp>
      <p:sp>
        <p:nvSpPr>
          <p:cNvPr id="9" name="Rectangle 3"/>
          <p:cNvSpPr txBox="1">
            <a:spLocks noChangeArrowheads="1"/>
          </p:cNvSpPr>
          <p:nvPr/>
        </p:nvSpPr>
        <p:spPr>
          <a:xfrm>
            <a:off x="762000" y="1143000"/>
            <a:ext cx="7620000" cy="457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rgbClr val="000000"/>
                </a:solidFill>
              </a:rPr>
              <a:t>Ambient light</a:t>
            </a:r>
          </a:p>
          <a:p>
            <a:r>
              <a:rPr lang="en-US" sz="2400" dirty="0" smtClean="0">
                <a:solidFill>
                  <a:srgbClr val="000000"/>
                </a:solidFill>
              </a:rPr>
              <a:t>Diffuse light</a:t>
            </a:r>
          </a:p>
          <a:p>
            <a:r>
              <a:rPr lang="en-US" sz="2400" dirty="0" smtClean="0">
                <a:solidFill>
                  <a:srgbClr val="000000"/>
                </a:solidFill>
              </a:rPr>
              <a:t>Specular light</a:t>
            </a:r>
          </a:p>
          <a:p>
            <a:endParaRPr lang="en-US" sz="2400" dirty="0" smtClean="0">
              <a:solidFill>
                <a:srgbClr val="000000"/>
              </a:solidFill>
            </a:endParaRPr>
          </a:p>
          <a:p>
            <a:endParaRPr lang="en-US" sz="2400" dirty="0" smtClean="0">
              <a:solidFill>
                <a:srgbClr val="000000"/>
              </a:solidFill>
            </a:endParaRPr>
          </a:p>
          <a:p>
            <a:pPr marL="0" indent="0">
              <a:buNone/>
            </a:pPr>
            <a:endParaRPr lang="en-US" sz="2400" dirty="0" smtClean="0">
              <a:solidFill>
                <a:srgbClr val="000000"/>
              </a:solidFill>
            </a:endParaRPr>
          </a:p>
        </p:txBody>
      </p:sp>
      <p:grpSp>
        <p:nvGrpSpPr>
          <p:cNvPr id="10" name="Group 9"/>
          <p:cNvGrpSpPr/>
          <p:nvPr/>
        </p:nvGrpSpPr>
        <p:grpSpPr>
          <a:xfrm>
            <a:off x="1287333" y="4800600"/>
            <a:ext cx="1204584" cy="1325576"/>
            <a:chOff x="1099165" y="4946744"/>
            <a:chExt cx="1204584" cy="1325576"/>
          </a:xfrm>
        </p:grpSpPr>
        <p:pic>
          <p:nvPicPr>
            <p:cNvPr id="11" name="Picture 3" descr="amb"/>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4700"/>
                      </a14:imgEffect>
                      <a14:imgEffect>
                        <a14:brightnessContrast bright="65000"/>
                      </a14:imgEffect>
                    </a14:imgLayer>
                  </a14:imgProps>
                </a:ext>
                <a:ext uri="{28A0092B-C50C-407E-A947-70E740481C1C}">
                  <a14:useLocalDpi xmlns:a14="http://schemas.microsoft.com/office/drawing/2010/main" val="0"/>
                </a:ext>
              </a:extLst>
            </a:blip>
            <a:srcRect/>
            <a:stretch>
              <a:fillRect/>
            </a:stretch>
          </p:blipFill>
          <p:spPr bwMode="auto">
            <a:xfrm>
              <a:off x="1121389" y="4946744"/>
              <a:ext cx="1182359" cy="13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8"/>
            <p:cNvSpPr txBox="1">
              <a:spLocks noChangeArrowheads="1"/>
            </p:cNvSpPr>
            <p:nvPr/>
          </p:nvSpPr>
          <p:spPr bwMode="auto">
            <a:xfrm>
              <a:off x="1099165" y="6027638"/>
              <a:ext cx="1204584"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i="0" dirty="0">
                  <a:solidFill>
                    <a:schemeClr val="bg1"/>
                  </a:solidFill>
                </a:rPr>
                <a:t>Ambient</a:t>
              </a:r>
            </a:p>
          </p:txBody>
        </p:sp>
      </p:grpSp>
      <p:grpSp>
        <p:nvGrpSpPr>
          <p:cNvPr id="13" name="Group 12"/>
          <p:cNvGrpSpPr/>
          <p:nvPr/>
        </p:nvGrpSpPr>
        <p:grpSpPr>
          <a:xfrm>
            <a:off x="3090596" y="4800600"/>
            <a:ext cx="1206172" cy="1328113"/>
            <a:chOff x="3280390" y="4947382"/>
            <a:chExt cx="1206172" cy="1328113"/>
          </a:xfrm>
        </p:grpSpPr>
        <p:pic>
          <p:nvPicPr>
            <p:cNvPr id="14" name="Picture 4" descr="diff"/>
            <p:cNvPicPr>
              <a:picLocks noChangeAspect="1" noChangeArrowheads="1"/>
            </p:cNvPicPr>
            <p:nvPr/>
          </p:nvPicPr>
          <p:blipFill>
            <a:blip r:embed="rId4" cstate="print">
              <a:extLst>
                <a:ext uri="{BEBA8EAE-BF5A-486C-A8C5-ECC9F3942E4B}">
                  <a14:imgProps xmlns:a14="http://schemas.microsoft.com/office/drawing/2010/main">
                    <a14:imgLayer r:embed="rId5">
                      <a14:imgEffect>
                        <a14:colorTemperature colorTemp="47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304203" y="4947382"/>
              <a:ext cx="1182358" cy="132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9"/>
            <p:cNvSpPr txBox="1">
              <a:spLocks noChangeArrowheads="1"/>
            </p:cNvSpPr>
            <p:nvPr/>
          </p:nvSpPr>
          <p:spPr bwMode="auto">
            <a:xfrm>
              <a:off x="3280390" y="6030813"/>
              <a:ext cx="1206172"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i="0" dirty="0">
                  <a:solidFill>
                    <a:schemeClr val="bg1"/>
                  </a:solidFill>
                </a:rPr>
                <a:t>Diffuse</a:t>
              </a:r>
            </a:p>
          </p:txBody>
        </p:sp>
      </p:grpSp>
      <p:grpSp>
        <p:nvGrpSpPr>
          <p:cNvPr id="16" name="Group 15"/>
          <p:cNvGrpSpPr/>
          <p:nvPr/>
        </p:nvGrpSpPr>
        <p:grpSpPr>
          <a:xfrm>
            <a:off x="4872832" y="4809486"/>
            <a:ext cx="1231884" cy="1321014"/>
            <a:chOff x="5463203" y="4946743"/>
            <a:chExt cx="1231884" cy="1321014"/>
          </a:xfrm>
        </p:grpSpPr>
        <p:pic>
          <p:nvPicPr>
            <p:cNvPr id="17" name="Picture 5" descr="spec"/>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510828" y="4946743"/>
              <a:ext cx="1184258" cy="132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0"/>
            <p:cNvSpPr txBox="1">
              <a:spLocks noChangeArrowheads="1"/>
            </p:cNvSpPr>
            <p:nvPr/>
          </p:nvSpPr>
          <p:spPr bwMode="auto">
            <a:xfrm>
              <a:off x="5463203" y="6021288"/>
              <a:ext cx="1231884"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i="0" dirty="0">
                  <a:solidFill>
                    <a:schemeClr val="bg1"/>
                  </a:solidFill>
                </a:rPr>
                <a:t>Specular</a:t>
              </a:r>
            </a:p>
          </p:txBody>
        </p:sp>
      </p:grpSp>
      <p:grpSp>
        <p:nvGrpSpPr>
          <p:cNvPr id="19" name="Group 18"/>
          <p:cNvGrpSpPr/>
          <p:nvPr/>
        </p:nvGrpSpPr>
        <p:grpSpPr>
          <a:xfrm>
            <a:off x="6773826" y="4810182"/>
            <a:ext cx="1368152" cy="1302377"/>
            <a:chOff x="7236296" y="4973118"/>
            <a:chExt cx="1368152" cy="1302377"/>
          </a:xfrm>
        </p:grpSpPr>
        <p:pic>
          <p:nvPicPr>
            <p:cNvPr id="21" name="Picture 6" descr="ambdiffspec"/>
            <p:cNvPicPr>
              <a:picLocks noChangeAspect="1" noChangeArrowheads="1"/>
            </p:cNvPicPr>
            <p:nvPr/>
          </p:nvPicPr>
          <p:blipFill>
            <a:blip r:embed="rId8" cstate="print">
              <a:extLst>
                <a:ext uri="{BEBA8EAE-BF5A-486C-A8C5-ECC9F3942E4B}">
                  <a14:imgProps xmlns:a14="http://schemas.microsoft.com/office/drawing/2010/main">
                    <a14:imgLayer r:embed="rId9">
                      <a14:imgEffect>
                        <a14:colorTemperature colorTemp="47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297037" y="4973118"/>
              <a:ext cx="1162036" cy="129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1"/>
            <p:cNvSpPr txBox="1">
              <a:spLocks noChangeArrowheads="1"/>
            </p:cNvSpPr>
            <p:nvPr/>
          </p:nvSpPr>
          <p:spPr bwMode="auto">
            <a:xfrm>
              <a:off x="7236296" y="6030813"/>
              <a:ext cx="1368152"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i="0" dirty="0">
                  <a:solidFill>
                    <a:schemeClr val="bg1"/>
                  </a:solidFill>
                </a:rPr>
                <a:t>Phong shaded</a:t>
              </a:r>
            </a:p>
          </p:txBody>
        </p:sp>
      </p:grpSp>
      <p:sp>
        <p:nvSpPr>
          <p:cNvPr id="23" name="Plus 22"/>
          <p:cNvSpPr/>
          <p:nvPr/>
        </p:nvSpPr>
        <p:spPr bwMode="auto">
          <a:xfrm>
            <a:off x="2532572" y="5170262"/>
            <a:ext cx="540060" cy="576064"/>
          </a:xfrm>
          <a:prstGeom prst="mathPlus">
            <a:avLst>
              <a:gd name="adj1" fmla="val 10884"/>
            </a:avLst>
          </a:prstGeom>
          <a:solidFill>
            <a:schemeClr val="tx1"/>
          </a:solidFill>
          <a:ln>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24" name="Plus 23"/>
          <p:cNvSpPr/>
          <p:nvPr/>
        </p:nvSpPr>
        <p:spPr bwMode="auto">
          <a:xfrm>
            <a:off x="4316222" y="5170262"/>
            <a:ext cx="540060" cy="576064"/>
          </a:xfrm>
          <a:prstGeom prst="mathPlus">
            <a:avLst>
              <a:gd name="adj1" fmla="val 10884"/>
            </a:avLst>
          </a:prstGeom>
          <a:solidFill>
            <a:schemeClr val="tx1"/>
          </a:solidFill>
          <a:ln>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25" name="Equal 24"/>
          <p:cNvSpPr/>
          <p:nvPr/>
        </p:nvSpPr>
        <p:spPr bwMode="auto">
          <a:xfrm>
            <a:off x="6240984" y="5304656"/>
            <a:ext cx="468052" cy="324036"/>
          </a:xfrm>
          <a:prstGeom prst="mathEqual">
            <a:avLst/>
          </a:prstGeom>
          <a:solidFill>
            <a:schemeClr val="tx1"/>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grpSp>
        <p:nvGrpSpPr>
          <p:cNvPr id="26" name="Group 25"/>
          <p:cNvGrpSpPr/>
          <p:nvPr/>
        </p:nvGrpSpPr>
        <p:grpSpPr>
          <a:xfrm>
            <a:off x="4048873" y="1073859"/>
            <a:ext cx="4607559" cy="3345741"/>
            <a:chOff x="5185638" y="1446930"/>
            <a:chExt cx="3291239" cy="2389906"/>
          </a:xfrm>
        </p:grpSpPr>
        <p:pic>
          <p:nvPicPr>
            <p:cNvPr id="27" name="Picture 4" descr="diff"/>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imgEffect>
                      <a14:imgEffect>
                        <a14:colorTemperature colorTemp="4700"/>
                      </a14:imgEffect>
                      <a14:imgEffect>
                        <a14:brightnessContrast bright="40000" contrast="20000"/>
                      </a14:imgEffect>
                    </a14:imgLayer>
                  </a14:imgProps>
                </a:ext>
                <a:ext uri="{28A0092B-C50C-407E-A947-70E740481C1C}">
                  <a14:useLocalDpi xmlns:a14="http://schemas.microsoft.com/office/drawing/2010/main" val="0"/>
                </a:ext>
              </a:extLst>
            </a:blip>
            <a:srcRect l="7073" t="9861" r="28855" b="7110"/>
            <a:stretch/>
          </p:blipFill>
          <p:spPr bwMode="auto">
            <a:xfrm rot="16701723" flipH="1">
              <a:off x="6212527" y="2168095"/>
              <a:ext cx="891815" cy="244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27"/>
            <p:cNvGrpSpPr/>
            <p:nvPr/>
          </p:nvGrpSpPr>
          <p:grpSpPr>
            <a:xfrm>
              <a:off x="5320342" y="1625583"/>
              <a:ext cx="2798548" cy="1948965"/>
              <a:chOff x="1371600" y="2740344"/>
              <a:chExt cx="4257675" cy="2965131"/>
            </a:xfrm>
          </p:grpSpPr>
          <p:grpSp>
            <p:nvGrpSpPr>
              <p:cNvPr id="34" name="Group 13"/>
              <p:cNvGrpSpPr>
                <a:grpSpLocks/>
              </p:cNvGrpSpPr>
              <p:nvPr/>
            </p:nvGrpSpPr>
            <p:grpSpPr bwMode="auto">
              <a:xfrm>
                <a:off x="1371600" y="3048000"/>
                <a:ext cx="4257675" cy="2657475"/>
                <a:chOff x="1056" y="2256"/>
                <a:chExt cx="2682" cy="1674"/>
              </a:xfrm>
            </p:grpSpPr>
            <p:sp>
              <p:nvSpPr>
                <p:cNvPr id="36" name="Freeform 14"/>
                <p:cNvSpPr>
                  <a:spLocks/>
                </p:cNvSpPr>
                <p:nvPr/>
              </p:nvSpPr>
              <p:spPr bwMode="auto">
                <a:xfrm>
                  <a:off x="1056" y="3335"/>
                  <a:ext cx="2436" cy="595"/>
                </a:xfrm>
                <a:custGeom>
                  <a:avLst/>
                  <a:gdLst>
                    <a:gd name="T0" fmla="*/ 831 w 2680"/>
                    <a:gd name="T1" fmla="*/ 667 h 582"/>
                    <a:gd name="T2" fmla="*/ 787 w 2680"/>
                    <a:gd name="T3" fmla="*/ 540 h 582"/>
                    <a:gd name="T4" fmla="*/ 740 w 2680"/>
                    <a:gd name="T5" fmla="*/ 420 h 582"/>
                    <a:gd name="T6" fmla="*/ 692 w 2680"/>
                    <a:gd name="T7" fmla="*/ 314 h 582"/>
                    <a:gd name="T8" fmla="*/ 641 w 2680"/>
                    <a:gd name="T9" fmla="*/ 223 h 582"/>
                    <a:gd name="T10" fmla="*/ 589 w 2680"/>
                    <a:gd name="T11" fmla="*/ 146 h 582"/>
                    <a:gd name="T12" fmla="*/ 535 w 2680"/>
                    <a:gd name="T13" fmla="*/ 84 h 582"/>
                    <a:gd name="T14" fmla="*/ 480 w 2680"/>
                    <a:gd name="T15" fmla="*/ 40 h 582"/>
                    <a:gd name="T16" fmla="*/ 423 w 2680"/>
                    <a:gd name="T17" fmla="*/ 7 h 582"/>
                    <a:gd name="T18" fmla="*/ 366 w 2680"/>
                    <a:gd name="T19" fmla="*/ 0 h 582"/>
                    <a:gd name="T20" fmla="*/ 310 w 2680"/>
                    <a:gd name="T21" fmla="*/ 9 h 582"/>
                    <a:gd name="T22" fmla="*/ 251 w 2680"/>
                    <a:gd name="T23" fmla="*/ 47 h 582"/>
                    <a:gd name="T24" fmla="*/ 195 w 2680"/>
                    <a:gd name="T25" fmla="*/ 99 h 582"/>
                    <a:gd name="T26" fmla="*/ 138 w 2680"/>
                    <a:gd name="T27" fmla="*/ 175 h 582"/>
                    <a:gd name="T28" fmla="*/ 82 w 2680"/>
                    <a:gd name="T29" fmla="*/ 279 h 582"/>
                    <a:gd name="T30" fmla="*/ 28 w 2680"/>
                    <a:gd name="T31" fmla="*/ 404 h 582"/>
                    <a:gd name="T32" fmla="*/ 5 w 2680"/>
                    <a:gd name="T33" fmla="*/ 501 h 582"/>
                    <a:gd name="T34" fmla="*/ 59 w 2680"/>
                    <a:gd name="T35" fmla="*/ 362 h 582"/>
                    <a:gd name="T36" fmla="*/ 114 w 2680"/>
                    <a:gd name="T37" fmla="*/ 249 h 582"/>
                    <a:gd name="T38" fmla="*/ 169 w 2680"/>
                    <a:gd name="T39" fmla="*/ 161 h 582"/>
                    <a:gd name="T40" fmla="*/ 226 w 2680"/>
                    <a:gd name="T41" fmla="*/ 99 h 582"/>
                    <a:gd name="T42" fmla="*/ 282 w 2680"/>
                    <a:gd name="T43" fmla="*/ 53 h 582"/>
                    <a:gd name="T44" fmla="*/ 337 w 2680"/>
                    <a:gd name="T45" fmla="*/ 38 h 582"/>
                    <a:gd name="T46" fmla="*/ 394 w 2680"/>
                    <a:gd name="T47" fmla="*/ 36 h 582"/>
                    <a:gd name="T48" fmla="*/ 449 w 2680"/>
                    <a:gd name="T49" fmla="*/ 51 h 582"/>
                    <a:gd name="T50" fmla="*/ 505 w 2680"/>
                    <a:gd name="T51" fmla="*/ 90 h 582"/>
                    <a:gd name="T52" fmla="*/ 560 w 2680"/>
                    <a:gd name="T53" fmla="*/ 140 h 582"/>
                    <a:gd name="T54" fmla="*/ 612 w 2680"/>
                    <a:gd name="T55" fmla="*/ 209 h 582"/>
                    <a:gd name="T56" fmla="*/ 664 w 2680"/>
                    <a:gd name="T57" fmla="*/ 293 h 582"/>
                    <a:gd name="T58" fmla="*/ 713 w 2680"/>
                    <a:gd name="T59" fmla="*/ 393 h 582"/>
                    <a:gd name="T60" fmla="*/ 760 w 2680"/>
                    <a:gd name="T61" fmla="*/ 504 h 582"/>
                    <a:gd name="T62" fmla="*/ 805 w 2680"/>
                    <a:gd name="T63" fmla="*/ 626 h 582"/>
                    <a:gd name="T64" fmla="*/ 848 w 2680"/>
                    <a:gd name="T65" fmla="*/ 760 h 5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80"/>
                    <a:gd name="T100" fmla="*/ 0 h 582"/>
                    <a:gd name="T101" fmla="*/ 2680 w 2680"/>
                    <a:gd name="T102" fmla="*/ 582 h 5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80" h="582">
                      <a:moveTo>
                        <a:pt x="2680" y="565"/>
                      </a:moveTo>
                      <a:lnTo>
                        <a:pt x="2615" y="512"/>
                      </a:lnTo>
                      <a:lnTo>
                        <a:pt x="2548" y="461"/>
                      </a:lnTo>
                      <a:lnTo>
                        <a:pt x="2476" y="414"/>
                      </a:lnTo>
                      <a:lnTo>
                        <a:pt x="2404" y="367"/>
                      </a:lnTo>
                      <a:lnTo>
                        <a:pt x="2330" y="322"/>
                      </a:lnTo>
                      <a:lnTo>
                        <a:pt x="2255" y="282"/>
                      </a:lnTo>
                      <a:lnTo>
                        <a:pt x="2176" y="241"/>
                      </a:lnTo>
                      <a:lnTo>
                        <a:pt x="2097" y="205"/>
                      </a:lnTo>
                      <a:lnTo>
                        <a:pt x="2018" y="171"/>
                      </a:lnTo>
                      <a:lnTo>
                        <a:pt x="1936" y="139"/>
                      </a:lnTo>
                      <a:lnTo>
                        <a:pt x="1852" y="111"/>
                      </a:lnTo>
                      <a:lnTo>
                        <a:pt x="1766" y="86"/>
                      </a:lnTo>
                      <a:lnTo>
                        <a:pt x="1682" y="64"/>
                      </a:lnTo>
                      <a:lnTo>
                        <a:pt x="1596" y="45"/>
                      </a:lnTo>
                      <a:lnTo>
                        <a:pt x="1507" y="28"/>
                      </a:lnTo>
                      <a:lnTo>
                        <a:pt x="1418" y="15"/>
                      </a:lnTo>
                      <a:lnTo>
                        <a:pt x="1329" y="7"/>
                      </a:lnTo>
                      <a:lnTo>
                        <a:pt x="1241" y="3"/>
                      </a:lnTo>
                      <a:lnTo>
                        <a:pt x="1152" y="0"/>
                      </a:lnTo>
                      <a:lnTo>
                        <a:pt x="1061" y="3"/>
                      </a:lnTo>
                      <a:lnTo>
                        <a:pt x="972" y="9"/>
                      </a:lnTo>
                      <a:lnTo>
                        <a:pt x="881" y="20"/>
                      </a:lnTo>
                      <a:lnTo>
                        <a:pt x="790" y="35"/>
                      </a:lnTo>
                      <a:lnTo>
                        <a:pt x="701" y="52"/>
                      </a:lnTo>
                      <a:lnTo>
                        <a:pt x="610" y="75"/>
                      </a:lnTo>
                      <a:lnTo>
                        <a:pt x="521" y="103"/>
                      </a:lnTo>
                      <a:lnTo>
                        <a:pt x="432" y="135"/>
                      </a:lnTo>
                      <a:lnTo>
                        <a:pt x="346" y="171"/>
                      </a:lnTo>
                      <a:lnTo>
                        <a:pt x="257" y="214"/>
                      </a:lnTo>
                      <a:lnTo>
                        <a:pt x="171" y="258"/>
                      </a:lnTo>
                      <a:lnTo>
                        <a:pt x="87" y="310"/>
                      </a:lnTo>
                      <a:lnTo>
                        <a:pt x="0" y="367"/>
                      </a:lnTo>
                      <a:lnTo>
                        <a:pt x="17" y="384"/>
                      </a:lnTo>
                      <a:lnTo>
                        <a:pt x="101" y="329"/>
                      </a:lnTo>
                      <a:lnTo>
                        <a:pt x="185" y="278"/>
                      </a:lnTo>
                      <a:lnTo>
                        <a:pt x="269" y="233"/>
                      </a:lnTo>
                      <a:lnTo>
                        <a:pt x="355" y="192"/>
                      </a:lnTo>
                      <a:lnTo>
                        <a:pt x="444" y="156"/>
                      </a:lnTo>
                      <a:lnTo>
                        <a:pt x="531" y="124"/>
                      </a:lnTo>
                      <a:lnTo>
                        <a:pt x="619" y="96"/>
                      </a:lnTo>
                      <a:lnTo>
                        <a:pt x="708" y="75"/>
                      </a:lnTo>
                      <a:lnTo>
                        <a:pt x="794" y="56"/>
                      </a:lnTo>
                      <a:lnTo>
                        <a:pt x="886" y="41"/>
                      </a:lnTo>
                      <a:lnTo>
                        <a:pt x="974" y="32"/>
                      </a:lnTo>
                      <a:lnTo>
                        <a:pt x="1063" y="26"/>
                      </a:lnTo>
                      <a:lnTo>
                        <a:pt x="1152" y="24"/>
                      </a:lnTo>
                      <a:lnTo>
                        <a:pt x="1241" y="24"/>
                      </a:lnTo>
                      <a:lnTo>
                        <a:pt x="1327" y="30"/>
                      </a:lnTo>
                      <a:lnTo>
                        <a:pt x="1416" y="39"/>
                      </a:lnTo>
                      <a:lnTo>
                        <a:pt x="1502" y="52"/>
                      </a:lnTo>
                      <a:lnTo>
                        <a:pt x="1589" y="67"/>
                      </a:lnTo>
                      <a:lnTo>
                        <a:pt x="1675" y="86"/>
                      </a:lnTo>
                      <a:lnTo>
                        <a:pt x="1759" y="107"/>
                      </a:lnTo>
                      <a:lnTo>
                        <a:pt x="1843" y="133"/>
                      </a:lnTo>
                      <a:lnTo>
                        <a:pt x="1924" y="160"/>
                      </a:lnTo>
                      <a:lnTo>
                        <a:pt x="2006" y="192"/>
                      </a:lnTo>
                      <a:lnTo>
                        <a:pt x="2087" y="226"/>
                      </a:lnTo>
                      <a:lnTo>
                        <a:pt x="2164" y="263"/>
                      </a:lnTo>
                      <a:lnTo>
                        <a:pt x="2241" y="301"/>
                      </a:lnTo>
                      <a:lnTo>
                        <a:pt x="2318" y="342"/>
                      </a:lnTo>
                      <a:lnTo>
                        <a:pt x="2390" y="386"/>
                      </a:lnTo>
                      <a:lnTo>
                        <a:pt x="2462" y="431"/>
                      </a:lnTo>
                      <a:lnTo>
                        <a:pt x="2531" y="480"/>
                      </a:lnTo>
                      <a:lnTo>
                        <a:pt x="2598" y="529"/>
                      </a:lnTo>
                      <a:lnTo>
                        <a:pt x="2663" y="582"/>
                      </a:lnTo>
                      <a:lnTo>
                        <a:pt x="2680" y="565"/>
                      </a:lnTo>
                      <a:close/>
                    </a:path>
                  </a:pathLst>
                </a:custGeom>
                <a:solidFill>
                  <a:schemeClr val="tx1"/>
                </a:solidFill>
                <a:ln w="9525">
                  <a:solidFill>
                    <a:schemeClr val="tx1"/>
                  </a:solidFill>
                  <a:round/>
                  <a:headEnd/>
                  <a:tailEnd/>
                </a:ln>
              </p:spPr>
              <p:txBody>
                <a:bodyPr/>
                <a:lstStyle/>
                <a:p>
                  <a:endParaRPr lang="de-DE" sz="1100"/>
                </a:p>
              </p:txBody>
            </p:sp>
            <p:sp>
              <p:nvSpPr>
                <p:cNvPr id="37" name="Freeform 15"/>
                <p:cNvSpPr>
                  <a:spLocks/>
                </p:cNvSpPr>
                <p:nvPr/>
              </p:nvSpPr>
              <p:spPr bwMode="auto">
                <a:xfrm>
                  <a:off x="2144" y="2448"/>
                  <a:ext cx="33" cy="898"/>
                </a:xfrm>
                <a:custGeom>
                  <a:avLst/>
                  <a:gdLst>
                    <a:gd name="T0" fmla="*/ 5 w 36"/>
                    <a:gd name="T1" fmla="*/ 0 h 878"/>
                    <a:gd name="T2" fmla="*/ 0 w 36"/>
                    <a:gd name="T3" fmla="*/ 0 h 878"/>
                    <a:gd name="T4" fmla="*/ 5 w 36"/>
                    <a:gd name="T5" fmla="*/ 1149 h 878"/>
                    <a:gd name="T6" fmla="*/ 13 w 36"/>
                    <a:gd name="T7" fmla="*/ 1149 h 878"/>
                    <a:gd name="T8" fmla="*/ 10 w 36"/>
                    <a:gd name="T9" fmla="*/ 0 h 878"/>
                    <a:gd name="T10" fmla="*/ 5 w 36"/>
                    <a:gd name="T11" fmla="*/ 0 h 878"/>
                    <a:gd name="T12" fmla="*/ 0 60000 65536"/>
                    <a:gd name="T13" fmla="*/ 0 60000 65536"/>
                    <a:gd name="T14" fmla="*/ 0 60000 65536"/>
                    <a:gd name="T15" fmla="*/ 0 60000 65536"/>
                    <a:gd name="T16" fmla="*/ 0 60000 65536"/>
                    <a:gd name="T17" fmla="*/ 0 60000 65536"/>
                    <a:gd name="T18" fmla="*/ 0 w 36"/>
                    <a:gd name="T19" fmla="*/ 0 h 878"/>
                    <a:gd name="T20" fmla="*/ 36 w 3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36" h="878">
                      <a:moveTo>
                        <a:pt x="15" y="0"/>
                      </a:moveTo>
                      <a:lnTo>
                        <a:pt x="0" y="0"/>
                      </a:lnTo>
                      <a:lnTo>
                        <a:pt x="10" y="878"/>
                      </a:lnTo>
                      <a:lnTo>
                        <a:pt x="36" y="878"/>
                      </a:lnTo>
                      <a:lnTo>
                        <a:pt x="27" y="0"/>
                      </a:lnTo>
                      <a:lnTo>
                        <a:pt x="15" y="0"/>
                      </a:lnTo>
                      <a:close/>
                    </a:path>
                  </a:pathLst>
                </a:custGeom>
                <a:solidFill>
                  <a:schemeClr val="tx1"/>
                </a:solidFill>
                <a:ln w="9525">
                  <a:solidFill>
                    <a:schemeClr val="tx1"/>
                  </a:solidFill>
                  <a:round/>
                  <a:headEnd/>
                  <a:tailEnd/>
                </a:ln>
              </p:spPr>
              <p:txBody>
                <a:bodyPr/>
                <a:lstStyle/>
                <a:p>
                  <a:endParaRPr lang="de-DE" sz="1100"/>
                </a:p>
              </p:txBody>
            </p:sp>
            <p:sp>
              <p:nvSpPr>
                <p:cNvPr id="38" name="Freeform 16"/>
                <p:cNvSpPr>
                  <a:spLocks/>
                </p:cNvSpPr>
                <p:nvPr/>
              </p:nvSpPr>
              <p:spPr bwMode="auto">
                <a:xfrm>
                  <a:off x="2088" y="2365"/>
                  <a:ext cx="140" cy="164"/>
                </a:xfrm>
                <a:custGeom>
                  <a:avLst/>
                  <a:gdLst>
                    <a:gd name="T0" fmla="*/ 23 w 154"/>
                    <a:gd name="T1" fmla="*/ 0 h 160"/>
                    <a:gd name="T2" fmla="*/ 23 w 154"/>
                    <a:gd name="T3" fmla="*/ 0 h 160"/>
                    <a:gd name="T4" fmla="*/ 0 w 154"/>
                    <a:gd name="T5" fmla="*/ 214 h 160"/>
                    <a:gd name="T6" fmla="*/ 0 w 154"/>
                    <a:gd name="T7" fmla="*/ 214 h 160"/>
                    <a:gd name="T8" fmla="*/ 5 w 154"/>
                    <a:gd name="T9" fmla="*/ 212 h 160"/>
                    <a:gd name="T10" fmla="*/ 5 w 154"/>
                    <a:gd name="T11" fmla="*/ 206 h 160"/>
                    <a:gd name="T12" fmla="*/ 10 w 154"/>
                    <a:gd name="T13" fmla="*/ 201 h 160"/>
                    <a:gd name="T14" fmla="*/ 13 w 154"/>
                    <a:gd name="T15" fmla="*/ 198 h 160"/>
                    <a:gd name="T16" fmla="*/ 15 w 154"/>
                    <a:gd name="T17" fmla="*/ 196 h 160"/>
                    <a:gd name="T18" fmla="*/ 19 w 154"/>
                    <a:gd name="T19" fmla="*/ 196 h 160"/>
                    <a:gd name="T20" fmla="*/ 21 w 154"/>
                    <a:gd name="T21" fmla="*/ 193 h 160"/>
                    <a:gd name="T22" fmla="*/ 25 w 154"/>
                    <a:gd name="T23" fmla="*/ 193 h 160"/>
                    <a:gd name="T24" fmla="*/ 28 w 154"/>
                    <a:gd name="T25" fmla="*/ 193 h 160"/>
                    <a:gd name="T26" fmla="*/ 31 w 154"/>
                    <a:gd name="T27" fmla="*/ 196 h 160"/>
                    <a:gd name="T28" fmla="*/ 34 w 154"/>
                    <a:gd name="T29" fmla="*/ 196 h 160"/>
                    <a:gd name="T30" fmla="*/ 37 w 154"/>
                    <a:gd name="T31" fmla="*/ 198 h 160"/>
                    <a:gd name="T32" fmla="*/ 41 w 154"/>
                    <a:gd name="T33" fmla="*/ 201 h 160"/>
                    <a:gd name="T34" fmla="*/ 43 w 154"/>
                    <a:gd name="T35" fmla="*/ 203 h 160"/>
                    <a:gd name="T36" fmla="*/ 45 w 154"/>
                    <a:gd name="T37" fmla="*/ 208 h 160"/>
                    <a:gd name="T38" fmla="*/ 49 w 154"/>
                    <a:gd name="T39" fmla="*/ 214 h 160"/>
                    <a:gd name="T40" fmla="*/ 23 w 154"/>
                    <a:gd name="T41" fmla="*/ 0 h 160"/>
                    <a:gd name="T42" fmla="*/ 23 w 154"/>
                    <a:gd name="T43" fmla="*/ 0 h 1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4"/>
                    <a:gd name="T67" fmla="*/ 0 h 160"/>
                    <a:gd name="T68" fmla="*/ 154 w 154"/>
                    <a:gd name="T69" fmla="*/ 160 h 1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4" h="160">
                      <a:moveTo>
                        <a:pt x="74" y="0"/>
                      </a:moveTo>
                      <a:lnTo>
                        <a:pt x="74" y="0"/>
                      </a:lnTo>
                      <a:lnTo>
                        <a:pt x="0" y="160"/>
                      </a:lnTo>
                      <a:lnTo>
                        <a:pt x="10" y="158"/>
                      </a:lnTo>
                      <a:lnTo>
                        <a:pt x="19" y="153"/>
                      </a:lnTo>
                      <a:lnTo>
                        <a:pt x="29" y="149"/>
                      </a:lnTo>
                      <a:lnTo>
                        <a:pt x="38" y="147"/>
                      </a:lnTo>
                      <a:lnTo>
                        <a:pt x="48" y="145"/>
                      </a:lnTo>
                      <a:lnTo>
                        <a:pt x="58" y="145"/>
                      </a:lnTo>
                      <a:lnTo>
                        <a:pt x="67" y="143"/>
                      </a:lnTo>
                      <a:lnTo>
                        <a:pt x="77" y="143"/>
                      </a:lnTo>
                      <a:lnTo>
                        <a:pt x="86" y="143"/>
                      </a:lnTo>
                      <a:lnTo>
                        <a:pt x="96" y="145"/>
                      </a:lnTo>
                      <a:lnTo>
                        <a:pt x="106" y="145"/>
                      </a:lnTo>
                      <a:lnTo>
                        <a:pt x="115" y="147"/>
                      </a:lnTo>
                      <a:lnTo>
                        <a:pt x="125" y="149"/>
                      </a:lnTo>
                      <a:lnTo>
                        <a:pt x="134" y="151"/>
                      </a:lnTo>
                      <a:lnTo>
                        <a:pt x="144" y="155"/>
                      </a:lnTo>
                      <a:lnTo>
                        <a:pt x="154" y="160"/>
                      </a:lnTo>
                      <a:lnTo>
                        <a:pt x="74" y="0"/>
                      </a:lnTo>
                      <a:close/>
                    </a:path>
                  </a:pathLst>
                </a:custGeom>
                <a:solidFill>
                  <a:schemeClr val="tx1"/>
                </a:solidFill>
                <a:ln w="9525">
                  <a:solidFill>
                    <a:schemeClr val="tx1"/>
                  </a:solidFill>
                  <a:round/>
                  <a:headEnd/>
                  <a:tailEnd/>
                </a:ln>
              </p:spPr>
              <p:txBody>
                <a:bodyPr/>
                <a:lstStyle/>
                <a:p>
                  <a:endParaRPr lang="de-DE" sz="1100"/>
                </a:p>
              </p:txBody>
            </p:sp>
            <p:sp>
              <p:nvSpPr>
                <p:cNvPr id="39" name="Freeform 17"/>
                <p:cNvSpPr>
                  <a:spLocks/>
                </p:cNvSpPr>
                <p:nvPr/>
              </p:nvSpPr>
              <p:spPr bwMode="auto">
                <a:xfrm>
                  <a:off x="1551" y="2675"/>
                  <a:ext cx="624" cy="680"/>
                </a:xfrm>
                <a:custGeom>
                  <a:avLst/>
                  <a:gdLst>
                    <a:gd name="T0" fmla="*/ 5 w 686"/>
                    <a:gd name="T1" fmla="*/ 8 h 665"/>
                    <a:gd name="T2" fmla="*/ 0 w 686"/>
                    <a:gd name="T3" fmla="*/ 17 h 665"/>
                    <a:gd name="T4" fmla="*/ 215 w 686"/>
                    <a:gd name="T5" fmla="*/ 869 h 665"/>
                    <a:gd name="T6" fmla="*/ 221 w 686"/>
                    <a:gd name="T7" fmla="*/ 850 h 665"/>
                    <a:gd name="T8" fmla="*/ 5 w 686"/>
                    <a:gd name="T9" fmla="*/ 0 h 665"/>
                    <a:gd name="T10" fmla="*/ 5 w 686"/>
                    <a:gd name="T11" fmla="*/ 8 h 665"/>
                    <a:gd name="T12" fmla="*/ 0 60000 65536"/>
                    <a:gd name="T13" fmla="*/ 0 60000 65536"/>
                    <a:gd name="T14" fmla="*/ 0 60000 65536"/>
                    <a:gd name="T15" fmla="*/ 0 60000 65536"/>
                    <a:gd name="T16" fmla="*/ 0 60000 65536"/>
                    <a:gd name="T17" fmla="*/ 0 60000 65536"/>
                    <a:gd name="T18" fmla="*/ 0 w 686"/>
                    <a:gd name="T19" fmla="*/ 0 h 665"/>
                    <a:gd name="T20" fmla="*/ 686 w 686"/>
                    <a:gd name="T21" fmla="*/ 665 h 665"/>
                  </a:gdLst>
                  <a:ahLst/>
                  <a:cxnLst>
                    <a:cxn ang="T12">
                      <a:pos x="T0" y="T1"/>
                    </a:cxn>
                    <a:cxn ang="T13">
                      <a:pos x="T2" y="T3"/>
                    </a:cxn>
                    <a:cxn ang="T14">
                      <a:pos x="T4" y="T5"/>
                    </a:cxn>
                    <a:cxn ang="T15">
                      <a:pos x="T6" y="T7"/>
                    </a:cxn>
                    <a:cxn ang="T16">
                      <a:pos x="T8" y="T9"/>
                    </a:cxn>
                    <a:cxn ang="T17">
                      <a:pos x="T10" y="T11"/>
                    </a:cxn>
                  </a:cxnLst>
                  <a:rect l="T18" t="T19" r="T20" b="T21"/>
                  <a:pathLst>
                    <a:path w="686" h="665">
                      <a:moveTo>
                        <a:pt x="10" y="8"/>
                      </a:moveTo>
                      <a:lnTo>
                        <a:pt x="0" y="17"/>
                      </a:lnTo>
                      <a:lnTo>
                        <a:pt x="667" y="665"/>
                      </a:lnTo>
                      <a:lnTo>
                        <a:pt x="686" y="650"/>
                      </a:lnTo>
                      <a:lnTo>
                        <a:pt x="19" y="0"/>
                      </a:lnTo>
                      <a:lnTo>
                        <a:pt x="10" y="8"/>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40" name="Freeform 18"/>
                <p:cNvSpPr>
                  <a:spLocks/>
                </p:cNvSpPr>
                <p:nvPr/>
              </p:nvSpPr>
              <p:spPr bwMode="auto">
                <a:xfrm>
                  <a:off x="1503" y="2622"/>
                  <a:ext cx="162" cy="169"/>
                </a:xfrm>
                <a:custGeom>
                  <a:avLst/>
                  <a:gdLst>
                    <a:gd name="T0" fmla="*/ 0 w 178"/>
                    <a:gd name="T1" fmla="*/ 0 h 165"/>
                    <a:gd name="T2" fmla="*/ 0 w 178"/>
                    <a:gd name="T3" fmla="*/ 0 h 165"/>
                    <a:gd name="T4" fmla="*/ 21 w 178"/>
                    <a:gd name="T5" fmla="*/ 219 h 165"/>
                    <a:gd name="T6" fmla="*/ 21 w 178"/>
                    <a:gd name="T7" fmla="*/ 219 h 165"/>
                    <a:gd name="T8" fmla="*/ 23 w 178"/>
                    <a:gd name="T9" fmla="*/ 208 h 165"/>
                    <a:gd name="T10" fmla="*/ 24 w 178"/>
                    <a:gd name="T11" fmla="*/ 197 h 165"/>
                    <a:gd name="T12" fmla="*/ 26 w 178"/>
                    <a:gd name="T13" fmla="*/ 185 h 165"/>
                    <a:gd name="T14" fmla="*/ 26 w 178"/>
                    <a:gd name="T15" fmla="*/ 177 h 165"/>
                    <a:gd name="T16" fmla="*/ 29 w 178"/>
                    <a:gd name="T17" fmla="*/ 165 h 165"/>
                    <a:gd name="T18" fmla="*/ 32 w 178"/>
                    <a:gd name="T19" fmla="*/ 157 h 165"/>
                    <a:gd name="T20" fmla="*/ 32 w 178"/>
                    <a:gd name="T21" fmla="*/ 147 h 165"/>
                    <a:gd name="T22" fmla="*/ 35 w 178"/>
                    <a:gd name="T23" fmla="*/ 141 h 165"/>
                    <a:gd name="T24" fmla="*/ 38 w 178"/>
                    <a:gd name="T25" fmla="*/ 135 h 165"/>
                    <a:gd name="T26" fmla="*/ 41 w 178"/>
                    <a:gd name="T27" fmla="*/ 125 h 165"/>
                    <a:gd name="T28" fmla="*/ 42 w 178"/>
                    <a:gd name="T29" fmla="*/ 119 h 165"/>
                    <a:gd name="T30" fmla="*/ 46 w 178"/>
                    <a:gd name="T31" fmla="*/ 113 h 165"/>
                    <a:gd name="T32" fmla="*/ 49 w 178"/>
                    <a:gd name="T33" fmla="*/ 105 h 165"/>
                    <a:gd name="T34" fmla="*/ 51 w 178"/>
                    <a:gd name="T35" fmla="*/ 103 h 165"/>
                    <a:gd name="T36" fmla="*/ 55 w 178"/>
                    <a:gd name="T37" fmla="*/ 99 h 165"/>
                    <a:gd name="T38" fmla="*/ 57 w 178"/>
                    <a:gd name="T39" fmla="*/ 97 h 165"/>
                    <a:gd name="T40" fmla="*/ 0 w 178"/>
                    <a:gd name="T41" fmla="*/ 0 h 165"/>
                    <a:gd name="T42" fmla="*/ 0 w 178"/>
                    <a:gd name="T43" fmla="*/ 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165"/>
                    <a:gd name="T68" fmla="*/ 178 w 178"/>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165">
                      <a:moveTo>
                        <a:pt x="0" y="0"/>
                      </a:moveTo>
                      <a:lnTo>
                        <a:pt x="0" y="0"/>
                      </a:lnTo>
                      <a:lnTo>
                        <a:pt x="65" y="165"/>
                      </a:lnTo>
                      <a:lnTo>
                        <a:pt x="70" y="156"/>
                      </a:lnTo>
                      <a:lnTo>
                        <a:pt x="75" y="147"/>
                      </a:lnTo>
                      <a:lnTo>
                        <a:pt x="79" y="139"/>
                      </a:lnTo>
                      <a:lnTo>
                        <a:pt x="84" y="133"/>
                      </a:lnTo>
                      <a:lnTo>
                        <a:pt x="89" y="124"/>
                      </a:lnTo>
                      <a:lnTo>
                        <a:pt x="96" y="118"/>
                      </a:lnTo>
                      <a:lnTo>
                        <a:pt x="101" y="111"/>
                      </a:lnTo>
                      <a:lnTo>
                        <a:pt x="108" y="105"/>
                      </a:lnTo>
                      <a:lnTo>
                        <a:pt x="115" y="101"/>
                      </a:lnTo>
                      <a:lnTo>
                        <a:pt x="125" y="94"/>
                      </a:lnTo>
                      <a:lnTo>
                        <a:pt x="132" y="90"/>
                      </a:lnTo>
                      <a:lnTo>
                        <a:pt x="139" y="86"/>
                      </a:lnTo>
                      <a:lnTo>
                        <a:pt x="149" y="81"/>
                      </a:lnTo>
                      <a:lnTo>
                        <a:pt x="159" y="79"/>
                      </a:lnTo>
                      <a:lnTo>
                        <a:pt x="168" y="75"/>
                      </a:lnTo>
                      <a:lnTo>
                        <a:pt x="178" y="73"/>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41" name="Freeform 19"/>
                <p:cNvSpPr>
                  <a:spLocks/>
                </p:cNvSpPr>
                <p:nvPr/>
              </p:nvSpPr>
              <p:spPr bwMode="auto">
                <a:xfrm>
                  <a:off x="2155" y="3209"/>
                  <a:ext cx="899" cy="144"/>
                </a:xfrm>
                <a:custGeom>
                  <a:avLst/>
                  <a:gdLst>
                    <a:gd name="T0" fmla="*/ 314 w 989"/>
                    <a:gd name="T1" fmla="*/ 10 h 141"/>
                    <a:gd name="T2" fmla="*/ 314 w 989"/>
                    <a:gd name="T3" fmla="*/ 0 h 141"/>
                    <a:gd name="T4" fmla="*/ 0 w 989"/>
                    <a:gd name="T5" fmla="*/ 152 h 141"/>
                    <a:gd name="T6" fmla="*/ 3 w 989"/>
                    <a:gd name="T7" fmla="*/ 181 h 141"/>
                    <a:gd name="T8" fmla="*/ 315 w 989"/>
                    <a:gd name="T9" fmla="*/ 21 h 141"/>
                    <a:gd name="T10" fmla="*/ 314 w 989"/>
                    <a:gd name="T11" fmla="*/ 10 h 141"/>
                    <a:gd name="T12" fmla="*/ 0 60000 65536"/>
                    <a:gd name="T13" fmla="*/ 0 60000 65536"/>
                    <a:gd name="T14" fmla="*/ 0 60000 65536"/>
                    <a:gd name="T15" fmla="*/ 0 60000 65536"/>
                    <a:gd name="T16" fmla="*/ 0 60000 65536"/>
                    <a:gd name="T17" fmla="*/ 0 60000 65536"/>
                    <a:gd name="T18" fmla="*/ 0 w 989"/>
                    <a:gd name="T19" fmla="*/ 0 h 141"/>
                    <a:gd name="T20" fmla="*/ 989 w 989"/>
                    <a:gd name="T21" fmla="*/ 141 h 141"/>
                  </a:gdLst>
                  <a:ahLst/>
                  <a:cxnLst>
                    <a:cxn ang="T12">
                      <a:pos x="T0" y="T1"/>
                    </a:cxn>
                    <a:cxn ang="T13">
                      <a:pos x="T2" y="T3"/>
                    </a:cxn>
                    <a:cxn ang="T14">
                      <a:pos x="T4" y="T5"/>
                    </a:cxn>
                    <a:cxn ang="T15">
                      <a:pos x="T6" y="T7"/>
                    </a:cxn>
                    <a:cxn ang="T16">
                      <a:pos x="T8" y="T9"/>
                    </a:cxn>
                    <a:cxn ang="T17">
                      <a:pos x="T10" y="T11"/>
                    </a:cxn>
                  </a:cxnLst>
                  <a:rect l="T18" t="T19" r="T20" b="T21"/>
                  <a:pathLst>
                    <a:path w="989" h="141">
                      <a:moveTo>
                        <a:pt x="986" y="10"/>
                      </a:moveTo>
                      <a:lnTo>
                        <a:pt x="986" y="0"/>
                      </a:lnTo>
                      <a:lnTo>
                        <a:pt x="0" y="117"/>
                      </a:lnTo>
                      <a:lnTo>
                        <a:pt x="3" y="141"/>
                      </a:lnTo>
                      <a:lnTo>
                        <a:pt x="989" y="21"/>
                      </a:lnTo>
                      <a:lnTo>
                        <a:pt x="986" y="1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42" name="Freeform 20"/>
                <p:cNvSpPr>
                  <a:spLocks/>
                </p:cNvSpPr>
                <p:nvPr/>
              </p:nvSpPr>
              <p:spPr bwMode="auto">
                <a:xfrm>
                  <a:off x="2962" y="3161"/>
                  <a:ext cx="173" cy="139"/>
                </a:xfrm>
                <a:custGeom>
                  <a:avLst/>
                  <a:gdLst>
                    <a:gd name="T0" fmla="*/ 61 w 190"/>
                    <a:gd name="T1" fmla="*/ 59 h 136"/>
                    <a:gd name="T2" fmla="*/ 61 w 190"/>
                    <a:gd name="T3" fmla="*/ 59 h 136"/>
                    <a:gd name="T4" fmla="*/ 0 w 190"/>
                    <a:gd name="T5" fmla="*/ 0 h 136"/>
                    <a:gd name="T6" fmla="*/ 0 w 190"/>
                    <a:gd name="T7" fmla="*/ 0 h 136"/>
                    <a:gd name="T8" fmla="*/ 5 w 190"/>
                    <a:gd name="T9" fmla="*/ 8 h 136"/>
                    <a:gd name="T10" fmla="*/ 5 w 190"/>
                    <a:gd name="T11" fmla="*/ 17 h 136"/>
                    <a:gd name="T12" fmla="*/ 5 w 190"/>
                    <a:gd name="T13" fmla="*/ 35 h 136"/>
                    <a:gd name="T14" fmla="*/ 5 w 190"/>
                    <a:gd name="T15" fmla="*/ 44 h 136"/>
                    <a:gd name="T16" fmla="*/ 8 w 190"/>
                    <a:gd name="T17" fmla="*/ 52 h 136"/>
                    <a:gd name="T18" fmla="*/ 9 w 190"/>
                    <a:gd name="T19" fmla="*/ 61 h 136"/>
                    <a:gd name="T20" fmla="*/ 10 w 190"/>
                    <a:gd name="T21" fmla="*/ 70 h 136"/>
                    <a:gd name="T22" fmla="*/ 10 w 190"/>
                    <a:gd name="T23" fmla="*/ 88 h 136"/>
                    <a:gd name="T24" fmla="*/ 10 w 190"/>
                    <a:gd name="T25" fmla="*/ 99 h 136"/>
                    <a:gd name="T26" fmla="*/ 10 w 190"/>
                    <a:gd name="T27" fmla="*/ 107 h 136"/>
                    <a:gd name="T28" fmla="*/ 10 w 190"/>
                    <a:gd name="T29" fmla="*/ 117 h 136"/>
                    <a:gd name="T30" fmla="*/ 10 w 190"/>
                    <a:gd name="T31" fmla="*/ 129 h 136"/>
                    <a:gd name="T32" fmla="*/ 10 w 190"/>
                    <a:gd name="T33" fmla="*/ 142 h 136"/>
                    <a:gd name="T34" fmla="*/ 9 w 190"/>
                    <a:gd name="T35" fmla="*/ 153 h 136"/>
                    <a:gd name="T36" fmla="*/ 8 w 190"/>
                    <a:gd name="T37" fmla="*/ 163 h 136"/>
                    <a:gd name="T38" fmla="*/ 7 w 190"/>
                    <a:gd name="T39" fmla="*/ 176 h 136"/>
                    <a:gd name="T40" fmla="*/ 61 w 190"/>
                    <a:gd name="T41" fmla="*/ 59 h 136"/>
                    <a:gd name="T42" fmla="*/ 61 w 190"/>
                    <a:gd name="T43" fmla="*/ 59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0"/>
                    <a:gd name="T67" fmla="*/ 0 h 136"/>
                    <a:gd name="T68" fmla="*/ 190 w 190"/>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0" h="136">
                      <a:moveTo>
                        <a:pt x="190" y="47"/>
                      </a:moveTo>
                      <a:lnTo>
                        <a:pt x="190" y="47"/>
                      </a:lnTo>
                      <a:lnTo>
                        <a:pt x="0" y="0"/>
                      </a:lnTo>
                      <a:lnTo>
                        <a:pt x="7" y="8"/>
                      </a:lnTo>
                      <a:lnTo>
                        <a:pt x="12" y="17"/>
                      </a:lnTo>
                      <a:lnTo>
                        <a:pt x="17" y="23"/>
                      </a:lnTo>
                      <a:lnTo>
                        <a:pt x="19" y="32"/>
                      </a:lnTo>
                      <a:lnTo>
                        <a:pt x="24" y="40"/>
                      </a:lnTo>
                      <a:lnTo>
                        <a:pt x="26" y="49"/>
                      </a:lnTo>
                      <a:lnTo>
                        <a:pt x="29" y="57"/>
                      </a:lnTo>
                      <a:lnTo>
                        <a:pt x="31" y="66"/>
                      </a:lnTo>
                      <a:lnTo>
                        <a:pt x="31" y="75"/>
                      </a:lnTo>
                      <a:lnTo>
                        <a:pt x="31" y="83"/>
                      </a:lnTo>
                      <a:lnTo>
                        <a:pt x="31" y="92"/>
                      </a:lnTo>
                      <a:lnTo>
                        <a:pt x="31" y="100"/>
                      </a:lnTo>
                      <a:lnTo>
                        <a:pt x="29" y="109"/>
                      </a:lnTo>
                      <a:lnTo>
                        <a:pt x="26" y="117"/>
                      </a:lnTo>
                      <a:lnTo>
                        <a:pt x="24" y="126"/>
                      </a:lnTo>
                      <a:lnTo>
                        <a:pt x="22" y="136"/>
                      </a:lnTo>
                      <a:lnTo>
                        <a:pt x="190" y="47"/>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43" name="Freeform 23"/>
                <p:cNvSpPr>
                  <a:spLocks/>
                </p:cNvSpPr>
                <p:nvPr/>
              </p:nvSpPr>
              <p:spPr bwMode="auto">
                <a:xfrm>
                  <a:off x="3256" y="3100"/>
                  <a:ext cx="482" cy="253"/>
                </a:xfrm>
                <a:custGeom>
                  <a:avLst/>
                  <a:gdLst>
                    <a:gd name="T0" fmla="*/ 8 w 530"/>
                    <a:gd name="T1" fmla="*/ 315 h 248"/>
                    <a:gd name="T2" fmla="*/ 11 w 530"/>
                    <a:gd name="T3" fmla="*/ 291 h 248"/>
                    <a:gd name="T4" fmla="*/ 15 w 530"/>
                    <a:gd name="T5" fmla="*/ 262 h 248"/>
                    <a:gd name="T6" fmla="*/ 20 w 530"/>
                    <a:gd name="T7" fmla="*/ 239 h 248"/>
                    <a:gd name="T8" fmla="*/ 25 w 530"/>
                    <a:gd name="T9" fmla="*/ 215 h 248"/>
                    <a:gd name="T10" fmla="*/ 34 w 530"/>
                    <a:gd name="T11" fmla="*/ 192 h 248"/>
                    <a:gd name="T12" fmla="*/ 41 w 530"/>
                    <a:gd name="T13" fmla="*/ 168 h 248"/>
                    <a:gd name="T14" fmla="*/ 50 w 530"/>
                    <a:gd name="T15" fmla="*/ 149 h 248"/>
                    <a:gd name="T16" fmla="*/ 59 w 530"/>
                    <a:gd name="T17" fmla="*/ 128 h 248"/>
                    <a:gd name="T18" fmla="*/ 71 w 530"/>
                    <a:gd name="T19" fmla="*/ 112 h 248"/>
                    <a:gd name="T20" fmla="*/ 84 w 530"/>
                    <a:gd name="T21" fmla="*/ 99 h 248"/>
                    <a:gd name="T22" fmla="*/ 95 w 530"/>
                    <a:gd name="T23" fmla="*/ 74 h 248"/>
                    <a:gd name="T24" fmla="*/ 108 w 530"/>
                    <a:gd name="T25" fmla="*/ 63 h 248"/>
                    <a:gd name="T26" fmla="*/ 122 w 530"/>
                    <a:gd name="T27" fmla="*/ 55 h 248"/>
                    <a:gd name="T28" fmla="*/ 137 w 530"/>
                    <a:gd name="T29" fmla="*/ 46 h 248"/>
                    <a:gd name="T30" fmla="*/ 153 w 530"/>
                    <a:gd name="T31" fmla="*/ 40 h 248"/>
                    <a:gd name="T32" fmla="*/ 169 w 530"/>
                    <a:gd name="T33" fmla="*/ 22 h 248"/>
                    <a:gd name="T34" fmla="*/ 169 w 530"/>
                    <a:gd name="T35" fmla="*/ 0 h 248"/>
                    <a:gd name="T36" fmla="*/ 153 w 530"/>
                    <a:gd name="T37" fmla="*/ 4 h 248"/>
                    <a:gd name="T38" fmla="*/ 136 w 530"/>
                    <a:gd name="T39" fmla="*/ 11 h 248"/>
                    <a:gd name="T40" fmla="*/ 121 w 530"/>
                    <a:gd name="T41" fmla="*/ 19 h 248"/>
                    <a:gd name="T42" fmla="*/ 106 w 530"/>
                    <a:gd name="T43" fmla="*/ 42 h 248"/>
                    <a:gd name="T44" fmla="*/ 94 w 530"/>
                    <a:gd name="T45" fmla="*/ 53 h 248"/>
                    <a:gd name="T46" fmla="*/ 78 w 530"/>
                    <a:gd name="T47" fmla="*/ 66 h 248"/>
                    <a:gd name="T48" fmla="*/ 68 w 530"/>
                    <a:gd name="T49" fmla="*/ 81 h 248"/>
                    <a:gd name="T50" fmla="*/ 56 w 530"/>
                    <a:gd name="T51" fmla="*/ 105 h 248"/>
                    <a:gd name="T52" fmla="*/ 45 w 530"/>
                    <a:gd name="T53" fmla="*/ 122 h 248"/>
                    <a:gd name="T54" fmla="*/ 37 w 530"/>
                    <a:gd name="T55" fmla="*/ 146 h 248"/>
                    <a:gd name="T56" fmla="*/ 28 w 530"/>
                    <a:gd name="T57" fmla="*/ 168 h 248"/>
                    <a:gd name="T58" fmla="*/ 21 w 530"/>
                    <a:gd name="T59" fmla="*/ 195 h 248"/>
                    <a:gd name="T60" fmla="*/ 14 w 530"/>
                    <a:gd name="T61" fmla="*/ 220 h 248"/>
                    <a:gd name="T62" fmla="*/ 9 w 530"/>
                    <a:gd name="T63" fmla="*/ 246 h 248"/>
                    <a:gd name="T64" fmla="*/ 5 w 530"/>
                    <a:gd name="T65" fmla="*/ 276 h 248"/>
                    <a:gd name="T66" fmla="*/ 0 w 530"/>
                    <a:gd name="T67" fmla="*/ 306 h 248"/>
                    <a:gd name="T68" fmla="*/ 8 w 530"/>
                    <a:gd name="T69" fmla="*/ 315 h 2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0"/>
                    <a:gd name="T106" fmla="*/ 0 h 248"/>
                    <a:gd name="T107" fmla="*/ 530 w 530"/>
                    <a:gd name="T108" fmla="*/ 248 h 2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0" h="248">
                      <a:moveTo>
                        <a:pt x="24" y="248"/>
                      </a:moveTo>
                      <a:lnTo>
                        <a:pt x="34" y="228"/>
                      </a:lnTo>
                      <a:lnTo>
                        <a:pt x="48" y="207"/>
                      </a:lnTo>
                      <a:lnTo>
                        <a:pt x="62" y="188"/>
                      </a:lnTo>
                      <a:lnTo>
                        <a:pt x="81" y="169"/>
                      </a:lnTo>
                      <a:lnTo>
                        <a:pt x="105" y="152"/>
                      </a:lnTo>
                      <a:lnTo>
                        <a:pt x="129" y="132"/>
                      </a:lnTo>
                      <a:lnTo>
                        <a:pt x="158" y="117"/>
                      </a:lnTo>
                      <a:lnTo>
                        <a:pt x="189" y="103"/>
                      </a:lnTo>
                      <a:lnTo>
                        <a:pt x="223" y="88"/>
                      </a:lnTo>
                      <a:lnTo>
                        <a:pt x="259" y="75"/>
                      </a:lnTo>
                      <a:lnTo>
                        <a:pt x="297" y="62"/>
                      </a:lnTo>
                      <a:lnTo>
                        <a:pt x="338" y="51"/>
                      </a:lnTo>
                      <a:lnTo>
                        <a:pt x="384" y="43"/>
                      </a:lnTo>
                      <a:lnTo>
                        <a:pt x="429" y="34"/>
                      </a:lnTo>
                      <a:lnTo>
                        <a:pt x="477" y="28"/>
                      </a:lnTo>
                      <a:lnTo>
                        <a:pt x="530" y="22"/>
                      </a:lnTo>
                      <a:lnTo>
                        <a:pt x="528" y="0"/>
                      </a:lnTo>
                      <a:lnTo>
                        <a:pt x="475" y="4"/>
                      </a:lnTo>
                      <a:lnTo>
                        <a:pt x="425" y="11"/>
                      </a:lnTo>
                      <a:lnTo>
                        <a:pt x="377" y="19"/>
                      </a:lnTo>
                      <a:lnTo>
                        <a:pt x="333" y="30"/>
                      </a:lnTo>
                      <a:lnTo>
                        <a:pt x="290" y="41"/>
                      </a:lnTo>
                      <a:lnTo>
                        <a:pt x="249" y="54"/>
                      </a:lnTo>
                      <a:lnTo>
                        <a:pt x="211" y="66"/>
                      </a:lnTo>
                      <a:lnTo>
                        <a:pt x="177" y="81"/>
                      </a:lnTo>
                      <a:lnTo>
                        <a:pt x="144" y="98"/>
                      </a:lnTo>
                      <a:lnTo>
                        <a:pt x="115" y="115"/>
                      </a:lnTo>
                      <a:lnTo>
                        <a:pt x="89" y="132"/>
                      </a:lnTo>
                      <a:lnTo>
                        <a:pt x="65" y="154"/>
                      </a:lnTo>
                      <a:lnTo>
                        <a:pt x="43" y="173"/>
                      </a:lnTo>
                      <a:lnTo>
                        <a:pt x="26" y="194"/>
                      </a:lnTo>
                      <a:lnTo>
                        <a:pt x="12" y="218"/>
                      </a:lnTo>
                      <a:lnTo>
                        <a:pt x="0" y="241"/>
                      </a:lnTo>
                      <a:lnTo>
                        <a:pt x="24" y="248"/>
                      </a:lnTo>
                      <a:close/>
                    </a:path>
                  </a:pathLst>
                </a:custGeom>
                <a:solidFill>
                  <a:schemeClr val="tx1"/>
                </a:solidFill>
                <a:ln w="9525">
                  <a:solidFill>
                    <a:schemeClr val="tx1"/>
                  </a:solidFill>
                  <a:round/>
                  <a:headEnd/>
                  <a:tailEnd/>
                </a:ln>
              </p:spPr>
              <p:txBody>
                <a:bodyPr/>
                <a:lstStyle/>
                <a:p>
                  <a:endParaRPr lang="de-DE" sz="1100"/>
                </a:p>
              </p:txBody>
            </p:sp>
            <p:sp>
              <p:nvSpPr>
                <p:cNvPr id="44" name="Freeform 24"/>
                <p:cNvSpPr>
                  <a:spLocks/>
                </p:cNvSpPr>
                <p:nvPr/>
              </p:nvSpPr>
              <p:spPr bwMode="auto">
                <a:xfrm>
                  <a:off x="3208" y="2976"/>
                  <a:ext cx="525" cy="154"/>
                </a:xfrm>
                <a:custGeom>
                  <a:avLst/>
                  <a:gdLst>
                    <a:gd name="T0" fmla="*/ 0 w 578"/>
                    <a:gd name="T1" fmla="*/ 13 h 151"/>
                    <a:gd name="T2" fmla="*/ 5 w 578"/>
                    <a:gd name="T3" fmla="*/ 46 h 151"/>
                    <a:gd name="T4" fmla="*/ 13 w 578"/>
                    <a:gd name="T5" fmla="*/ 67 h 151"/>
                    <a:gd name="T6" fmla="*/ 20 w 578"/>
                    <a:gd name="T7" fmla="*/ 92 h 151"/>
                    <a:gd name="T8" fmla="*/ 28 w 578"/>
                    <a:gd name="T9" fmla="*/ 113 h 151"/>
                    <a:gd name="T10" fmla="*/ 37 w 578"/>
                    <a:gd name="T11" fmla="*/ 129 h 151"/>
                    <a:gd name="T12" fmla="*/ 47 w 578"/>
                    <a:gd name="T13" fmla="*/ 148 h 151"/>
                    <a:gd name="T14" fmla="*/ 58 w 578"/>
                    <a:gd name="T15" fmla="*/ 160 h 151"/>
                    <a:gd name="T16" fmla="*/ 69 w 578"/>
                    <a:gd name="T17" fmla="*/ 170 h 151"/>
                    <a:gd name="T18" fmla="*/ 81 w 578"/>
                    <a:gd name="T19" fmla="*/ 179 h 151"/>
                    <a:gd name="T20" fmla="*/ 94 w 578"/>
                    <a:gd name="T21" fmla="*/ 185 h 151"/>
                    <a:gd name="T22" fmla="*/ 107 w 578"/>
                    <a:gd name="T23" fmla="*/ 187 h 151"/>
                    <a:gd name="T24" fmla="*/ 120 w 578"/>
                    <a:gd name="T25" fmla="*/ 190 h 151"/>
                    <a:gd name="T26" fmla="*/ 135 w 578"/>
                    <a:gd name="T27" fmla="*/ 190 h 151"/>
                    <a:gd name="T28" fmla="*/ 151 w 578"/>
                    <a:gd name="T29" fmla="*/ 187 h 151"/>
                    <a:gd name="T30" fmla="*/ 167 w 578"/>
                    <a:gd name="T31" fmla="*/ 182 h 151"/>
                    <a:gd name="T32" fmla="*/ 183 w 578"/>
                    <a:gd name="T33" fmla="*/ 174 h 151"/>
                    <a:gd name="T34" fmla="*/ 181 w 578"/>
                    <a:gd name="T35" fmla="*/ 145 h 151"/>
                    <a:gd name="T36" fmla="*/ 166 w 578"/>
                    <a:gd name="T37" fmla="*/ 154 h 151"/>
                    <a:gd name="T38" fmla="*/ 149 w 578"/>
                    <a:gd name="T39" fmla="*/ 160 h 151"/>
                    <a:gd name="T40" fmla="*/ 134 w 578"/>
                    <a:gd name="T41" fmla="*/ 164 h 151"/>
                    <a:gd name="T42" fmla="*/ 122 w 578"/>
                    <a:gd name="T43" fmla="*/ 164 h 151"/>
                    <a:gd name="T44" fmla="*/ 108 w 578"/>
                    <a:gd name="T45" fmla="*/ 164 h 151"/>
                    <a:gd name="T46" fmla="*/ 94 w 578"/>
                    <a:gd name="T47" fmla="*/ 157 h 151"/>
                    <a:gd name="T48" fmla="*/ 81 w 578"/>
                    <a:gd name="T49" fmla="*/ 151 h 151"/>
                    <a:gd name="T50" fmla="*/ 70 w 578"/>
                    <a:gd name="T51" fmla="*/ 142 h 151"/>
                    <a:gd name="T52" fmla="*/ 60 w 578"/>
                    <a:gd name="T53" fmla="*/ 129 h 151"/>
                    <a:gd name="T54" fmla="*/ 50 w 578"/>
                    <a:gd name="T55" fmla="*/ 120 h 151"/>
                    <a:gd name="T56" fmla="*/ 41 w 578"/>
                    <a:gd name="T57" fmla="*/ 107 h 151"/>
                    <a:gd name="T58" fmla="*/ 33 w 578"/>
                    <a:gd name="T59" fmla="*/ 88 h 151"/>
                    <a:gd name="T60" fmla="*/ 25 w 578"/>
                    <a:gd name="T61" fmla="*/ 67 h 151"/>
                    <a:gd name="T62" fmla="*/ 19 w 578"/>
                    <a:gd name="T63" fmla="*/ 50 h 151"/>
                    <a:gd name="T64" fmla="*/ 13 w 578"/>
                    <a:gd name="T65" fmla="*/ 21 h 151"/>
                    <a:gd name="T66" fmla="*/ 8 w 578"/>
                    <a:gd name="T67" fmla="*/ 0 h 151"/>
                    <a:gd name="T68" fmla="*/ 0 w 578"/>
                    <a:gd name="T69" fmla="*/ 13 h 1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8"/>
                    <a:gd name="T106" fmla="*/ 0 h 151"/>
                    <a:gd name="T107" fmla="*/ 578 w 578"/>
                    <a:gd name="T108" fmla="*/ 151 h 1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8" h="151">
                      <a:moveTo>
                        <a:pt x="0" y="13"/>
                      </a:moveTo>
                      <a:lnTo>
                        <a:pt x="19" y="34"/>
                      </a:lnTo>
                      <a:lnTo>
                        <a:pt x="39" y="55"/>
                      </a:lnTo>
                      <a:lnTo>
                        <a:pt x="63" y="72"/>
                      </a:lnTo>
                      <a:lnTo>
                        <a:pt x="89" y="89"/>
                      </a:lnTo>
                      <a:lnTo>
                        <a:pt x="118" y="104"/>
                      </a:lnTo>
                      <a:lnTo>
                        <a:pt x="149" y="117"/>
                      </a:lnTo>
                      <a:lnTo>
                        <a:pt x="182" y="125"/>
                      </a:lnTo>
                      <a:lnTo>
                        <a:pt x="218" y="134"/>
                      </a:lnTo>
                      <a:lnTo>
                        <a:pt x="257" y="143"/>
                      </a:lnTo>
                      <a:lnTo>
                        <a:pt x="295" y="147"/>
                      </a:lnTo>
                      <a:lnTo>
                        <a:pt x="338" y="149"/>
                      </a:lnTo>
                      <a:lnTo>
                        <a:pt x="382" y="151"/>
                      </a:lnTo>
                      <a:lnTo>
                        <a:pt x="430" y="151"/>
                      </a:lnTo>
                      <a:lnTo>
                        <a:pt x="478" y="149"/>
                      </a:lnTo>
                      <a:lnTo>
                        <a:pt x="528" y="145"/>
                      </a:lnTo>
                      <a:lnTo>
                        <a:pt x="578" y="138"/>
                      </a:lnTo>
                      <a:lnTo>
                        <a:pt x="576" y="115"/>
                      </a:lnTo>
                      <a:lnTo>
                        <a:pt x="526" y="121"/>
                      </a:lnTo>
                      <a:lnTo>
                        <a:pt x="475" y="125"/>
                      </a:lnTo>
                      <a:lnTo>
                        <a:pt x="427" y="128"/>
                      </a:lnTo>
                      <a:lnTo>
                        <a:pt x="384" y="128"/>
                      </a:lnTo>
                      <a:lnTo>
                        <a:pt x="341" y="128"/>
                      </a:lnTo>
                      <a:lnTo>
                        <a:pt x="298" y="123"/>
                      </a:lnTo>
                      <a:lnTo>
                        <a:pt x="259" y="119"/>
                      </a:lnTo>
                      <a:lnTo>
                        <a:pt x="223" y="113"/>
                      </a:lnTo>
                      <a:lnTo>
                        <a:pt x="190" y="104"/>
                      </a:lnTo>
                      <a:lnTo>
                        <a:pt x="158" y="96"/>
                      </a:lnTo>
                      <a:lnTo>
                        <a:pt x="130" y="83"/>
                      </a:lnTo>
                      <a:lnTo>
                        <a:pt x="103" y="70"/>
                      </a:lnTo>
                      <a:lnTo>
                        <a:pt x="79" y="55"/>
                      </a:lnTo>
                      <a:lnTo>
                        <a:pt x="58" y="38"/>
                      </a:lnTo>
                      <a:lnTo>
                        <a:pt x="39" y="21"/>
                      </a:lnTo>
                      <a:lnTo>
                        <a:pt x="24" y="0"/>
                      </a:lnTo>
                      <a:lnTo>
                        <a:pt x="0" y="13"/>
                      </a:lnTo>
                      <a:close/>
                    </a:path>
                  </a:pathLst>
                </a:custGeom>
                <a:solidFill>
                  <a:schemeClr val="tx1"/>
                </a:solidFill>
                <a:ln w="9525">
                  <a:solidFill>
                    <a:schemeClr val="tx1"/>
                  </a:solidFill>
                  <a:round/>
                  <a:headEnd/>
                  <a:tailEnd/>
                </a:ln>
              </p:spPr>
              <p:txBody>
                <a:bodyPr/>
                <a:lstStyle/>
                <a:p>
                  <a:endParaRPr lang="de-DE" sz="1100"/>
                </a:p>
              </p:txBody>
            </p:sp>
            <p:sp>
              <p:nvSpPr>
                <p:cNvPr id="45" name="Freeform 25"/>
                <p:cNvSpPr>
                  <a:spLocks/>
                </p:cNvSpPr>
                <p:nvPr/>
              </p:nvSpPr>
              <p:spPr bwMode="auto">
                <a:xfrm>
                  <a:off x="3261" y="3052"/>
                  <a:ext cx="63" cy="223"/>
                </a:xfrm>
                <a:custGeom>
                  <a:avLst/>
                  <a:gdLst>
                    <a:gd name="T0" fmla="*/ 24 w 69"/>
                    <a:gd name="T1" fmla="*/ 265 h 218"/>
                    <a:gd name="T2" fmla="*/ 22 w 69"/>
                    <a:gd name="T3" fmla="*/ 255 h 218"/>
                    <a:gd name="T4" fmla="*/ 19 w 69"/>
                    <a:gd name="T5" fmla="*/ 246 h 218"/>
                    <a:gd name="T6" fmla="*/ 18 w 69"/>
                    <a:gd name="T7" fmla="*/ 234 h 218"/>
                    <a:gd name="T8" fmla="*/ 15 w 69"/>
                    <a:gd name="T9" fmla="*/ 222 h 218"/>
                    <a:gd name="T10" fmla="*/ 13 w 69"/>
                    <a:gd name="T11" fmla="*/ 187 h 218"/>
                    <a:gd name="T12" fmla="*/ 10 w 69"/>
                    <a:gd name="T13" fmla="*/ 149 h 218"/>
                    <a:gd name="T14" fmla="*/ 9 w 69"/>
                    <a:gd name="T15" fmla="*/ 107 h 218"/>
                    <a:gd name="T16" fmla="*/ 9 w 69"/>
                    <a:gd name="T17" fmla="*/ 70 h 218"/>
                    <a:gd name="T18" fmla="*/ 10 w 69"/>
                    <a:gd name="T19" fmla="*/ 55 h 218"/>
                    <a:gd name="T20" fmla="*/ 11 w 69"/>
                    <a:gd name="T21" fmla="*/ 44 h 218"/>
                    <a:gd name="T22" fmla="*/ 13 w 69"/>
                    <a:gd name="T23" fmla="*/ 34 h 218"/>
                    <a:gd name="T24" fmla="*/ 14 w 69"/>
                    <a:gd name="T25" fmla="*/ 13 h 218"/>
                    <a:gd name="T26" fmla="*/ 7 w 69"/>
                    <a:gd name="T27" fmla="*/ 0 h 218"/>
                    <a:gd name="T28" fmla="*/ 5 w 69"/>
                    <a:gd name="T29" fmla="*/ 11 h 218"/>
                    <a:gd name="T30" fmla="*/ 5 w 69"/>
                    <a:gd name="T31" fmla="*/ 36 h 218"/>
                    <a:gd name="T32" fmla="*/ 2 w 69"/>
                    <a:gd name="T33" fmla="*/ 51 h 218"/>
                    <a:gd name="T34" fmla="*/ 0 w 69"/>
                    <a:gd name="T35" fmla="*/ 66 h 218"/>
                    <a:gd name="T36" fmla="*/ 0 w 69"/>
                    <a:gd name="T37" fmla="*/ 110 h 218"/>
                    <a:gd name="T38" fmla="*/ 2 w 69"/>
                    <a:gd name="T39" fmla="*/ 154 h 218"/>
                    <a:gd name="T40" fmla="*/ 5 w 69"/>
                    <a:gd name="T41" fmla="*/ 197 h 218"/>
                    <a:gd name="T42" fmla="*/ 7 w 69"/>
                    <a:gd name="T43" fmla="*/ 232 h 218"/>
                    <a:gd name="T44" fmla="*/ 10 w 69"/>
                    <a:gd name="T45" fmla="*/ 249 h 218"/>
                    <a:gd name="T46" fmla="*/ 13 w 69"/>
                    <a:gd name="T47" fmla="*/ 265 h 218"/>
                    <a:gd name="T48" fmla="*/ 15 w 69"/>
                    <a:gd name="T49" fmla="*/ 277 h 218"/>
                    <a:gd name="T50" fmla="*/ 18 w 69"/>
                    <a:gd name="T51" fmla="*/ 285 h 218"/>
                    <a:gd name="T52" fmla="*/ 24 w 69"/>
                    <a:gd name="T53" fmla="*/ 265 h 2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
                    <a:gd name="T82" fmla="*/ 0 h 218"/>
                    <a:gd name="T83" fmla="*/ 69 w 69"/>
                    <a:gd name="T84" fmla="*/ 218 h 21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 h="218">
                      <a:moveTo>
                        <a:pt x="69" y="201"/>
                      </a:moveTo>
                      <a:lnTo>
                        <a:pt x="64" y="194"/>
                      </a:lnTo>
                      <a:lnTo>
                        <a:pt x="57" y="188"/>
                      </a:lnTo>
                      <a:lnTo>
                        <a:pt x="53" y="179"/>
                      </a:lnTo>
                      <a:lnTo>
                        <a:pt x="45" y="169"/>
                      </a:lnTo>
                      <a:lnTo>
                        <a:pt x="36" y="143"/>
                      </a:lnTo>
                      <a:lnTo>
                        <a:pt x="29" y="113"/>
                      </a:lnTo>
                      <a:lnTo>
                        <a:pt x="26" y="83"/>
                      </a:lnTo>
                      <a:lnTo>
                        <a:pt x="26" y="56"/>
                      </a:lnTo>
                      <a:lnTo>
                        <a:pt x="29" y="43"/>
                      </a:lnTo>
                      <a:lnTo>
                        <a:pt x="31" y="32"/>
                      </a:lnTo>
                      <a:lnTo>
                        <a:pt x="36" y="22"/>
                      </a:lnTo>
                      <a:lnTo>
                        <a:pt x="41" y="13"/>
                      </a:lnTo>
                      <a:lnTo>
                        <a:pt x="21" y="0"/>
                      </a:lnTo>
                      <a:lnTo>
                        <a:pt x="14" y="11"/>
                      </a:lnTo>
                      <a:lnTo>
                        <a:pt x="7" y="24"/>
                      </a:lnTo>
                      <a:lnTo>
                        <a:pt x="2" y="39"/>
                      </a:lnTo>
                      <a:lnTo>
                        <a:pt x="0" y="54"/>
                      </a:lnTo>
                      <a:lnTo>
                        <a:pt x="0" y="86"/>
                      </a:lnTo>
                      <a:lnTo>
                        <a:pt x="2" y="118"/>
                      </a:lnTo>
                      <a:lnTo>
                        <a:pt x="12" y="150"/>
                      </a:lnTo>
                      <a:lnTo>
                        <a:pt x="21" y="177"/>
                      </a:lnTo>
                      <a:lnTo>
                        <a:pt x="29" y="190"/>
                      </a:lnTo>
                      <a:lnTo>
                        <a:pt x="38" y="201"/>
                      </a:lnTo>
                      <a:lnTo>
                        <a:pt x="45" y="211"/>
                      </a:lnTo>
                      <a:lnTo>
                        <a:pt x="55" y="218"/>
                      </a:lnTo>
                      <a:lnTo>
                        <a:pt x="69" y="201"/>
                      </a:lnTo>
                      <a:close/>
                    </a:path>
                  </a:pathLst>
                </a:custGeom>
                <a:solidFill>
                  <a:schemeClr val="tx1"/>
                </a:solidFill>
                <a:ln w="9525">
                  <a:solidFill>
                    <a:schemeClr val="tx1"/>
                  </a:solidFill>
                  <a:round/>
                  <a:headEnd/>
                  <a:tailEnd/>
                </a:ln>
              </p:spPr>
              <p:txBody>
                <a:bodyPr/>
                <a:lstStyle/>
                <a:p>
                  <a:endParaRPr lang="de-DE" sz="1100"/>
                </a:p>
              </p:txBody>
            </p:sp>
            <p:sp>
              <p:nvSpPr>
                <p:cNvPr id="48" name="Text Box 28"/>
                <p:cNvSpPr txBox="1">
                  <a:spLocks noChangeArrowheads="1"/>
                </p:cNvSpPr>
                <p:nvPr/>
              </p:nvSpPr>
              <p:spPr bwMode="auto">
                <a:xfrm>
                  <a:off x="1588" y="2875"/>
                  <a:ext cx="18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b="1" i="0">
                      <a:solidFill>
                        <a:srgbClr val="E25F0E"/>
                      </a:solidFill>
                    </a:rPr>
                    <a:t>L</a:t>
                  </a:r>
                </a:p>
              </p:txBody>
            </p:sp>
            <p:sp>
              <p:nvSpPr>
                <p:cNvPr id="49" name="Text Box 29"/>
                <p:cNvSpPr txBox="1">
                  <a:spLocks noChangeArrowheads="1"/>
                </p:cNvSpPr>
                <p:nvPr/>
              </p:nvSpPr>
              <p:spPr bwMode="auto">
                <a:xfrm>
                  <a:off x="2682" y="2996"/>
                  <a:ext cx="19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b="1" i="0">
                      <a:solidFill>
                        <a:srgbClr val="E25F0E"/>
                      </a:solidFill>
                    </a:rPr>
                    <a:t>E</a:t>
                  </a:r>
                </a:p>
              </p:txBody>
            </p:sp>
            <p:grpSp>
              <p:nvGrpSpPr>
                <p:cNvPr id="50" name="Group 30"/>
                <p:cNvGrpSpPr>
                  <a:grpSpLocks/>
                </p:cNvGrpSpPr>
                <p:nvPr/>
              </p:nvGrpSpPr>
              <p:grpSpPr bwMode="auto">
                <a:xfrm>
                  <a:off x="1200" y="2256"/>
                  <a:ext cx="329" cy="392"/>
                  <a:chOff x="2240" y="1392"/>
                  <a:chExt cx="208" cy="248"/>
                </a:xfrm>
              </p:grpSpPr>
              <p:sp>
                <p:nvSpPr>
                  <p:cNvPr id="55" name="Rectangle 31"/>
                  <p:cNvSpPr>
                    <a:spLocks noChangeArrowheads="1"/>
                  </p:cNvSpPr>
                  <p:nvPr/>
                </p:nvSpPr>
                <p:spPr bwMode="auto">
                  <a:xfrm>
                    <a:off x="2344" y="1632"/>
                    <a:ext cx="24" cy="8"/>
                  </a:xfrm>
                  <a:prstGeom prst="rect">
                    <a:avLst/>
                  </a:pr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56" name="Freeform 32"/>
                  <p:cNvSpPr>
                    <a:spLocks/>
                  </p:cNvSpPr>
                  <p:nvPr/>
                </p:nvSpPr>
                <p:spPr bwMode="auto">
                  <a:xfrm>
                    <a:off x="2304" y="1440"/>
                    <a:ext cx="88" cy="88"/>
                  </a:xfrm>
                  <a:custGeom>
                    <a:avLst/>
                    <a:gdLst>
                      <a:gd name="T0" fmla="*/ 88 w 88"/>
                      <a:gd name="T1" fmla="*/ 40 h 88"/>
                      <a:gd name="T2" fmla="*/ 80 w 88"/>
                      <a:gd name="T3" fmla="*/ 8 h 88"/>
                      <a:gd name="T4" fmla="*/ 48 w 88"/>
                      <a:gd name="T5" fmla="*/ 0 h 88"/>
                      <a:gd name="T6" fmla="*/ 16 w 88"/>
                      <a:gd name="T7" fmla="*/ 8 h 88"/>
                      <a:gd name="T8" fmla="*/ 0 w 88"/>
                      <a:gd name="T9" fmla="*/ 40 h 88"/>
                      <a:gd name="T10" fmla="*/ 16 w 88"/>
                      <a:gd name="T11" fmla="*/ 72 h 88"/>
                      <a:gd name="T12" fmla="*/ 48 w 88"/>
                      <a:gd name="T13" fmla="*/ 88 h 88"/>
                      <a:gd name="T14" fmla="*/ 80 w 88"/>
                      <a:gd name="T15" fmla="*/ 72 h 88"/>
                      <a:gd name="T16" fmla="*/ 88 w 88"/>
                      <a:gd name="T17" fmla="*/ 4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8"/>
                      <a:gd name="T29" fmla="*/ 88 w 88"/>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8">
                        <a:moveTo>
                          <a:pt x="88" y="40"/>
                        </a:moveTo>
                        <a:lnTo>
                          <a:pt x="80" y="8"/>
                        </a:lnTo>
                        <a:lnTo>
                          <a:pt x="48" y="0"/>
                        </a:lnTo>
                        <a:lnTo>
                          <a:pt x="16" y="8"/>
                        </a:lnTo>
                        <a:lnTo>
                          <a:pt x="0" y="40"/>
                        </a:lnTo>
                        <a:lnTo>
                          <a:pt x="16" y="72"/>
                        </a:lnTo>
                        <a:lnTo>
                          <a:pt x="48" y="88"/>
                        </a:lnTo>
                        <a:lnTo>
                          <a:pt x="80" y="72"/>
                        </a:lnTo>
                        <a:lnTo>
                          <a:pt x="88" y="4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57" name="Freeform 33"/>
                  <p:cNvSpPr>
                    <a:spLocks/>
                  </p:cNvSpPr>
                  <p:nvPr/>
                </p:nvSpPr>
                <p:spPr bwMode="auto">
                  <a:xfrm>
                    <a:off x="2304" y="1440"/>
                    <a:ext cx="96" cy="96"/>
                  </a:xfrm>
                  <a:custGeom>
                    <a:avLst/>
                    <a:gdLst>
                      <a:gd name="T0" fmla="*/ 88 w 96"/>
                      <a:gd name="T1" fmla="*/ 40 h 96"/>
                      <a:gd name="T2" fmla="*/ 80 w 96"/>
                      <a:gd name="T3" fmla="*/ 8 h 96"/>
                      <a:gd name="T4" fmla="*/ 80 w 96"/>
                      <a:gd name="T5" fmla="*/ 16 h 96"/>
                      <a:gd name="T6" fmla="*/ 80 w 96"/>
                      <a:gd name="T7" fmla="*/ 16 h 96"/>
                      <a:gd name="T8" fmla="*/ 48 w 96"/>
                      <a:gd name="T9" fmla="*/ 8 h 96"/>
                      <a:gd name="T10" fmla="*/ 48 w 96"/>
                      <a:gd name="T11" fmla="*/ 8 h 96"/>
                      <a:gd name="T12" fmla="*/ 48 w 96"/>
                      <a:gd name="T13" fmla="*/ 8 h 96"/>
                      <a:gd name="T14" fmla="*/ 16 w 96"/>
                      <a:gd name="T15" fmla="*/ 16 h 96"/>
                      <a:gd name="T16" fmla="*/ 24 w 96"/>
                      <a:gd name="T17" fmla="*/ 8 h 96"/>
                      <a:gd name="T18" fmla="*/ 24 w 96"/>
                      <a:gd name="T19" fmla="*/ 8 h 96"/>
                      <a:gd name="T20" fmla="*/ 8 w 96"/>
                      <a:gd name="T21" fmla="*/ 40 h 96"/>
                      <a:gd name="T22" fmla="*/ 8 w 96"/>
                      <a:gd name="T23" fmla="*/ 40 h 96"/>
                      <a:gd name="T24" fmla="*/ 8 w 96"/>
                      <a:gd name="T25" fmla="*/ 40 h 96"/>
                      <a:gd name="T26" fmla="*/ 24 w 96"/>
                      <a:gd name="T27" fmla="*/ 72 h 96"/>
                      <a:gd name="T28" fmla="*/ 16 w 96"/>
                      <a:gd name="T29" fmla="*/ 72 h 96"/>
                      <a:gd name="T30" fmla="*/ 16 w 96"/>
                      <a:gd name="T31" fmla="*/ 72 h 96"/>
                      <a:gd name="T32" fmla="*/ 48 w 96"/>
                      <a:gd name="T33" fmla="*/ 88 h 96"/>
                      <a:gd name="T34" fmla="*/ 48 w 96"/>
                      <a:gd name="T35" fmla="*/ 88 h 96"/>
                      <a:gd name="T36" fmla="*/ 48 w 96"/>
                      <a:gd name="T37" fmla="*/ 88 h 96"/>
                      <a:gd name="T38" fmla="*/ 80 w 96"/>
                      <a:gd name="T39" fmla="*/ 72 h 96"/>
                      <a:gd name="T40" fmla="*/ 80 w 96"/>
                      <a:gd name="T41" fmla="*/ 72 h 96"/>
                      <a:gd name="T42" fmla="*/ 80 w 96"/>
                      <a:gd name="T43" fmla="*/ 72 h 96"/>
                      <a:gd name="T44" fmla="*/ 88 w 96"/>
                      <a:gd name="T45" fmla="*/ 40 h 96"/>
                      <a:gd name="T46" fmla="*/ 88 w 96"/>
                      <a:gd name="T47" fmla="*/ 40 h 96"/>
                      <a:gd name="T48" fmla="*/ 96 w 96"/>
                      <a:gd name="T49" fmla="*/ 40 h 96"/>
                      <a:gd name="T50" fmla="*/ 96 w 96"/>
                      <a:gd name="T51" fmla="*/ 40 h 96"/>
                      <a:gd name="T52" fmla="*/ 88 w 96"/>
                      <a:gd name="T53" fmla="*/ 72 h 96"/>
                      <a:gd name="T54" fmla="*/ 88 w 96"/>
                      <a:gd name="T55" fmla="*/ 72 h 96"/>
                      <a:gd name="T56" fmla="*/ 80 w 96"/>
                      <a:gd name="T57" fmla="*/ 80 h 96"/>
                      <a:gd name="T58" fmla="*/ 48 w 96"/>
                      <a:gd name="T59" fmla="*/ 96 h 96"/>
                      <a:gd name="T60" fmla="*/ 48 w 96"/>
                      <a:gd name="T61" fmla="*/ 96 h 96"/>
                      <a:gd name="T62" fmla="*/ 48 w 96"/>
                      <a:gd name="T63" fmla="*/ 96 h 96"/>
                      <a:gd name="T64" fmla="*/ 16 w 96"/>
                      <a:gd name="T65" fmla="*/ 80 h 96"/>
                      <a:gd name="T66" fmla="*/ 16 w 96"/>
                      <a:gd name="T67" fmla="*/ 80 h 96"/>
                      <a:gd name="T68" fmla="*/ 16 w 96"/>
                      <a:gd name="T69" fmla="*/ 72 h 96"/>
                      <a:gd name="T70" fmla="*/ 0 w 96"/>
                      <a:gd name="T71" fmla="*/ 40 h 96"/>
                      <a:gd name="T72" fmla="*/ 0 w 96"/>
                      <a:gd name="T73" fmla="*/ 40 h 96"/>
                      <a:gd name="T74" fmla="*/ 0 w 96"/>
                      <a:gd name="T75" fmla="*/ 40 h 96"/>
                      <a:gd name="T76" fmla="*/ 16 w 96"/>
                      <a:gd name="T77" fmla="*/ 8 h 96"/>
                      <a:gd name="T78" fmla="*/ 16 w 96"/>
                      <a:gd name="T79" fmla="*/ 8 h 96"/>
                      <a:gd name="T80" fmla="*/ 16 w 96"/>
                      <a:gd name="T81" fmla="*/ 8 h 96"/>
                      <a:gd name="T82" fmla="*/ 48 w 96"/>
                      <a:gd name="T83" fmla="*/ 0 h 96"/>
                      <a:gd name="T84" fmla="*/ 48 w 96"/>
                      <a:gd name="T85" fmla="*/ 0 h 96"/>
                      <a:gd name="T86" fmla="*/ 48 w 96"/>
                      <a:gd name="T87" fmla="*/ 0 h 96"/>
                      <a:gd name="T88" fmla="*/ 80 w 96"/>
                      <a:gd name="T89" fmla="*/ 8 h 96"/>
                      <a:gd name="T90" fmla="*/ 80 w 96"/>
                      <a:gd name="T91" fmla="*/ 8 h 96"/>
                      <a:gd name="T92" fmla="*/ 88 w 96"/>
                      <a:gd name="T93" fmla="*/ 8 h 96"/>
                      <a:gd name="T94" fmla="*/ 96 w 96"/>
                      <a:gd name="T95" fmla="*/ 40 h 96"/>
                      <a:gd name="T96" fmla="*/ 88 w 96"/>
                      <a:gd name="T97" fmla="*/ 40 h 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6"/>
                      <a:gd name="T148" fmla="*/ 0 h 96"/>
                      <a:gd name="T149" fmla="*/ 96 w 96"/>
                      <a:gd name="T150" fmla="*/ 96 h 9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6" h="96">
                        <a:moveTo>
                          <a:pt x="88" y="40"/>
                        </a:moveTo>
                        <a:lnTo>
                          <a:pt x="80" y="8"/>
                        </a:lnTo>
                        <a:lnTo>
                          <a:pt x="80" y="16"/>
                        </a:lnTo>
                        <a:lnTo>
                          <a:pt x="48" y="8"/>
                        </a:lnTo>
                        <a:lnTo>
                          <a:pt x="16" y="16"/>
                        </a:lnTo>
                        <a:lnTo>
                          <a:pt x="24" y="8"/>
                        </a:lnTo>
                        <a:lnTo>
                          <a:pt x="8" y="40"/>
                        </a:lnTo>
                        <a:lnTo>
                          <a:pt x="24" y="72"/>
                        </a:lnTo>
                        <a:lnTo>
                          <a:pt x="16" y="72"/>
                        </a:lnTo>
                        <a:lnTo>
                          <a:pt x="48" y="88"/>
                        </a:lnTo>
                        <a:lnTo>
                          <a:pt x="80" y="72"/>
                        </a:lnTo>
                        <a:lnTo>
                          <a:pt x="88" y="40"/>
                        </a:lnTo>
                        <a:lnTo>
                          <a:pt x="96" y="40"/>
                        </a:lnTo>
                        <a:lnTo>
                          <a:pt x="88" y="72"/>
                        </a:lnTo>
                        <a:lnTo>
                          <a:pt x="80" y="80"/>
                        </a:lnTo>
                        <a:lnTo>
                          <a:pt x="48" y="96"/>
                        </a:lnTo>
                        <a:lnTo>
                          <a:pt x="16" y="80"/>
                        </a:lnTo>
                        <a:lnTo>
                          <a:pt x="16" y="72"/>
                        </a:lnTo>
                        <a:lnTo>
                          <a:pt x="0" y="40"/>
                        </a:lnTo>
                        <a:lnTo>
                          <a:pt x="16" y="8"/>
                        </a:lnTo>
                        <a:lnTo>
                          <a:pt x="48" y="0"/>
                        </a:lnTo>
                        <a:lnTo>
                          <a:pt x="80" y="8"/>
                        </a:lnTo>
                        <a:lnTo>
                          <a:pt x="88" y="8"/>
                        </a:lnTo>
                        <a:lnTo>
                          <a:pt x="96" y="40"/>
                        </a:lnTo>
                        <a:lnTo>
                          <a:pt x="88" y="40"/>
                        </a:lnTo>
                        <a:close/>
                      </a:path>
                    </a:pathLst>
                  </a:cu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58" name="Freeform 34"/>
                  <p:cNvSpPr>
                    <a:spLocks/>
                  </p:cNvSpPr>
                  <p:nvPr/>
                </p:nvSpPr>
                <p:spPr bwMode="auto">
                  <a:xfrm>
                    <a:off x="2392" y="1480"/>
                    <a:ext cx="8" cy="1"/>
                  </a:xfrm>
                  <a:custGeom>
                    <a:avLst/>
                    <a:gdLst>
                      <a:gd name="T0" fmla="*/ 0 w 8"/>
                      <a:gd name="T1" fmla="*/ 0 h 1"/>
                      <a:gd name="T2" fmla="*/ 0 w 8"/>
                      <a:gd name="T3" fmla="*/ 0 h 1"/>
                      <a:gd name="T4" fmla="*/ 0 w 8"/>
                      <a:gd name="T5" fmla="*/ 0 h 1"/>
                      <a:gd name="T6" fmla="*/ 8 w 8"/>
                      <a:gd name="T7" fmla="*/ 0 h 1"/>
                      <a:gd name="T8" fmla="*/ 8 w 8"/>
                      <a:gd name="T9" fmla="*/ 0 h 1"/>
                      <a:gd name="T10" fmla="*/ 8 w 8"/>
                      <a:gd name="T11" fmla="*/ 0 h 1"/>
                      <a:gd name="T12" fmla="*/ 0 w 8"/>
                      <a:gd name="T13" fmla="*/ 0 h 1"/>
                      <a:gd name="T14" fmla="*/ 0 60000 65536"/>
                      <a:gd name="T15" fmla="*/ 0 60000 65536"/>
                      <a:gd name="T16" fmla="*/ 0 60000 65536"/>
                      <a:gd name="T17" fmla="*/ 0 60000 65536"/>
                      <a:gd name="T18" fmla="*/ 0 60000 65536"/>
                      <a:gd name="T19" fmla="*/ 0 60000 65536"/>
                      <a:gd name="T20" fmla="*/ 0 60000 65536"/>
                      <a:gd name="T21" fmla="*/ 0 w 8"/>
                      <a:gd name="T22" fmla="*/ 0 h 1"/>
                      <a:gd name="T23" fmla="*/ 8 w 8"/>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
                        <a:moveTo>
                          <a:pt x="0" y="0"/>
                        </a:moveTo>
                        <a:lnTo>
                          <a:pt x="0" y="0"/>
                        </a:lnTo>
                        <a:lnTo>
                          <a:pt x="8" y="0"/>
                        </a:lnTo>
                        <a:lnTo>
                          <a:pt x="0" y="0"/>
                        </a:lnTo>
                        <a:close/>
                      </a:path>
                    </a:pathLst>
                  </a:cu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59" name="Rectangle 35"/>
                  <p:cNvSpPr>
                    <a:spLocks noChangeArrowheads="1"/>
                  </p:cNvSpPr>
                  <p:nvPr/>
                </p:nvSpPr>
                <p:spPr bwMode="auto">
                  <a:xfrm>
                    <a:off x="2328" y="1528"/>
                    <a:ext cx="48" cy="8"/>
                  </a:xfrm>
                  <a:prstGeom prst="rect">
                    <a:avLst/>
                  </a:pr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60" name="Rectangle 36"/>
                  <p:cNvSpPr>
                    <a:spLocks noChangeArrowheads="1"/>
                  </p:cNvSpPr>
                  <p:nvPr/>
                </p:nvSpPr>
                <p:spPr bwMode="auto">
                  <a:xfrm>
                    <a:off x="2368" y="1528"/>
                    <a:ext cx="8" cy="72"/>
                  </a:xfrm>
                  <a:prstGeom prst="rect">
                    <a:avLst/>
                  </a:pr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61" name="Rectangle 37"/>
                  <p:cNvSpPr>
                    <a:spLocks noChangeArrowheads="1"/>
                  </p:cNvSpPr>
                  <p:nvPr/>
                </p:nvSpPr>
                <p:spPr bwMode="auto">
                  <a:xfrm>
                    <a:off x="2328" y="1592"/>
                    <a:ext cx="40" cy="8"/>
                  </a:xfrm>
                  <a:prstGeom prst="rect">
                    <a:avLst/>
                  </a:pr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62" name="Rectangle 38"/>
                  <p:cNvSpPr>
                    <a:spLocks noChangeArrowheads="1"/>
                  </p:cNvSpPr>
                  <p:nvPr/>
                </p:nvSpPr>
                <p:spPr bwMode="auto">
                  <a:xfrm>
                    <a:off x="2328" y="1528"/>
                    <a:ext cx="8" cy="64"/>
                  </a:xfrm>
                  <a:prstGeom prst="rect">
                    <a:avLst/>
                  </a:pr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63" name="Freeform 39"/>
                  <p:cNvSpPr>
                    <a:spLocks/>
                  </p:cNvSpPr>
                  <p:nvPr/>
                </p:nvSpPr>
                <p:spPr bwMode="auto">
                  <a:xfrm>
                    <a:off x="2336" y="1544"/>
                    <a:ext cx="24" cy="16"/>
                  </a:xfrm>
                  <a:custGeom>
                    <a:avLst/>
                    <a:gdLst>
                      <a:gd name="T0" fmla="*/ 0 w 24"/>
                      <a:gd name="T1" fmla="*/ 0 h 16"/>
                      <a:gd name="T2" fmla="*/ 0 w 24"/>
                      <a:gd name="T3" fmla="*/ 8 h 16"/>
                      <a:gd name="T4" fmla="*/ 24 w 24"/>
                      <a:gd name="T5" fmla="*/ 16 h 16"/>
                      <a:gd name="T6" fmla="*/ 24 w 24"/>
                      <a:gd name="T7" fmla="*/ 8 h 16"/>
                      <a:gd name="T8" fmla="*/ 0 w 24"/>
                      <a:gd name="T9" fmla="*/ 0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0" y="0"/>
                        </a:moveTo>
                        <a:lnTo>
                          <a:pt x="0" y="8"/>
                        </a:lnTo>
                        <a:lnTo>
                          <a:pt x="24" y="16"/>
                        </a:lnTo>
                        <a:lnTo>
                          <a:pt x="24" y="8"/>
                        </a:lnTo>
                        <a:lnTo>
                          <a:pt x="0" y="0"/>
                        </a:lnTo>
                        <a:close/>
                      </a:path>
                    </a:pathLst>
                  </a:cu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64" name="Freeform 40"/>
                  <p:cNvSpPr>
                    <a:spLocks/>
                  </p:cNvSpPr>
                  <p:nvPr/>
                </p:nvSpPr>
                <p:spPr bwMode="auto">
                  <a:xfrm>
                    <a:off x="2328" y="1560"/>
                    <a:ext cx="32" cy="24"/>
                  </a:xfrm>
                  <a:custGeom>
                    <a:avLst/>
                    <a:gdLst>
                      <a:gd name="T0" fmla="*/ 0 w 32"/>
                      <a:gd name="T1" fmla="*/ 0 h 24"/>
                      <a:gd name="T2" fmla="*/ 0 w 32"/>
                      <a:gd name="T3" fmla="*/ 8 h 24"/>
                      <a:gd name="T4" fmla="*/ 32 w 32"/>
                      <a:gd name="T5" fmla="*/ 24 h 24"/>
                      <a:gd name="T6" fmla="*/ 32 w 32"/>
                      <a:gd name="T7" fmla="*/ 16 h 24"/>
                      <a:gd name="T8" fmla="*/ 0 w 32"/>
                      <a:gd name="T9" fmla="*/ 0 h 24"/>
                      <a:gd name="T10" fmla="*/ 0 60000 65536"/>
                      <a:gd name="T11" fmla="*/ 0 60000 65536"/>
                      <a:gd name="T12" fmla="*/ 0 60000 65536"/>
                      <a:gd name="T13" fmla="*/ 0 60000 65536"/>
                      <a:gd name="T14" fmla="*/ 0 60000 65536"/>
                      <a:gd name="T15" fmla="*/ 0 w 32"/>
                      <a:gd name="T16" fmla="*/ 0 h 24"/>
                      <a:gd name="T17" fmla="*/ 32 w 32"/>
                      <a:gd name="T18" fmla="*/ 24 h 24"/>
                    </a:gdLst>
                    <a:ahLst/>
                    <a:cxnLst>
                      <a:cxn ang="T10">
                        <a:pos x="T0" y="T1"/>
                      </a:cxn>
                      <a:cxn ang="T11">
                        <a:pos x="T2" y="T3"/>
                      </a:cxn>
                      <a:cxn ang="T12">
                        <a:pos x="T4" y="T5"/>
                      </a:cxn>
                      <a:cxn ang="T13">
                        <a:pos x="T6" y="T7"/>
                      </a:cxn>
                      <a:cxn ang="T14">
                        <a:pos x="T8" y="T9"/>
                      </a:cxn>
                    </a:cxnLst>
                    <a:rect l="T15" t="T16" r="T17" b="T18"/>
                    <a:pathLst>
                      <a:path w="32" h="24">
                        <a:moveTo>
                          <a:pt x="0" y="0"/>
                        </a:moveTo>
                        <a:lnTo>
                          <a:pt x="0" y="8"/>
                        </a:lnTo>
                        <a:lnTo>
                          <a:pt x="32" y="24"/>
                        </a:lnTo>
                        <a:lnTo>
                          <a:pt x="32" y="16"/>
                        </a:lnTo>
                        <a:lnTo>
                          <a:pt x="0" y="0"/>
                        </a:lnTo>
                        <a:close/>
                      </a:path>
                    </a:pathLst>
                  </a:cu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65" name="Rectangle 41"/>
                  <p:cNvSpPr>
                    <a:spLocks noChangeArrowheads="1"/>
                  </p:cNvSpPr>
                  <p:nvPr/>
                </p:nvSpPr>
                <p:spPr bwMode="auto">
                  <a:xfrm>
                    <a:off x="2408" y="1480"/>
                    <a:ext cx="40" cy="8"/>
                  </a:xfrm>
                  <a:prstGeom prst="rect">
                    <a:avLst/>
                  </a:pr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66" name="Freeform 42"/>
                  <p:cNvSpPr>
                    <a:spLocks/>
                  </p:cNvSpPr>
                  <p:nvPr/>
                </p:nvSpPr>
                <p:spPr bwMode="auto">
                  <a:xfrm>
                    <a:off x="2240" y="1480"/>
                    <a:ext cx="48" cy="16"/>
                  </a:xfrm>
                  <a:custGeom>
                    <a:avLst/>
                    <a:gdLst>
                      <a:gd name="T0" fmla="*/ 48 w 48"/>
                      <a:gd name="T1" fmla="*/ 8 h 16"/>
                      <a:gd name="T2" fmla="*/ 48 w 48"/>
                      <a:gd name="T3" fmla="*/ 0 h 16"/>
                      <a:gd name="T4" fmla="*/ 0 w 48"/>
                      <a:gd name="T5" fmla="*/ 8 h 16"/>
                      <a:gd name="T6" fmla="*/ 0 w 48"/>
                      <a:gd name="T7" fmla="*/ 16 h 16"/>
                      <a:gd name="T8" fmla="*/ 48 w 48"/>
                      <a:gd name="T9" fmla="*/ 8 h 16"/>
                      <a:gd name="T10" fmla="*/ 0 60000 65536"/>
                      <a:gd name="T11" fmla="*/ 0 60000 65536"/>
                      <a:gd name="T12" fmla="*/ 0 60000 65536"/>
                      <a:gd name="T13" fmla="*/ 0 60000 65536"/>
                      <a:gd name="T14" fmla="*/ 0 60000 65536"/>
                      <a:gd name="T15" fmla="*/ 0 w 48"/>
                      <a:gd name="T16" fmla="*/ 0 h 16"/>
                      <a:gd name="T17" fmla="*/ 48 w 48"/>
                      <a:gd name="T18" fmla="*/ 16 h 16"/>
                    </a:gdLst>
                    <a:ahLst/>
                    <a:cxnLst>
                      <a:cxn ang="T10">
                        <a:pos x="T0" y="T1"/>
                      </a:cxn>
                      <a:cxn ang="T11">
                        <a:pos x="T2" y="T3"/>
                      </a:cxn>
                      <a:cxn ang="T12">
                        <a:pos x="T4" y="T5"/>
                      </a:cxn>
                      <a:cxn ang="T13">
                        <a:pos x="T6" y="T7"/>
                      </a:cxn>
                      <a:cxn ang="T14">
                        <a:pos x="T8" y="T9"/>
                      </a:cxn>
                    </a:cxnLst>
                    <a:rect l="T15" t="T16" r="T17" b="T18"/>
                    <a:pathLst>
                      <a:path w="48" h="16">
                        <a:moveTo>
                          <a:pt x="48" y="8"/>
                        </a:moveTo>
                        <a:lnTo>
                          <a:pt x="48" y="0"/>
                        </a:lnTo>
                        <a:lnTo>
                          <a:pt x="0" y="8"/>
                        </a:lnTo>
                        <a:lnTo>
                          <a:pt x="0" y="16"/>
                        </a:lnTo>
                        <a:lnTo>
                          <a:pt x="48" y="8"/>
                        </a:lnTo>
                        <a:close/>
                      </a:path>
                    </a:pathLst>
                  </a:cu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67" name="Rectangle 43"/>
                  <p:cNvSpPr>
                    <a:spLocks noChangeArrowheads="1"/>
                  </p:cNvSpPr>
                  <p:nvPr/>
                </p:nvSpPr>
                <p:spPr bwMode="auto">
                  <a:xfrm>
                    <a:off x="2352" y="1392"/>
                    <a:ext cx="8" cy="32"/>
                  </a:xfrm>
                  <a:prstGeom prst="rect">
                    <a:avLst/>
                  </a:pr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68" name="Freeform 44"/>
                  <p:cNvSpPr>
                    <a:spLocks/>
                  </p:cNvSpPr>
                  <p:nvPr/>
                </p:nvSpPr>
                <p:spPr bwMode="auto">
                  <a:xfrm>
                    <a:off x="2392" y="1440"/>
                    <a:ext cx="8" cy="8"/>
                  </a:xfrm>
                  <a:custGeom>
                    <a:avLst/>
                    <a:gdLst>
                      <a:gd name="T0" fmla="*/ 0 w 8"/>
                      <a:gd name="T1" fmla="*/ 0 h 8"/>
                      <a:gd name="T2" fmla="*/ 0 w 8"/>
                      <a:gd name="T3" fmla="*/ 0 h 8"/>
                      <a:gd name="T4" fmla="*/ 8 w 8"/>
                      <a:gd name="T5" fmla="*/ 8 h 8"/>
                      <a:gd name="T6" fmla="*/ 8 w 8"/>
                      <a:gd name="T7" fmla="*/ 8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0" y="0"/>
                        </a:lnTo>
                        <a:lnTo>
                          <a:pt x="8" y="8"/>
                        </a:lnTo>
                        <a:lnTo>
                          <a:pt x="0" y="0"/>
                        </a:lnTo>
                        <a:close/>
                      </a:path>
                    </a:pathLst>
                  </a:cu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69" name="Freeform 45"/>
                  <p:cNvSpPr>
                    <a:spLocks/>
                  </p:cNvSpPr>
                  <p:nvPr/>
                </p:nvSpPr>
                <p:spPr bwMode="auto">
                  <a:xfrm>
                    <a:off x="2424" y="1416"/>
                    <a:ext cx="8" cy="8"/>
                  </a:xfrm>
                  <a:custGeom>
                    <a:avLst/>
                    <a:gdLst>
                      <a:gd name="T0" fmla="*/ 0 w 8"/>
                      <a:gd name="T1" fmla="*/ 0 h 8"/>
                      <a:gd name="T2" fmla="*/ 0 w 8"/>
                      <a:gd name="T3" fmla="*/ 0 h 8"/>
                      <a:gd name="T4" fmla="*/ 8 w 8"/>
                      <a:gd name="T5" fmla="*/ 8 h 8"/>
                      <a:gd name="T6" fmla="*/ 8 w 8"/>
                      <a:gd name="T7" fmla="*/ 8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0" y="0"/>
                        </a:lnTo>
                        <a:lnTo>
                          <a:pt x="8" y="8"/>
                        </a:lnTo>
                        <a:lnTo>
                          <a:pt x="0" y="0"/>
                        </a:lnTo>
                        <a:close/>
                      </a:path>
                    </a:pathLst>
                  </a:cu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70" name="Freeform 46"/>
                  <p:cNvSpPr>
                    <a:spLocks/>
                  </p:cNvSpPr>
                  <p:nvPr/>
                </p:nvSpPr>
                <p:spPr bwMode="auto">
                  <a:xfrm>
                    <a:off x="2392" y="1416"/>
                    <a:ext cx="40" cy="32"/>
                  </a:xfrm>
                  <a:custGeom>
                    <a:avLst/>
                    <a:gdLst>
                      <a:gd name="T0" fmla="*/ 0 w 40"/>
                      <a:gd name="T1" fmla="*/ 24 h 32"/>
                      <a:gd name="T2" fmla="*/ 8 w 40"/>
                      <a:gd name="T3" fmla="*/ 32 h 32"/>
                      <a:gd name="T4" fmla="*/ 40 w 40"/>
                      <a:gd name="T5" fmla="*/ 8 h 32"/>
                      <a:gd name="T6" fmla="*/ 32 w 40"/>
                      <a:gd name="T7" fmla="*/ 0 h 32"/>
                      <a:gd name="T8" fmla="*/ 0 w 40"/>
                      <a:gd name="T9" fmla="*/ 24 h 32"/>
                      <a:gd name="T10" fmla="*/ 0 60000 65536"/>
                      <a:gd name="T11" fmla="*/ 0 60000 65536"/>
                      <a:gd name="T12" fmla="*/ 0 60000 65536"/>
                      <a:gd name="T13" fmla="*/ 0 60000 65536"/>
                      <a:gd name="T14" fmla="*/ 0 60000 65536"/>
                      <a:gd name="T15" fmla="*/ 0 w 40"/>
                      <a:gd name="T16" fmla="*/ 0 h 32"/>
                      <a:gd name="T17" fmla="*/ 40 w 40"/>
                      <a:gd name="T18" fmla="*/ 32 h 32"/>
                    </a:gdLst>
                    <a:ahLst/>
                    <a:cxnLst>
                      <a:cxn ang="T10">
                        <a:pos x="T0" y="T1"/>
                      </a:cxn>
                      <a:cxn ang="T11">
                        <a:pos x="T2" y="T3"/>
                      </a:cxn>
                      <a:cxn ang="T12">
                        <a:pos x="T4" y="T5"/>
                      </a:cxn>
                      <a:cxn ang="T13">
                        <a:pos x="T6" y="T7"/>
                      </a:cxn>
                      <a:cxn ang="T14">
                        <a:pos x="T8" y="T9"/>
                      </a:cxn>
                    </a:cxnLst>
                    <a:rect l="T15" t="T16" r="T17" b="T18"/>
                    <a:pathLst>
                      <a:path w="40" h="32">
                        <a:moveTo>
                          <a:pt x="0" y="24"/>
                        </a:moveTo>
                        <a:lnTo>
                          <a:pt x="8" y="32"/>
                        </a:lnTo>
                        <a:lnTo>
                          <a:pt x="40" y="8"/>
                        </a:lnTo>
                        <a:lnTo>
                          <a:pt x="32" y="0"/>
                        </a:lnTo>
                        <a:lnTo>
                          <a:pt x="0" y="24"/>
                        </a:lnTo>
                        <a:close/>
                      </a:path>
                    </a:pathLst>
                  </a:cu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71" name="Freeform 47"/>
                  <p:cNvSpPr>
                    <a:spLocks/>
                  </p:cNvSpPr>
                  <p:nvPr/>
                </p:nvSpPr>
                <p:spPr bwMode="auto">
                  <a:xfrm>
                    <a:off x="2304" y="1448"/>
                    <a:ext cx="8" cy="8"/>
                  </a:xfrm>
                  <a:custGeom>
                    <a:avLst/>
                    <a:gdLst>
                      <a:gd name="T0" fmla="*/ 0 w 8"/>
                      <a:gd name="T1" fmla="*/ 8 h 8"/>
                      <a:gd name="T2" fmla="*/ 0 w 8"/>
                      <a:gd name="T3" fmla="*/ 8 h 8"/>
                      <a:gd name="T4" fmla="*/ 8 w 8"/>
                      <a:gd name="T5" fmla="*/ 0 h 8"/>
                      <a:gd name="T6" fmla="*/ 8 w 8"/>
                      <a:gd name="T7" fmla="*/ 0 h 8"/>
                      <a:gd name="T8" fmla="*/ 0 w 8"/>
                      <a:gd name="T9" fmla="*/ 8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8"/>
                        </a:moveTo>
                        <a:lnTo>
                          <a:pt x="0" y="8"/>
                        </a:lnTo>
                        <a:lnTo>
                          <a:pt x="8" y="0"/>
                        </a:lnTo>
                        <a:lnTo>
                          <a:pt x="0" y="8"/>
                        </a:lnTo>
                        <a:close/>
                      </a:path>
                    </a:pathLst>
                  </a:cu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72" name="Freeform 48"/>
                  <p:cNvSpPr>
                    <a:spLocks/>
                  </p:cNvSpPr>
                  <p:nvPr/>
                </p:nvSpPr>
                <p:spPr bwMode="auto">
                  <a:xfrm>
                    <a:off x="2280" y="1416"/>
                    <a:ext cx="8" cy="8"/>
                  </a:xfrm>
                  <a:custGeom>
                    <a:avLst/>
                    <a:gdLst>
                      <a:gd name="T0" fmla="*/ 0 w 8"/>
                      <a:gd name="T1" fmla="*/ 8 h 8"/>
                      <a:gd name="T2" fmla="*/ 0 w 8"/>
                      <a:gd name="T3" fmla="*/ 8 h 8"/>
                      <a:gd name="T4" fmla="*/ 8 w 8"/>
                      <a:gd name="T5" fmla="*/ 0 h 8"/>
                      <a:gd name="T6" fmla="*/ 8 w 8"/>
                      <a:gd name="T7" fmla="*/ 0 h 8"/>
                      <a:gd name="T8" fmla="*/ 0 w 8"/>
                      <a:gd name="T9" fmla="*/ 8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8"/>
                        </a:moveTo>
                        <a:lnTo>
                          <a:pt x="0" y="8"/>
                        </a:lnTo>
                        <a:lnTo>
                          <a:pt x="8" y="0"/>
                        </a:lnTo>
                        <a:lnTo>
                          <a:pt x="0" y="8"/>
                        </a:lnTo>
                        <a:close/>
                      </a:path>
                    </a:pathLst>
                  </a:cu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73" name="Freeform 49"/>
                  <p:cNvSpPr>
                    <a:spLocks/>
                  </p:cNvSpPr>
                  <p:nvPr/>
                </p:nvSpPr>
                <p:spPr bwMode="auto">
                  <a:xfrm>
                    <a:off x="2280" y="1416"/>
                    <a:ext cx="32" cy="40"/>
                  </a:xfrm>
                  <a:custGeom>
                    <a:avLst/>
                    <a:gdLst>
                      <a:gd name="T0" fmla="*/ 24 w 32"/>
                      <a:gd name="T1" fmla="*/ 40 h 40"/>
                      <a:gd name="T2" fmla="*/ 32 w 32"/>
                      <a:gd name="T3" fmla="*/ 32 h 40"/>
                      <a:gd name="T4" fmla="*/ 8 w 32"/>
                      <a:gd name="T5" fmla="*/ 0 h 40"/>
                      <a:gd name="T6" fmla="*/ 0 w 32"/>
                      <a:gd name="T7" fmla="*/ 8 h 40"/>
                      <a:gd name="T8" fmla="*/ 24 w 32"/>
                      <a:gd name="T9" fmla="*/ 40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24" y="40"/>
                        </a:moveTo>
                        <a:lnTo>
                          <a:pt x="32" y="32"/>
                        </a:lnTo>
                        <a:lnTo>
                          <a:pt x="8" y="0"/>
                        </a:lnTo>
                        <a:lnTo>
                          <a:pt x="0" y="8"/>
                        </a:lnTo>
                        <a:lnTo>
                          <a:pt x="24" y="40"/>
                        </a:lnTo>
                        <a:close/>
                      </a:path>
                    </a:pathLst>
                  </a:cu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grpSp>
            <p:sp>
              <p:nvSpPr>
                <p:cNvPr id="51" name="Freeform 50"/>
                <p:cNvSpPr>
                  <a:spLocks/>
                </p:cNvSpPr>
                <p:nvPr/>
              </p:nvSpPr>
              <p:spPr bwMode="auto">
                <a:xfrm flipH="1">
                  <a:off x="2160" y="2688"/>
                  <a:ext cx="624" cy="672"/>
                </a:xfrm>
                <a:custGeom>
                  <a:avLst/>
                  <a:gdLst>
                    <a:gd name="T0" fmla="*/ 5 w 686"/>
                    <a:gd name="T1" fmla="*/ 8 h 665"/>
                    <a:gd name="T2" fmla="*/ 0 w 686"/>
                    <a:gd name="T3" fmla="*/ 17 h 665"/>
                    <a:gd name="T4" fmla="*/ 215 w 686"/>
                    <a:gd name="T5" fmla="*/ 754 h 665"/>
                    <a:gd name="T6" fmla="*/ 221 w 686"/>
                    <a:gd name="T7" fmla="*/ 737 h 665"/>
                    <a:gd name="T8" fmla="*/ 5 w 686"/>
                    <a:gd name="T9" fmla="*/ 0 h 665"/>
                    <a:gd name="T10" fmla="*/ 5 w 686"/>
                    <a:gd name="T11" fmla="*/ 8 h 665"/>
                    <a:gd name="T12" fmla="*/ 0 60000 65536"/>
                    <a:gd name="T13" fmla="*/ 0 60000 65536"/>
                    <a:gd name="T14" fmla="*/ 0 60000 65536"/>
                    <a:gd name="T15" fmla="*/ 0 60000 65536"/>
                    <a:gd name="T16" fmla="*/ 0 60000 65536"/>
                    <a:gd name="T17" fmla="*/ 0 60000 65536"/>
                    <a:gd name="T18" fmla="*/ 0 w 686"/>
                    <a:gd name="T19" fmla="*/ 0 h 665"/>
                    <a:gd name="T20" fmla="*/ 686 w 686"/>
                    <a:gd name="T21" fmla="*/ 665 h 665"/>
                  </a:gdLst>
                  <a:ahLst/>
                  <a:cxnLst>
                    <a:cxn ang="T12">
                      <a:pos x="T0" y="T1"/>
                    </a:cxn>
                    <a:cxn ang="T13">
                      <a:pos x="T2" y="T3"/>
                    </a:cxn>
                    <a:cxn ang="T14">
                      <a:pos x="T4" y="T5"/>
                    </a:cxn>
                    <a:cxn ang="T15">
                      <a:pos x="T6" y="T7"/>
                    </a:cxn>
                    <a:cxn ang="T16">
                      <a:pos x="T8" y="T9"/>
                    </a:cxn>
                    <a:cxn ang="T17">
                      <a:pos x="T10" y="T11"/>
                    </a:cxn>
                  </a:cxnLst>
                  <a:rect l="T18" t="T19" r="T20" b="T21"/>
                  <a:pathLst>
                    <a:path w="686" h="665">
                      <a:moveTo>
                        <a:pt x="10" y="8"/>
                      </a:moveTo>
                      <a:lnTo>
                        <a:pt x="0" y="17"/>
                      </a:lnTo>
                      <a:lnTo>
                        <a:pt x="667" y="665"/>
                      </a:lnTo>
                      <a:lnTo>
                        <a:pt x="686" y="650"/>
                      </a:lnTo>
                      <a:lnTo>
                        <a:pt x="19" y="0"/>
                      </a:lnTo>
                      <a:lnTo>
                        <a:pt x="10" y="8"/>
                      </a:lnTo>
                      <a:close/>
                    </a:path>
                  </a:pathLst>
                </a:custGeom>
                <a:solidFill>
                  <a:schemeClr val="accent2"/>
                </a:solidFill>
                <a:ln w="9525">
                  <a:solidFill>
                    <a:schemeClr val="accent2"/>
                  </a:solidFill>
                  <a:round/>
                  <a:headEnd/>
                  <a:tailEnd/>
                </a:ln>
              </p:spPr>
              <p:txBody>
                <a:bodyPr/>
                <a:lstStyle/>
                <a:p>
                  <a:endParaRPr lang="de-DE" sz="1100"/>
                </a:p>
              </p:txBody>
            </p:sp>
            <p:sp>
              <p:nvSpPr>
                <p:cNvPr id="52" name="Freeform 51"/>
                <p:cNvSpPr>
                  <a:spLocks/>
                </p:cNvSpPr>
                <p:nvPr/>
              </p:nvSpPr>
              <p:spPr bwMode="auto">
                <a:xfrm flipH="1">
                  <a:off x="2694" y="2604"/>
                  <a:ext cx="192" cy="169"/>
                </a:xfrm>
                <a:custGeom>
                  <a:avLst/>
                  <a:gdLst>
                    <a:gd name="T0" fmla="*/ 0 w 178"/>
                    <a:gd name="T1" fmla="*/ 0 h 165"/>
                    <a:gd name="T2" fmla="*/ 0 w 178"/>
                    <a:gd name="T3" fmla="*/ 0 h 165"/>
                    <a:gd name="T4" fmla="*/ 161 w 178"/>
                    <a:gd name="T5" fmla="*/ 219 h 165"/>
                    <a:gd name="T6" fmla="*/ 161 w 178"/>
                    <a:gd name="T7" fmla="*/ 219 h 165"/>
                    <a:gd name="T8" fmla="*/ 174 w 178"/>
                    <a:gd name="T9" fmla="*/ 208 h 165"/>
                    <a:gd name="T10" fmla="*/ 187 w 178"/>
                    <a:gd name="T11" fmla="*/ 197 h 165"/>
                    <a:gd name="T12" fmla="*/ 195 w 178"/>
                    <a:gd name="T13" fmla="*/ 185 h 165"/>
                    <a:gd name="T14" fmla="*/ 208 w 178"/>
                    <a:gd name="T15" fmla="*/ 177 h 165"/>
                    <a:gd name="T16" fmla="*/ 222 w 178"/>
                    <a:gd name="T17" fmla="*/ 165 h 165"/>
                    <a:gd name="T18" fmla="*/ 239 w 178"/>
                    <a:gd name="T19" fmla="*/ 157 h 165"/>
                    <a:gd name="T20" fmla="*/ 253 w 178"/>
                    <a:gd name="T21" fmla="*/ 147 h 165"/>
                    <a:gd name="T22" fmla="*/ 265 w 178"/>
                    <a:gd name="T23" fmla="*/ 141 h 165"/>
                    <a:gd name="T24" fmla="*/ 285 w 178"/>
                    <a:gd name="T25" fmla="*/ 135 h 165"/>
                    <a:gd name="T26" fmla="*/ 308 w 178"/>
                    <a:gd name="T27" fmla="*/ 125 h 165"/>
                    <a:gd name="T28" fmla="*/ 326 w 178"/>
                    <a:gd name="T29" fmla="*/ 119 h 165"/>
                    <a:gd name="T30" fmla="*/ 346 w 178"/>
                    <a:gd name="T31" fmla="*/ 113 h 165"/>
                    <a:gd name="T32" fmla="*/ 372 w 178"/>
                    <a:gd name="T33" fmla="*/ 105 h 165"/>
                    <a:gd name="T34" fmla="*/ 397 w 178"/>
                    <a:gd name="T35" fmla="*/ 103 h 165"/>
                    <a:gd name="T36" fmla="*/ 415 w 178"/>
                    <a:gd name="T37" fmla="*/ 99 h 165"/>
                    <a:gd name="T38" fmla="*/ 442 w 178"/>
                    <a:gd name="T39" fmla="*/ 97 h 165"/>
                    <a:gd name="T40" fmla="*/ 0 w 178"/>
                    <a:gd name="T41" fmla="*/ 0 h 165"/>
                    <a:gd name="T42" fmla="*/ 0 w 178"/>
                    <a:gd name="T43" fmla="*/ 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165"/>
                    <a:gd name="T68" fmla="*/ 178 w 178"/>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165">
                      <a:moveTo>
                        <a:pt x="0" y="0"/>
                      </a:moveTo>
                      <a:lnTo>
                        <a:pt x="0" y="0"/>
                      </a:lnTo>
                      <a:lnTo>
                        <a:pt x="65" y="165"/>
                      </a:lnTo>
                      <a:lnTo>
                        <a:pt x="70" y="156"/>
                      </a:lnTo>
                      <a:lnTo>
                        <a:pt x="75" y="147"/>
                      </a:lnTo>
                      <a:lnTo>
                        <a:pt x="79" y="139"/>
                      </a:lnTo>
                      <a:lnTo>
                        <a:pt x="84" y="133"/>
                      </a:lnTo>
                      <a:lnTo>
                        <a:pt x="89" y="124"/>
                      </a:lnTo>
                      <a:lnTo>
                        <a:pt x="96" y="118"/>
                      </a:lnTo>
                      <a:lnTo>
                        <a:pt x="101" y="111"/>
                      </a:lnTo>
                      <a:lnTo>
                        <a:pt x="108" y="105"/>
                      </a:lnTo>
                      <a:lnTo>
                        <a:pt x="115" y="101"/>
                      </a:lnTo>
                      <a:lnTo>
                        <a:pt x="125" y="94"/>
                      </a:lnTo>
                      <a:lnTo>
                        <a:pt x="132" y="90"/>
                      </a:lnTo>
                      <a:lnTo>
                        <a:pt x="139" y="86"/>
                      </a:lnTo>
                      <a:lnTo>
                        <a:pt x="149" y="81"/>
                      </a:lnTo>
                      <a:lnTo>
                        <a:pt x="159" y="79"/>
                      </a:lnTo>
                      <a:lnTo>
                        <a:pt x="168" y="75"/>
                      </a:lnTo>
                      <a:lnTo>
                        <a:pt x="178" y="73"/>
                      </a:lnTo>
                      <a:lnTo>
                        <a:pt x="0" y="0"/>
                      </a:lnTo>
                      <a:close/>
                    </a:path>
                  </a:pathLst>
                </a:custGeom>
                <a:solidFill>
                  <a:schemeClr val="accent2"/>
                </a:solidFill>
                <a:ln w="9525">
                  <a:solidFill>
                    <a:schemeClr val="accent2"/>
                  </a:solidFill>
                  <a:round/>
                  <a:headEnd/>
                  <a:tailEnd/>
                </a:ln>
              </p:spPr>
              <p:txBody>
                <a:bodyPr/>
                <a:lstStyle/>
                <a:p>
                  <a:endParaRPr lang="de-DE" sz="1100"/>
                </a:p>
              </p:txBody>
            </p:sp>
            <p:sp>
              <p:nvSpPr>
                <p:cNvPr id="53" name="Text Box 52"/>
                <p:cNvSpPr txBox="1">
                  <a:spLocks noChangeArrowheads="1"/>
                </p:cNvSpPr>
                <p:nvPr/>
              </p:nvSpPr>
              <p:spPr bwMode="auto">
                <a:xfrm>
                  <a:off x="2966" y="2397"/>
                  <a:ext cx="19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b="1" i="0">
                      <a:solidFill>
                        <a:schemeClr val="accent2"/>
                      </a:solidFill>
                    </a:rPr>
                    <a:t>R</a:t>
                  </a:r>
                  <a:endParaRPr lang="de-DE" sz="1100" b="1" i="0">
                    <a:solidFill>
                      <a:srgbClr val="E25F0E"/>
                    </a:solidFill>
                  </a:endParaRPr>
                </a:p>
              </p:txBody>
            </p:sp>
            <p:sp>
              <p:nvSpPr>
                <p:cNvPr id="54" name="Freeform 53"/>
                <p:cNvSpPr>
                  <a:spLocks/>
                </p:cNvSpPr>
                <p:nvPr/>
              </p:nvSpPr>
              <p:spPr bwMode="auto">
                <a:xfrm>
                  <a:off x="1968" y="3016"/>
                  <a:ext cx="192" cy="104"/>
                </a:xfrm>
                <a:custGeom>
                  <a:avLst/>
                  <a:gdLst>
                    <a:gd name="T0" fmla="*/ 0 w 192"/>
                    <a:gd name="T1" fmla="*/ 104 h 104"/>
                    <a:gd name="T2" fmla="*/ 48 w 192"/>
                    <a:gd name="T3" fmla="*/ 56 h 104"/>
                    <a:gd name="T4" fmla="*/ 144 w 192"/>
                    <a:gd name="T5" fmla="*/ 8 h 104"/>
                    <a:gd name="T6" fmla="*/ 192 w 192"/>
                    <a:gd name="T7" fmla="*/ 8 h 104"/>
                    <a:gd name="T8" fmla="*/ 0 60000 65536"/>
                    <a:gd name="T9" fmla="*/ 0 60000 65536"/>
                    <a:gd name="T10" fmla="*/ 0 60000 65536"/>
                    <a:gd name="T11" fmla="*/ 0 60000 65536"/>
                    <a:gd name="T12" fmla="*/ 0 w 192"/>
                    <a:gd name="T13" fmla="*/ 0 h 104"/>
                    <a:gd name="T14" fmla="*/ 192 w 192"/>
                    <a:gd name="T15" fmla="*/ 104 h 104"/>
                  </a:gdLst>
                  <a:ahLst/>
                  <a:cxnLst>
                    <a:cxn ang="T8">
                      <a:pos x="T0" y="T1"/>
                    </a:cxn>
                    <a:cxn ang="T9">
                      <a:pos x="T2" y="T3"/>
                    </a:cxn>
                    <a:cxn ang="T10">
                      <a:pos x="T4" y="T5"/>
                    </a:cxn>
                    <a:cxn ang="T11">
                      <a:pos x="T6" y="T7"/>
                    </a:cxn>
                  </a:cxnLst>
                  <a:rect l="T12" t="T13" r="T14" b="T15"/>
                  <a:pathLst>
                    <a:path w="192" h="104">
                      <a:moveTo>
                        <a:pt x="0" y="104"/>
                      </a:moveTo>
                      <a:cubicBezTo>
                        <a:pt x="12" y="88"/>
                        <a:pt x="24" y="72"/>
                        <a:pt x="48" y="56"/>
                      </a:cubicBezTo>
                      <a:cubicBezTo>
                        <a:pt x="72" y="40"/>
                        <a:pt x="120" y="16"/>
                        <a:pt x="144" y="8"/>
                      </a:cubicBezTo>
                      <a:cubicBezTo>
                        <a:pt x="168" y="0"/>
                        <a:pt x="180" y="4"/>
                        <a:pt x="192" y="8"/>
                      </a:cubicBezTo>
                    </a:path>
                  </a:pathLst>
                </a:custGeom>
                <a:noFill/>
                <a:ln w="28575" cap="flat" cmpd="sng">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100"/>
                </a:p>
              </p:txBody>
            </p:sp>
          </p:grpSp>
          <p:sp>
            <p:nvSpPr>
              <p:cNvPr id="35" name="Text Box 57"/>
              <p:cNvSpPr txBox="1">
                <a:spLocks noChangeArrowheads="1"/>
              </p:cNvSpPr>
              <p:nvPr/>
            </p:nvSpPr>
            <p:spPr bwMode="auto">
              <a:xfrm>
                <a:off x="2937669" y="2740344"/>
                <a:ext cx="420686"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de-DE" sz="1100" i="0" dirty="0"/>
                  <a:t>N</a:t>
                </a:r>
                <a:endParaRPr lang="en-US" sz="1100" i="0" dirty="0"/>
              </a:p>
            </p:txBody>
          </p:sp>
        </p:grpSp>
        <p:sp>
          <p:nvSpPr>
            <p:cNvPr id="29" name="TextBox 28"/>
            <p:cNvSpPr txBox="1"/>
            <p:nvPr/>
          </p:nvSpPr>
          <p:spPr>
            <a:xfrm>
              <a:off x="8123974" y="2569344"/>
              <a:ext cx="352903" cy="219849"/>
            </a:xfrm>
            <a:prstGeom prst="rect">
              <a:avLst/>
            </a:prstGeom>
            <a:noFill/>
          </p:spPr>
          <p:txBody>
            <a:bodyPr wrap="none" rtlCol="0">
              <a:spAutoFit/>
            </a:bodyPr>
            <a:lstStyle/>
            <a:p>
              <a:r>
                <a:rPr lang="de-DE" sz="1400" dirty="0" smtClean="0"/>
                <a:t>Eye</a:t>
              </a:r>
              <a:endParaRPr lang="de-DE" sz="1400" dirty="0"/>
            </a:p>
          </p:txBody>
        </p:sp>
        <p:sp>
          <p:nvSpPr>
            <p:cNvPr id="30" name="TextBox 29"/>
            <p:cNvSpPr txBox="1"/>
            <p:nvPr/>
          </p:nvSpPr>
          <p:spPr>
            <a:xfrm>
              <a:off x="5185638" y="1573888"/>
              <a:ext cx="828097" cy="219849"/>
            </a:xfrm>
            <a:prstGeom prst="rect">
              <a:avLst/>
            </a:prstGeom>
            <a:noFill/>
          </p:spPr>
          <p:txBody>
            <a:bodyPr wrap="none" rtlCol="0">
              <a:spAutoFit/>
            </a:bodyPr>
            <a:lstStyle/>
            <a:p>
              <a:r>
                <a:rPr lang="de-DE" sz="1400" dirty="0" smtClean="0"/>
                <a:t>Light source</a:t>
              </a:r>
              <a:endParaRPr lang="de-DE" sz="1400" dirty="0"/>
            </a:p>
          </p:txBody>
        </p:sp>
        <p:sp>
          <p:nvSpPr>
            <p:cNvPr id="31" name="TextBox 30"/>
            <p:cNvSpPr txBox="1"/>
            <p:nvPr/>
          </p:nvSpPr>
          <p:spPr>
            <a:xfrm>
              <a:off x="7190387" y="1781382"/>
              <a:ext cx="1091457" cy="219849"/>
            </a:xfrm>
            <a:prstGeom prst="rect">
              <a:avLst/>
            </a:prstGeom>
            <a:noFill/>
          </p:spPr>
          <p:txBody>
            <a:bodyPr wrap="none" rtlCol="0">
              <a:spAutoFit/>
            </a:bodyPr>
            <a:lstStyle/>
            <a:p>
              <a:r>
                <a:rPr lang="de-DE" sz="1400" dirty="0" smtClean="0"/>
                <a:t>Perfect reflection</a:t>
              </a:r>
              <a:endParaRPr lang="de-DE" sz="1400" dirty="0"/>
            </a:p>
          </p:txBody>
        </p:sp>
        <p:sp>
          <p:nvSpPr>
            <p:cNvPr id="32" name="TextBox 31"/>
            <p:cNvSpPr txBox="1"/>
            <p:nvPr/>
          </p:nvSpPr>
          <p:spPr>
            <a:xfrm>
              <a:off x="6205590" y="1446930"/>
              <a:ext cx="998709" cy="219849"/>
            </a:xfrm>
            <a:prstGeom prst="rect">
              <a:avLst/>
            </a:prstGeom>
            <a:noFill/>
          </p:spPr>
          <p:txBody>
            <a:bodyPr wrap="none" rtlCol="0">
              <a:spAutoFit/>
            </a:bodyPr>
            <a:lstStyle/>
            <a:p>
              <a:r>
                <a:rPr lang="de-DE" sz="1400" dirty="0" smtClean="0"/>
                <a:t>Surface normal</a:t>
              </a:r>
              <a:endParaRPr lang="de-DE" sz="1400" dirty="0"/>
            </a:p>
          </p:txBody>
        </p:sp>
        <p:sp>
          <p:nvSpPr>
            <p:cNvPr id="33" name="Oval 32"/>
            <p:cNvSpPr/>
            <p:nvPr/>
          </p:nvSpPr>
          <p:spPr bwMode="auto">
            <a:xfrm>
              <a:off x="7654413" y="2725394"/>
              <a:ext cx="88760" cy="93066"/>
            </a:xfrm>
            <a:prstGeom prst="ellipse">
              <a:avLst/>
            </a:prstGeom>
            <a:solidFill>
              <a:schemeClr val="accent6">
                <a:lumMod val="60000"/>
                <a:lumOff val="40000"/>
              </a:schemeClr>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grpSp>
      <p:sp>
        <p:nvSpPr>
          <p:cNvPr id="2" name="Title 1"/>
          <p:cNvSpPr>
            <a:spLocks noGrp="1"/>
          </p:cNvSpPr>
          <p:nvPr>
            <p:ph type="title"/>
          </p:nvPr>
        </p:nvSpPr>
        <p:spPr/>
        <p:txBody>
          <a:bodyPr/>
          <a:lstStyle/>
          <a:p>
            <a:r>
              <a:rPr lang="en-US" dirty="0" err="1"/>
              <a:t>Phong</a:t>
            </a:r>
            <a:r>
              <a:rPr lang="en-US" dirty="0"/>
              <a:t> Illumination Model</a:t>
            </a:r>
            <a:br>
              <a:rPr lang="en-US" dirty="0"/>
            </a:br>
            <a:endParaRPr lang="en-US" dirty="0"/>
          </a:p>
        </p:txBody>
      </p:sp>
    </p:spTree>
    <p:extLst>
      <p:ext uri="{BB962C8B-B14F-4D97-AF65-F5344CB8AC3E}">
        <p14:creationId xmlns:p14="http://schemas.microsoft.com/office/powerpoint/2010/main" val="35442866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3"/>
          <p:cNvSpPr txBox="1">
            <a:spLocks noChangeArrowheads="1"/>
          </p:cNvSpPr>
          <p:nvPr/>
        </p:nvSpPr>
        <p:spPr>
          <a:xfrm>
            <a:off x="457200" y="914400"/>
            <a:ext cx="7620000" cy="512303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tabLst>
                <a:tab pos="1076325" algn="l"/>
              </a:tabLst>
            </a:pPr>
            <a:r>
              <a:rPr lang="en-US" sz="2000" dirty="0" smtClean="0">
                <a:solidFill>
                  <a:srgbClr val="000000"/>
                </a:solidFill>
              </a:rPr>
              <a:t>Ambient light:   C = </a:t>
            </a:r>
            <a:r>
              <a:rPr lang="en-US" sz="2000" b="1" dirty="0" err="1" smtClean="0">
                <a:solidFill>
                  <a:srgbClr val="FF0000"/>
                </a:solidFill>
              </a:rPr>
              <a:t>k</a:t>
            </a:r>
            <a:r>
              <a:rPr lang="en-US" sz="2000" b="1" baseline="-25000" dirty="0" err="1" smtClean="0">
                <a:solidFill>
                  <a:srgbClr val="FF0000"/>
                </a:solidFill>
              </a:rPr>
              <a:t>a</a:t>
            </a:r>
            <a:r>
              <a:rPr lang="en-US" sz="2000" b="1" dirty="0" err="1" smtClean="0">
                <a:solidFill>
                  <a:srgbClr val="FF0000"/>
                </a:solidFill>
              </a:rPr>
              <a:t>C</a:t>
            </a:r>
            <a:r>
              <a:rPr lang="en-US" sz="2000" b="1" baseline="-25000" dirty="0" err="1" smtClean="0">
                <a:solidFill>
                  <a:srgbClr val="FF0000"/>
                </a:solidFill>
              </a:rPr>
              <a:t>a</a:t>
            </a:r>
            <a:r>
              <a:rPr lang="en-US" sz="2000" b="1" dirty="0" err="1" smtClean="0">
                <a:solidFill>
                  <a:srgbClr val="FF0000"/>
                </a:solidFill>
              </a:rPr>
              <a:t>O</a:t>
            </a:r>
            <a:r>
              <a:rPr lang="en-US" sz="2000" b="1" baseline="-25000" dirty="0" err="1" smtClean="0">
                <a:solidFill>
                  <a:srgbClr val="FF0000"/>
                </a:solidFill>
              </a:rPr>
              <a:t>d</a:t>
            </a:r>
            <a:endParaRPr lang="en-US" sz="2000" b="1" baseline="-25000" dirty="0" smtClean="0">
              <a:solidFill>
                <a:srgbClr val="FF0000"/>
              </a:solidFill>
            </a:endParaRPr>
          </a:p>
          <a:p>
            <a:pPr lvl="1">
              <a:tabLst>
                <a:tab pos="1076325" algn="l"/>
              </a:tabLst>
            </a:pPr>
            <a:r>
              <a:rPr lang="en-US" sz="1800" dirty="0" err="1" smtClean="0">
                <a:solidFill>
                  <a:srgbClr val="FF0000"/>
                </a:solidFill>
              </a:rPr>
              <a:t>k</a:t>
            </a:r>
            <a:r>
              <a:rPr lang="en-US" sz="1800" baseline="-25000" dirty="0" err="1" smtClean="0">
                <a:solidFill>
                  <a:srgbClr val="FF0000"/>
                </a:solidFill>
              </a:rPr>
              <a:t>a</a:t>
            </a:r>
            <a:r>
              <a:rPr lang="en-US" sz="1800" baseline="-25000" dirty="0" smtClean="0">
                <a:solidFill>
                  <a:srgbClr val="000000"/>
                </a:solidFill>
              </a:rPr>
              <a:t> 	</a:t>
            </a:r>
            <a:r>
              <a:rPr lang="en-US" sz="1800" dirty="0" smtClean="0">
                <a:solidFill>
                  <a:srgbClr val="000000"/>
                </a:solidFill>
              </a:rPr>
              <a:t>is ambient contribution</a:t>
            </a:r>
          </a:p>
          <a:p>
            <a:pPr lvl="1">
              <a:tabLst>
                <a:tab pos="1076325" algn="l"/>
              </a:tabLst>
            </a:pPr>
            <a:r>
              <a:rPr lang="en-US" sz="1800" dirty="0" err="1" smtClean="0">
                <a:solidFill>
                  <a:srgbClr val="FF0000"/>
                </a:solidFill>
              </a:rPr>
              <a:t>C</a:t>
            </a:r>
            <a:r>
              <a:rPr lang="en-US" sz="1800" baseline="-25000" dirty="0" err="1" smtClean="0">
                <a:solidFill>
                  <a:srgbClr val="FF0000"/>
                </a:solidFill>
              </a:rPr>
              <a:t>a</a:t>
            </a:r>
            <a:r>
              <a:rPr lang="en-US" sz="1800" baseline="-25000" dirty="0" smtClean="0">
                <a:solidFill>
                  <a:srgbClr val="000000"/>
                </a:solidFill>
              </a:rPr>
              <a:t> </a:t>
            </a:r>
            <a:r>
              <a:rPr lang="en-US" sz="1800" dirty="0" smtClean="0">
                <a:solidFill>
                  <a:srgbClr val="000000"/>
                </a:solidFill>
              </a:rPr>
              <a:t>is color of ambient light</a:t>
            </a:r>
            <a:endParaRPr lang="en-US" sz="1800" baseline="-25000" dirty="0" smtClean="0">
              <a:solidFill>
                <a:srgbClr val="000000"/>
              </a:solidFill>
            </a:endParaRPr>
          </a:p>
          <a:p>
            <a:pPr lvl="1">
              <a:tabLst>
                <a:tab pos="1076325" algn="l"/>
              </a:tabLst>
            </a:pPr>
            <a:r>
              <a:rPr lang="en-US" sz="1800" dirty="0" smtClean="0">
                <a:solidFill>
                  <a:srgbClr val="FF0000"/>
                </a:solidFill>
              </a:rPr>
              <a:t>O</a:t>
            </a:r>
            <a:r>
              <a:rPr lang="en-US" sz="1800" baseline="-25000" dirty="0" smtClean="0">
                <a:solidFill>
                  <a:srgbClr val="FF0000"/>
                </a:solidFill>
              </a:rPr>
              <a:t>d</a:t>
            </a:r>
            <a:r>
              <a:rPr lang="en-US" sz="1800" baseline="-25000" dirty="0" smtClean="0">
                <a:solidFill>
                  <a:srgbClr val="000000"/>
                </a:solidFill>
              </a:rPr>
              <a:t> </a:t>
            </a:r>
            <a:r>
              <a:rPr lang="en-US" sz="1800" dirty="0" smtClean="0">
                <a:solidFill>
                  <a:srgbClr val="000000"/>
                </a:solidFill>
              </a:rPr>
              <a:t>is diffuse color of object</a:t>
            </a:r>
          </a:p>
          <a:p>
            <a:pPr>
              <a:tabLst>
                <a:tab pos="1076325" algn="l"/>
              </a:tabLst>
            </a:pPr>
            <a:r>
              <a:rPr lang="en-US" sz="2000" dirty="0" smtClean="0">
                <a:solidFill>
                  <a:srgbClr val="000000"/>
                </a:solidFill>
              </a:rPr>
              <a:t>Diffuse light:   C = </a:t>
            </a:r>
            <a:r>
              <a:rPr lang="en-US" sz="2000" dirty="0" err="1" smtClean="0">
                <a:solidFill>
                  <a:srgbClr val="000000"/>
                </a:solidFill>
              </a:rPr>
              <a:t>k</a:t>
            </a:r>
            <a:r>
              <a:rPr lang="en-US" sz="2000" baseline="-25000" dirty="0" err="1" smtClean="0">
                <a:solidFill>
                  <a:srgbClr val="000000"/>
                </a:solidFill>
              </a:rPr>
              <a:t>a</a:t>
            </a:r>
            <a:r>
              <a:rPr lang="en-US" sz="2000" dirty="0" err="1" smtClean="0">
                <a:solidFill>
                  <a:srgbClr val="000000"/>
                </a:solidFill>
              </a:rPr>
              <a:t>C</a:t>
            </a:r>
            <a:r>
              <a:rPr lang="en-US" sz="2000" baseline="-25000" dirty="0" err="1" smtClean="0">
                <a:solidFill>
                  <a:srgbClr val="000000"/>
                </a:solidFill>
              </a:rPr>
              <a:t>a</a:t>
            </a:r>
            <a:r>
              <a:rPr lang="en-US" sz="2000" dirty="0" err="1" smtClean="0">
                <a:solidFill>
                  <a:srgbClr val="000000"/>
                </a:solidFill>
              </a:rPr>
              <a:t>O</a:t>
            </a:r>
            <a:r>
              <a:rPr lang="en-US" sz="2000" baseline="-25000" dirty="0" err="1" smtClean="0">
                <a:solidFill>
                  <a:srgbClr val="000000"/>
                </a:solidFill>
              </a:rPr>
              <a:t>d</a:t>
            </a:r>
            <a:r>
              <a:rPr lang="en-US" sz="2000" baseline="-25000" dirty="0" smtClean="0">
                <a:solidFill>
                  <a:srgbClr val="000000"/>
                </a:solidFill>
              </a:rPr>
              <a:t> </a:t>
            </a:r>
            <a:r>
              <a:rPr lang="en-US" sz="2000" dirty="0" smtClean="0">
                <a:solidFill>
                  <a:srgbClr val="000000"/>
                </a:solidFill>
              </a:rPr>
              <a:t>+</a:t>
            </a:r>
            <a:r>
              <a:rPr lang="en-US" sz="2000" b="1" dirty="0" err="1" smtClean="0">
                <a:solidFill>
                  <a:srgbClr val="FF0000"/>
                </a:solidFill>
              </a:rPr>
              <a:t>k</a:t>
            </a:r>
            <a:r>
              <a:rPr lang="en-US" sz="2000" b="1" baseline="-25000" dirty="0" err="1" smtClean="0">
                <a:solidFill>
                  <a:srgbClr val="FF0000"/>
                </a:solidFill>
              </a:rPr>
              <a:t>d</a:t>
            </a:r>
            <a:r>
              <a:rPr lang="en-US" sz="2000" b="1" dirty="0" err="1" smtClean="0">
                <a:solidFill>
                  <a:srgbClr val="FF0000"/>
                </a:solidFill>
              </a:rPr>
              <a:t>C</a:t>
            </a:r>
            <a:r>
              <a:rPr lang="en-US" sz="2000" b="1" baseline="-25000" dirty="0" err="1" smtClean="0">
                <a:solidFill>
                  <a:srgbClr val="FF0000"/>
                </a:solidFill>
              </a:rPr>
              <a:t>p</a:t>
            </a:r>
            <a:r>
              <a:rPr lang="en-US" sz="2000" b="1" dirty="0" err="1" smtClean="0">
                <a:solidFill>
                  <a:srgbClr val="FF0000"/>
                </a:solidFill>
              </a:rPr>
              <a:t>O</a:t>
            </a:r>
            <a:r>
              <a:rPr lang="en-US" sz="2000" b="1" baseline="-25000" dirty="0" err="1" smtClean="0">
                <a:solidFill>
                  <a:srgbClr val="FF0000"/>
                </a:solidFill>
              </a:rPr>
              <a:t>d</a:t>
            </a:r>
            <a:r>
              <a:rPr lang="en-US" sz="2000" b="1" dirty="0" smtClean="0">
                <a:solidFill>
                  <a:srgbClr val="000000"/>
                </a:solidFill>
              </a:rPr>
              <a:t> </a:t>
            </a:r>
            <a:r>
              <a:rPr lang="en-US" sz="2000" b="1" dirty="0" err="1" smtClean="0">
                <a:solidFill>
                  <a:srgbClr val="000000"/>
                </a:solidFill>
              </a:rPr>
              <a:t>cos</a:t>
            </a:r>
            <a:r>
              <a:rPr lang="en-US" sz="2000" b="1" dirty="0" smtClean="0">
                <a:solidFill>
                  <a:srgbClr val="000000"/>
                </a:solidFill>
                <a:sym typeface="Symbol" pitchFamily="18" charset="2"/>
              </a:rPr>
              <a:t>(</a:t>
            </a:r>
            <a:r>
              <a:rPr lang="en-US" sz="2000" b="1" dirty="0" smtClean="0">
                <a:solidFill>
                  <a:srgbClr val="FF0000"/>
                </a:solidFill>
                <a:sym typeface="Symbol" pitchFamily="18" charset="2"/>
              </a:rPr>
              <a:t></a:t>
            </a:r>
            <a:r>
              <a:rPr lang="en-US" sz="2000" b="1" dirty="0" smtClean="0">
                <a:solidFill>
                  <a:srgbClr val="000000"/>
                </a:solidFill>
                <a:sym typeface="Symbol" pitchFamily="18" charset="2"/>
              </a:rPr>
              <a:t>)</a:t>
            </a:r>
            <a:endParaRPr lang="en-US" sz="2000" b="1" baseline="-25000" dirty="0" smtClean="0">
              <a:solidFill>
                <a:srgbClr val="000000"/>
              </a:solidFill>
            </a:endParaRPr>
          </a:p>
          <a:p>
            <a:pPr lvl="1">
              <a:tabLst>
                <a:tab pos="1076325" algn="l"/>
              </a:tabLst>
            </a:pPr>
            <a:r>
              <a:rPr lang="en-US" sz="1800" dirty="0" err="1" smtClean="0">
                <a:solidFill>
                  <a:srgbClr val="FF0000"/>
                </a:solidFill>
              </a:rPr>
              <a:t>k</a:t>
            </a:r>
            <a:r>
              <a:rPr lang="en-US" sz="1800" baseline="-25000" dirty="0" err="1" smtClean="0">
                <a:solidFill>
                  <a:srgbClr val="FF0000"/>
                </a:solidFill>
              </a:rPr>
              <a:t>d</a:t>
            </a:r>
            <a:r>
              <a:rPr lang="en-US" sz="1800" baseline="-25000" dirty="0" smtClean="0">
                <a:solidFill>
                  <a:srgbClr val="000000"/>
                </a:solidFill>
              </a:rPr>
              <a:t> 	</a:t>
            </a:r>
            <a:r>
              <a:rPr lang="en-US" sz="1800" dirty="0" smtClean="0">
                <a:solidFill>
                  <a:srgbClr val="000000"/>
                </a:solidFill>
              </a:rPr>
              <a:t>is diffuse contribution</a:t>
            </a:r>
            <a:endParaRPr lang="en-US" sz="1800" baseline="-25000" dirty="0" smtClean="0">
              <a:solidFill>
                <a:srgbClr val="000000"/>
              </a:solidFill>
            </a:endParaRPr>
          </a:p>
          <a:p>
            <a:pPr lvl="1">
              <a:tabLst>
                <a:tab pos="1076325" algn="l"/>
              </a:tabLst>
            </a:pPr>
            <a:r>
              <a:rPr lang="en-US" sz="1800" dirty="0" err="1" smtClean="0">
                <a:solidFill>
                  <a:srgbClr val="FF0000"/>
                </a:solidFill>
              </a:rPr>
              <a:t>C</a:t>
            </a:r>
            <a:r>
              <a:rPr lang="en-US" sz="1800" baseline="-25000" dirty="0" err="1" smtClean="0">
                <a:solidFill>
                  <a:srgbClr val="FF0000"/>
                </a:solidFill>
              </a:rPr>
              <a:t>p</a:t>
            </a:r>
            <a:r>
              <a:rPr lang="en-US" sz="1800" baseline="-25000" dirty="0" smtClean="0">
                <a:solidFill>
                  <a:srgbClr val="000000"/>
                </a:solidFill>
              </a:rPr>
              <a:t> </a:t>
            </a:r>
            <a:r>
              <a:rPr lang="en-US" sz="1800" dirty="0" smtClean="0">
                <a:solidFill>
                  <a:srgbClr val="000000"/>
                </a:solidFill>
              </a:rPr>
              <a:t>is color of point light</a:t>
            </a:r>
          </a:p>
          <a:p>
            <a:pPr lvl="1">
              <a:tabLst>
                <a:tab pos="1076325" algn="l"/>
              </a:tabLst>
            </a:pPr>
            <a:r>
              <a:rPr lang="en-US" sz="1800" dirty="0" smtClean="0">
                <a:solidFill>
                  <a:srgbClr val="FF0000"/>
                </a:solidFill>
              </a:rPr>
              <a:t>O</a:t>
            </a:r>
            <a:r>
              <a:rPr lang="en-US" sz="1800" baseline="-25000" dirty="0" smtClean="0">
                <a:solidFill>
                  <a:srgbClr val="FF0000"/>
                </a:solidFill>
              </a:rPr>
              <a:t>d</a:t>
            </a:r>
            <a:r>
              <a:rPr lang="en-US" sz="1800" baseline="-25000" dirty="0" smtClean="0">
                <a:solidFill>
                  <a:srgbClr val="000000"/>
                </a:solidFill>
              </a:rPr>
              <a:t> </a:t>
            </a:r>
            <a:r>
              <a:rPr lang="en-US" sz="1800" dirty="0" smtClean="0">
                <a:solidFill>
                  <a:srgbClr val="000000"/>
                </a:solidFill>
              </a:rPr>
              <a:t>is diffuse color of object</a:t>
            </a:r>
            <a:endParaRPr lang="en-US" sz="1800" baseline="-25000" dirty="0" smtClean="0">
              <a:solidFill>
                <a:srgbClr val="000000"/>
              </a:solidFill>
            </a:endParaRPr>
          </a:p>
          <a:p>
            <a:pPr lvl="1">
              <a:tabLst>
                <a:tab pos="1076325" algn="l"/>
              </a:tabLst>
            </a:pPr>
            <a:r>
              <a:rPr lang="en-US" sz="1800" dirty="0" smtClean="0">
                <a:solidFill>
                  <a:srgbClr val="FF0000"/>
                </a:solidFill>
                <a:sym typeface="Symbol" pitchFamily="18" charset="2"/>
              </a:rPr>
              <a:t></a:t>
            </a:r>
            <a:r>
              <a:rPr lang="en-US" sz="1800" dirty="0" smtClean="0">
                <a:solidFill>
                  <a:srgbClr val="000000"/>
                </a:solidFill>
              </a:rPr>
              <a:t> 	is angle of incoming light</a:t>
            </a:r>
          </a:p>
        </p:txBody>
      </p:sp>
      <p:grpSp>
        <p:nvGrpSpPr>
          <p:cNvPr id="3" name="Group 2"/>
          <p:cNvGrpSpPr/>
          <p:nvPr/>
        </p:nvGrpSpPr>
        <p:grpSpPr>
          <a:xfrm>
            <a:off x="6902596" y="3129559"/>
            <a:ext cx="1784204" cy="1759935"/>
            <a:chOff x="3280390" y="4947382"/>
            <a:chExt cx="1206172" cy="1321962"/>
          </a:xfrm>
        </p:grpSpPr>
        <p:pic>
          <p:nvPicPr>
            <p:cNvPr id="4" name="Picture 4" descr="diff"/>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47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304203" y="4947382"/>
              <a:ext cx="1182358" cy="132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p:cNvSpPr txBox="1">
              <a:spLocks noChangeArrowheads="1"/>
            </p:cNvSpPr>
            <p:nvPr/>
          </p:nvSpPr>
          <p:spPr bwMode="auto">
            <a:xfrm>
              <a:off x="3280390" y="6030813"/>
              <a:ext cx="1206172" cy="183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i="0" dirty="0">
                  <a:solidFill>
                    <a:schemeClr val="bg1"/>
                  </a:solidFill>
                </a:rPr>
                <a:t>Diffuse</a:t>
              </a:r>
            </a:p>
          </p:txBody>
        </p:sp>
      </p:grpSp>
      <p:grpSp>
        <p:nvGrpSpPr>
          <p:cNvPr id="6" name="Group 5"/>
          <p:cNvGrpSpPr/>
          <p:nvPr/>
        </p:nvGrpSpPr>
        <p:grpSpPr>
          <a:xfrm>
            <a:off x="6904946" y="1072162"/>
            <a:ext cx="1781854" cy="1758672"/>
            <a:chOff x="1099165" y="4946744"/>
            <a:chExt cx="1204584" cy="1321013"/>
          </a:xfrm>
        </p:grpSpPr>
        <p:pic>
          <p:nvPicPr>
            <p:cNvPr id="7" name="Picture 3" descr="amb"/>
            <p:cNvPicPr>
              <a:picLocks noChangeAspect="1" noChangeArrowheads="1"/>
            </p:cNvPicPr>
            <p:nvPr/>
          </p:nvPicPr>
          <p:blipFill>
            <a:blip r:embed="rId4" cstate="print">
              <a:extLst>
                <a:ext uri="{BEBA8EAE-BF5A-486C-A8C5-ECC9F3942E4B}">
                  <a14:imgProps xmlns:a14="http://schemas.microsoft.com/office/drawing/2010/main">
                    <a14:imgLayer r:embed="rId5">
                      <a14:imgEffect>
                        <a14:colorTemperature colorTemp="4700"/>
                      </a14:imgEffect>
                      <a14:imgEffect>
                        <a14:brightnessContrast bright="65000"/>
                      </a14:imgEffect>
                    </a14:imgLayer>
                  </a14:imgProps>
                </a:ext>
                <a:ext uri="{28A0092B-C50C-407E-A947-70E740481C1C}">
                  <a14:useLocalDpi xmlns:a14="http://schemas.microsoft.com/office/drawing/2010/main" val="0"/>
                </a:ext>
              </a:extLst>
            </a:blip>
            <a:srcRect/>
            <a:stretch>
              <a:fillRect/>
            </a:stretch>
          </p:blipFill>
          <p:spPr bwMode="auto">
            <a:xfrm>
              <a:off x="1121389" y="4946744"/>
              <a:ext cx="1182359" cy="13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1099165" y="6027638"/>
              <a:ext cx="1204584" cy="183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i="0" dirty="0">
                  <a:solidFill>
                    <a:schemeClr val="bg1"/>
                  </a:solidFill>
                </a:rPr>
                <a:t>Ambient</a:t>
              </a:r>
            </a:p>
          </p:txBody>
        </p:sp>
      </p:grpSp>
      <p:grpSp>
        <p:nvGrpSpPr>
          <p:cNvPr id="9" name="Group 8"/>
          <p:cNvGrpSpPr/>
          <p:nvPr/>
        </p:nvGrpSpPr>
        <p:grpSpPr>
          <a:xfrm>
            <a:off x="4724400" y="4649751"/>
            <a:ext cx="2954337" cy="2123774"/>
            <a:chOff x="1371600" y="2644775"/>
            <a:chExt cx="4257675" cy="3060700"/>
          </a:xfrm>
        </p:grpSpPr>
        <p:grpSp>
          <p:nvGrpSpPr>
            <p:cNvPr id="10" name="Group 13"/>
            <p:cNvGrpSpPr>
              <a:grpSpLocks/>
            </p:cNvGrpSpPr>
            <p:nvPr/>
          </p:nvGrpSpPr>
          <p:grpSpPr bwMode="auto">
            <a:xfrm>
              <a:off x="1371600" y="3048000"/>
              <a:ext cx="4257675" cy="2657475"/>
              <a:chOff x="1056" y="2256"/>
              <a:chExt cx="2682" cy="1674"/>
            </a:xfrm>
          </p:grpSpPr>
          <p:sp>
            <p:nvSpPr>
              <p:cNvPr id="30" name="Freeform 53"/>
              <p:cNvSpPr>
                <a:spLocks/>
              </p:cNvSpPr>
              <p:nvPr/>
            </p:nvSpPr>
            <p:spPr bwMode="auto">
              <a:xfrm>
                <a:off x="1777" y="2702"/>
                <a:ext cx="367" cy="199"/>
              </a:xfrm>
              <a:custGeom>
                <a:avLst/>
                <a:gdLst>
                  <a:gd name="T0" fmla="*/ 0 w 192"/>
                  <a:gd name="T1" fmla="*/ 104 h 104"/>
                  <a:gd name="T2" fmla="*/ 48 w 192"/>
                  <a:gd name="T3" fmla="*/ 56 h 104"/>
                  <a:gd name="T4" fmla="*/ 144 w 192"/>
                  <a:gd name="T5" fmla="*/ 8 h 104"/>
                  <a:gd name="T6" fmla="*/ 192 w 192"/>
                  <a:gd name="T7" fmla="*/ 8 h 104"/>
                  <a:gd name="T8" fmla="*/ 0 60000 65536"/>
                  <a:gd name="T9" fmla="*/ 0 60000 65536"/>
                  <a:gd name="T10" fmla="*/ 0 60000 65536"/>
                  <a:gd name="T11" fmla="*/ 0 60000 65536"/>
                  <a:gd name="T12" fmla="*/ 0 w 192"/>
                  <a:gd name="T13" fmla="*/ 0 h 104"/>
                  <a:gd name="T14" fmla="*/ 192 w 192"/>
                  <a:gd name="T15" fmla="*/ 104 h 104"/>
                </a:gdLst>
                <a:ahLst/>
                <a:cxnLst>
                  <a:cxn ang="T8">
                    <a:pos x="T0" y="T1"/>
                  </a:cxn>
                  <a:cxn ang="T9">
                    <a:pos x="T2" y="T3"/>
                  </a:cxn>
                  <a:cxn ang="T10">
                    <a:pos x="T4" y="T5"/>
                  </a:cxn>
                  <a:cxn ang="T11">
                    <a:pos x="T6" y="T7"/>
                  </a:cxn>
                </a:cxnLst>
                <a:rect l="T12" t="T13" r="T14" b="T15"/>
                <a:pathLst>
                  <a:path w="192" h="104">
                    <a:moveTo>
                      <a:pt x="0" y="104"/>
                    </a:moveTo>
                    <a:cubicBezTo>
                      <a:pt x="12" y="88"/>
                      <a:pt x="24" y="72"/>
                      <a:pt x="48" y="56"/>
                    </a:cubicBezTo>
                    <a:cubicBezTo>
                      <a:pt x="72" y="40"/>
                      <a:pt x="120" y="16"/>
                      <a:pt x="144" y="8"/>
                    </a:cubicBezTo>
                    <a:cubicBezTo>
                      <a:pt x="168" y="0"/>
                      <a:pt x="180" y="4"/>
                      <a:pt x="192" y="8"/>
                    </a:cubicBezTo>
                  </a:path>
                </a:pathLst>
              </a:custGeom>
              <a:noFill/>
              <a:ln w="28575" cap="flat" cmpd="sng">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200"/>
              </a:p>
            </p:txBody>
          </p:sp>
          <p:sp>
            <p:nvSpPr>
              <p:cNvPr id="12" name="Freeform 14"/>
              <p:cNvSpPr>
                <a:spLocks/>
              </p:cNvSpPr>
              <p:nvPr/>
            </p:nvSpPr>
            <p:spPr bwMode="auto">
              <a:xfrm>
                <a:off x="1056" y="3335"/>
                <a:ext cx="2436" cy="595"/>
              </a:xfrm>
              <a:custGeom>
                <a:avLst/>
                <a:gdLst>
                  <a:gd name="T0" fmla="*/ 831 w 2680"/>
                  <a:gd name="T1" fmla="*/ 667 h 582"/>
                  <a:gd name="T2" fmla="*/ 787 w 2680"/>
                  <a:gd name="T3" fmla="*/ 540 h 582"/>
                  <a:gd name="T4" fmla="*/ 740 w 2680"/>
                  <a:gd name="T5" fmla="*/ 420 h 582"/>
                  <a:gd name="T6" fmla="*/ 692 w 2680"/>
                  <a:gd name="T7" fmla="*/ 314 h 582"/>
                  <a:gd name="T8" fmla="*/ 641 w 2680"/>
                  <a:gd name="T9" fmla="*/ 223 h 582"/>
                  <a:gd name="T10" fmla="*/ 589 w 2680"/>
                  <a:gd name="T11" fmla="*/ 146 h 582"/>
                  <a:gd name="T12" fmla="*/ 535 w 2680"/>
                  <a:gd name="T13" fmla="*/ 84 h 582"/>
                  <a:gd name="T14" fmla="*/ 480 w 2680"/>
                  <a:gd name="T15" fmla="*/ 40 h 582"/>
                  <a:gd name="T16" fmla="*/ 423 w 2680"/>
                  <a:gd name="T17" fmla="*/ 7 h 582"/>
                  <a:gd name="T18" fmla="*/ 366 w 2680"/>
                  <a:gd name="T19" fmla="*/ 0 h 582"/>
                  <a:gd name="T20" fmla="*/ 310 w 2680"/>
                  <a:gd name="T21" fmla="*/ 9 h 582"/>
                  <a:gd name="T22" fmla="*/ 251 w 2680"/>
                  <a:gd name="T23" fmla="*/ 47 h 582"/>
                  <a:gd name="T24" fmla="*/ 195 w 2680"/>
                  <a:gd name="T25" fmla="*/ 99 h 582"/>
                  <a:gd name="T26" fmla="*/ 138 w 2680"/>
                  <a:gd name="T27" fmla="*/ 175 h 582"/>
                  <a:gd name="T28" fmla="*/ 82 w 2680"/>
                  <a:gd name="T29" fmla="*/ 279 h 582"/>
                  <a:gd name="T30" fmla="*/ 28 w 2680"/>
                  <a:gd name="T31" fmla="*/ 404 h 582"/>
                  <a:gd name="T32" fmla="*/ 5 w 2680"/>
                  <a:gd name="T33" fmla="*/ 501 h 582"/>
                  <a:gd name="T34" fmla="*/ 59 w 2680"/>
                  <a:gd name="T35" fmla="*/ 362 h 582"/>
                  <a:gd name="T36" fmla="*/ 114 w 2680"/>
                  <a:gd name="T37" fmla="*/ 249 h 582"/>
                  <a:gd name="T38" fmla="*/ 169 w 2680"/>
                  <a:gd name="T39" fmla="*/ 161 h 582"/>
                  <a:gd name="T40" fmla="*/ 226 w 2680"/>
                  <a:gd name="T41" fmla="*/ 99 h 582"/>
                  <a:gd name="T42" fmla="*/ 282 w 2680"/>
                  <a:gd name="T43" fmla="*/ 53 h 582"/>
                  <a:gd name="T44" fmla="*/ 337 w 2680"/>
                  <a:gd name="T45" fmla="*/ 38 h 582"/>
                  <a:gd name="T46" fmla="*/ 394 w 2680"/>
                  <a:gd name="T47" fmla="*/ 36 h 582"/>
                  <a:gd name="T48" fmla="*/ 449 w 2680"/>
                  <a:gd name="T49" fmla="*/ 51 h 582"/>
                  <a:gd name="T50" fmla="*/ 505 w 2680"/>
                  <a:gd name="T51" fmla="*/ 90 h 582"/>
                  <a:gd name="T52" fmla="*/ 560 w 2680"/>
                  <a:gd name="T53" fmla="*/ 140 h 582"/>
                  <a:gd name="T54" fmla="*/ 612 w 2680"/>
                  <a:gd name="T55" fmla="*/ 209 h 582"/>
                  <a:gd name="T56" fmla="*/ 664 w 2680"/>
                  <a:gd name="T57" fmla="*/ 293 h 582"/>
                  <a:gd name="T58" fmla="*/ 713 w 2680"/>
                  <a:gd name="T59" fmla="*/ 393 h 582"/>
                  <a:gd name="T60" fmla="*/ 760 w 2680"/>
                  <a:gd name="T61" fmla="*/ 504 h 582"/>
                  <a:gd name="T62" fmla="*/ 805 w 2680"/>
                  <a:gd name="T63" fmla="*/ 626 h 582"/>
                  <a:gd name="T64" fmla="*/ 848 w 2680"/>
                  <a:gd name="T65" fmla="*/ 760 h 5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80"/>
                  <a:gd name="T100" fmla="*/ 0 h 582"/>
                  <a:gd name="T101" fmla="*/ 2680 w 2680"/>
                  <a:gd name="T102" fmla="*/ 582 h 5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80" h="582">
                    <a:moveTo>
                      <a:pt x="2680" y="565"/>
                    </a:moveTo>
                    <a:lnTo>
                      <a:pt x="2615" y="512"/>
                    </a:lnTo>
                    <a:lnTo>
                      <a:pt x="2548" y="461"/>
                    </a:lnTo>
                    <a:lnTo>
                      <a:pt x="2476" y="414"/>
                    </a:lnTo>
                    <a:lnTo>
                      <a:pt x="2404" y="367"/>
                    </a:lnTo>
                    <a:lnTo>
                      <a:pt x="2330" y="322"/>
                    </a:lnTo>
                    <a:lnTo>
                      <a:pt x="2255" y="282"/>
                    </a:lnTo>
                    <a:lnTo>
                      <a:pt x="2176" y="241"/>
                    </a:lnTo>
                    <a:lnTo>
                      <a:pt x="2097" y="205"/>
                    </a:lnTo>
                    <a:lnTo>
                      <a:pt x="2018" y="171"/>
                    </a:lnTo>
                    <a:lnTo>
                      <a:pt x="1936" y="139"/>
                    </a:lnTo>
                    <a:lnTo>
                      <a:pt x="1852" y="111"/>
                    </a:lnTo>
                    <a:lnTo>
                      <a:pt x="1766" y="86"/>
                    </a:lnTo>
                    <a:lnTo>
                      <a:pt x="1682" y="64"/>
                    </a:lnTo>
                    <a:lnTo>
                      <a:pt x="1596" y="45"/>
                    </a:lnTo>
                    <a:lnTo>
                      <a:pt x="1507" y="28"/>
                    </a:lnTo>
                    <a:lnTo>
                      <a:pt x="1418" y="15"/>
                    </a:lnTo>
                    <a:lnTo>
                      <a:pt x="1329" y="7"/>
                    </a:lnTo>
                    <a:lnTo>
                      <a:pt x="1241" y="3"/>
                    </a:lnTo>
                    <a:lnTo>
                      <a:pt x="1152" y="0"/>
                    </a:lnTo>
                    <a:lnTo>
                      <a:pt x="1061" y="3"/>
                    </a:lnTo>
                    <a:lnTo>
                      <a:pt x="972" y="9"/>
                    </a:lnTo>
                    <a:lnTo>
                      <a:pt x="881" y="20"/>
                    </a:lnTo>
                    <a:lnTo>
                      <a:pt x="790" y="35"/>
                    </a:lnTo>
                    <a:lnTo>
                      <a:pt x="701" y="52"/>
                    </a:lnTo>
                    <a:lnTo>
                      <a:pt x="610" y="75"/>
                    </a:lnTo>
                    <a:lnTo>
                      <a:pt x="521" y="103"/>
                    </a:lnTo>
                    <a:lnTo>
                      <a:pt x="432" y="135"/>
                    </a:lnTo>
                    <a:lnTo>
                      <a:pt x="346" y="171"/>
                    </a:lnTo>
                    <a:lnTo>
                      <a:pt x="257" y="214"/>
                    </a:lnTo>
                    <a:lnTo>
                      <a:pt x="171" y="258"/>
                    </a:lnTo>
                    <a:lnTo>
                      <a:pt x="87" y="310"/>
                    </a:lnTo>
                    <a:lnTo>
                      <a:pt x="0" y="367"/>
                    </a:lnTo>
                    <a:lnTo>
                      <a:pt x="17" y="384"/>
                    </a:lnTo>
                    <a:lnTo>
                      <a:pt x="101" y="329"/>
                    </a:lnTo>
                    <a:lnTo>
                      <a:pt x="185" y="278"/>
                    </a:lnTo>
                    <a:lnTo>
                      <a:pt x="269" y="233"/>
                    </a:lnTo>
                    <a:lnTo>
                      <a:pt x="355" y="192"/>
                    </a:lnTo>
                    <a:lnTo>
                      <a:pt x="444" y="156"/>
                    </a:lnTo>
                    <a:lnTo>
                      <a:pt x="531" y="124"/>
                    </a:lnTo>
                    <a:lnTo>
                      <a:pt x="619" y="96"/>
                    </a:lnTo>
                    <a:lnTo>
                      <a:pt x="708" y="75"/>
                    </a:lnTo>
                    <a:lnTo>
                      <a:pt x="794" y="56"/>
                    </a:lnTo>
                    <a:lnTo>
                      <a:pt x="886" y="41"/>
                    </a:lnTo>
                    <a:lnTo>
                      <a:pt x="974" y="32"/>
                    </a:lnTo>
                    <a:lnTo>
                      <a:pt x="1063" y="26"/>
                    </a:lnTo>
                    <a:lnTo>
                      <a:pt x="1152" y="24"/>
                    </a:lnTo>
                    <a:lnTo>
                      <a:pt x="1241" y="24"/>
                    </a:lnTo>
                    <a:lnTo>
                      <a:pt x="1327" y="30"/>
                    </a:lnTo>
                    <a:lnTo>
                      <a:pt x="1416" y="39"/>
                    </a:lnTo>
                    <a:lnTo>
                      <a:pt x="1502" y="52"/>
                    </a:lnTo>
                    <a:lnTo>
                      <a:pt x="1589" y="67"/>
                    </a:lnTo>
                    <a:lnTo>
                      <a:pt x="1675" y="86"/>
                    </a:lnTo>
                    <a:lnTo>
                      <a:pt x="1759" y="107"/>
                    </a:lnTo>
                    <a:lnTo>
                      <a:pt x="1843" y="133"/>
                    </a:lnTo>
                    <a:lnTo>
                      <a:pt x="1924" y="160"/>
                    </a:lnTo>
                    <a:lnTo>
                      <a:pt x="2006" y="192"/>
                    </a:lnTo>
                    <a:lnTo>
                      <a:pt x="2087" y="226"/>
                    </a:lnTo>
                    <a:lnTo>
                      <a:pt x="2164" y="263"/>
                    </a:lnTo>
                    <a:lnTo>
                      <a:pt x="2241" y="301"/>
                    </a:lnTo>
                    <a:lnTo>
                      <a:pt x="2318" y="342"/>
                    </a:lnTo>
                    <a:lnTo>
                      <a:pt x="2390" y="386"/>
                    </a:lnTo>
                    <a:lnTo>
                      <a:pt x="2462" y="431"/>
                    </a:lnTo>
                    <a:lnTo>
                      <a:pt x="2531" y="480"/>
                    </a:lnTo>
                    <a:lnTo>
                      <a:pt x="2598" y="529"/>
                    </a:lnTo>
                    <a:lnTo>
                      <a:pt x="2663" y="582"/>
                    </a:lnTo>
                    <a:lnTo>
                      <a:pt x="2680" y="565"/>
                    </a:lnTo>
                    <a:close/>
                  </a:path>
                </a:pathLst>
              </a:custGeom>
              <a:solidFill>
                <a:schemeClr val="tx1"/>
              </a:solidFill>
              <a:ln w="9525">
                <a:solidFill>
                  <a:schemeClr val="tx1"/>
                </a:solidFill>
                <a:round/>
                <a:headEnd/>
                <a:tailEnd/>
              </a:ln>
            </p:spPr>
            <p:txBody>
              <a:bodyPr/>
              <a:lstStyle/>
              <a:p>
                <a:endParaRPr lang="de-DE" sz="1200"/>
              </a:p>
            </p:txBody>
          </p:sp>
          <p:sp>
            <p:nvSpPr>
              <p:cNvPr id="13" name="Freeform 15"/>
              <p:cNvSpPr>
                <a:spLocks/>
              </p:cNvSpPr>
              <p:nvPr/>
            </p:nvSpPr>
            <p:spPr bwMode="auto">
              <a:xfrm>
                <a:off x="2144" y="2448"/>
                <a:ext cx="33" cy="898"/>
              </a:xfrm>
              <a:custGeom>
                <a:avLst/>
                <a:gdLst>
                  <a:gd name="T0" fmla="*/ 5 w 36"/>
                  <a:gd name="T1" fmla="*/ 0 h 878"/>
                  <a:gd name="T2" fmla="*/ 0 w 36"/>
                  <a:gd name="T3" fmla="*/ 0 h 878"/>
                  <a:gd name="T4" fmla="*/ 5 w 36"/>
                  <a:gd name="T5" fmla="*/ 1149 h 878"/>
                  <a:gd name="T6" fmla="*/ 13 w 36"/>
                  <a:gd name="T7" fmla="*/ 1149 h 878"/>
                  <a:gd name="T8" fmla="*/ 10 w 36"/>
                  <a:gd name="T9" fmla="*/ 0 h 878"/>
                  <a:gd name="T10" fmla="*/ 5 w 36"/>
                  <a:gd name="T11" fmla="*/ 0 h 878"/>
                  <a:gd name="T12" fmla="*/ 0 60000 65536"/>
                  <a:gd name="T13" fmla="*/ 0 60000 65536"/>
                  <a:gd name="T14" fmla="*/ 0 60000 65536"/>
                  <a:gd name="T15" fmla="*/ 0 60000 65536"/>
                  <a:gd name="T16" fmla="*/ 0 60000 65536"/>
                  <a:gd name="T17" fmla="*/ 0 60000 65536"/>
                  <a:gd name="T18" fmla="*/ 0 w 36"/>
                  <a:gd name="T19" fmla="*/ 0 h 878"/>
                  <a:gd name="T20" fmla="*/ 36 w 3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36" h="878">
                    <a:moveTo>
                      <a:pt x="15" y="0"/>
                    </a:moveTo>
                    <a:lnTo>
                      <a:pt x="0" y="0"/>
                    </a:lnTo>
                    <a:lnTo>
                      <a:pt x="10" y="878"/>
                    </a:lnTo>
                    <a:lnTo>
                      <a:pt x="36" y="878"/>
                    </a:lnTo>
                    <a:lnTo>
                      <a:pt x="27" y="0"/>
                    </a:lnTo>
                    <a:lnTo>
                      <a:pt x="15" y="0"/>
                    </a:lnTo>
                    <a:close/>
                  </a:path>
                </a:pathLst>
              </a:custGeom>
              <a:solidFill>
                <a:schemeClr val="tx1"/>
              </a:solidFill>
              <a:ln w="9525">
                <a:solidFill>
                  <a:schemeClr val="tx1"/>
                </a:solidFill>
                <a:round/>
                <a:headEnd/>
                <a:tailEnd/>
              </a:ln>
            </p:spPr>
            <p:txBody>
              <a:bodyPr/>
              <a:lstStyle/>
              <a:p>
                <a:endParaRPr lang="de-DE" sz="1200"/>
              </a:p>
            </p:txBody>
          </p:sp>
          <p:sp>
            <p:nvSpPr>
              <p:cNvPr id="14" name="Freeform 16"/>
              <p:cNvSpPr>
                <a:spLocks/>
              </p:cNvSpPr>
              <p:nvPr/>
            </p:nvSpPr>
            <p:spPr bwMode="auto">
              <a:xfrm>
                <a:off x="2088" y="2365"/>
                <a:ext cx="140" cy="164"/>
              </a:xfrm>
              <a:custGeom>
                <a:avLst/>
                <a:gdLst>
                  <a:gd name="T0" fmla="*/ 23 w 154"/>
                  <a:gd name="T1" fmla="*/ 0 h 160"/>
                  <a:gd name="T2" fmla="*/ 23 w 154"/>
                  <a:gd name="T3" fmla="*/ 0 h 160"/>
                  <a:gd name="T4" fmla="*/ 0 w 154"/>
                  <a:gd name="T5" fmla="*/ 214 h 160"/>
                  <a:gd name="T6" fmla="*/ 0 w 154"/>
                  <a:gd name="T7" fmla="*/ 214 h 160"/>
                  <a:gd name="T8" fmla="*/ 5 w 154"/>
                  <a:gd name="T9" fmla="*/ 212 h 160"/>
                  <a:gd name="T10" fmla="*/ 5 w 154"/>
                  <a:gd name="T11" fmla="*/ 206 h 160"/>
                  <a:gd name="T12" fmla="*/ 10 w 154"/>
                  <a:gd name="T13" fmla="*/ 201 h 160"/>
                  <a:gd name="T14" fmla="*/ 13 w 154"/>
                  <a:gd name="T15" fmla="*/ 198 h 160"/>
                  <a:gd name="T16" fmla="*/ 15 w 154"/>
                  <a:gd name="T17" fmla="*/ 196 h 160"/>
                  <a:gd name="T18" fmla="*/ 19 w 154"/>
                  <a:gd name="T19" fmla="*/ 196 h 160"/>
                  <a:gd name="T20" fmla="*/ 21 w 154"/>
                  <a:gd name="T21" fmla="*/ 193 h 160"/>
                  <a:gd name="T22" fmla="*/ 25 w 154"/>
                  <a:gd name="T23" fmla="*/ 193 h 160"/>
                  <a:gd name="T24" fmla="*/ 28 w 154"/>
                  <a:gd name="T25" fmla="*/ 193 h 160"/>
                  <a:gd name="T26" fmla="*/ 31 w 154"/>
                  <a:gd name="T27" fmla="*/ 196 h 160"/>
                  <a:gd name="T28" fmla="*/ 34 w 154"/>
                  <a:gd name="T29" fmla="*/ 196 h 160"/>
                  <a:gd name="T30" fmla="*/ 37 w 154"/>
                  <a:gd name="T31" fmla="*/ 198 h 160"/>
                  <a:gd name="T32" fmla="*/ 41 w 154"/>
                  <a:gd name="T33" fmla="*/ 201 h 160"/>
                  <a:gd name="T34" fmla="*/ 43 w 154"/>
                  <a:gd name="T35" fmla="*/ 203 h 160"/>
                  <a:gd name="T36" fmla="*/ 45 w 154"/>
                  <a:gd name="T37" fmla="*/ 208 h 160"/>
                  <a:gd name="T38" fmla="*/ 49 w 154"/>
                  <a:gd name="T39" fmla="*/ 214 h 160"/>
                  <a:gd name="T40" fmla="*/ 23 w 154"/>
                  <a:gd name="T41" fmla="*/ 0 h 160"/>
                  <a:gd name="T42" fmla="*/ 23 w 154"/>
                  <a:gd name="T43" fmla="*/ 0 h 1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4"/>
                  <a:gd name="T67" fmla="*/ 0 h 160"/>
                  <a:gd name="T68" fmla="*/ 154 w 154"/>
                  <a:gd name="T69" fmla="*/ 160 h 1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4" h="160">
                    <a:moveTo>
                      <a:pt x="74" y="0"/>
                    </a:moveTo>
                    <a:lnTo>
                      <a:pt x="74" y="0"/>
                    </a:lnTo>
                    <a:lnTo>
                      <a:pt x="0" y="160"/>
                    </a:lnTo>
                    <a:lnTo>
                      <a:pt x="10" y="158"/>
                    </a:lnTo>
                    <a:lnTo>
                      <a:pt x="19" y="153"/>
                    </a:lnTo>
                    <a:lnTo>
                      <a:pt x="29" y="149"/>
                    </a:lnTo>
                    <a:lnTo>
                      <a:pt x="38" y="147"/>
                    </a:lnTo>
                    <a:lnTo>
                      <a:pt x="48" y="145"/>
                    </a:lnTo>
                    <a:lnTo>
                      <a:pt x="58" y="145"/>
                    </a:lnTo>
                    <a:lnTo>
                      <a:pt x="67" y="143"/>
                    </a:lnTo>
                    <a:lnTo>
                      <a:pt x="77" y="143"/>
                    </a:lnTo>
                    <a:lnTo>
                      <a:pt x="86" y="143"/>
                    </a:lnTo>
                    <a:lnTo>
                      <a:pt x="96" y="145"/>
                    </a:lnTo>
                    <a:lnTo>
                      <a:pt x="106" y="145"/>
                    </a:lnTo>
                    <a:lnTo>
                      <a:pt x="115" y="147"/>
                    </a:lnTo>
                    <a:lnTo>
                      <a:pt x="125" y="149"/>
                    </a:lnTo>
                    <a:lnTo>
                      <a:pt x="134" y="151"/>
                    </a:lnTo>
                    <a:lnTo>
                      <a:pt x="144" y="155"/>
                    </a:lnTo>
                    <a:lnTo>
                      <a:pt x="154" y="160"/>
                    </a:lnTo>
                    <a:lnTo>
                      <a:pt x="74" y="0"/>
                    </a:lnTo>
                    <a:close/>
                  </a:path>
                </a:pathLst>
              </a:custGeom>
              <a:solidFill>
                <a:schemeClr val="tx1"/>
              </a:solidFill>
              <a:ln w="9525">
                <a:solidFill>
                  <a:schemeClr val="tx1"/>
                </a:solidFill>
                <a:round/>
                <a:headEnd/>
                <a:tailEnd/>
              </a:ln>
            </p:spPr>
            <p:txBody>
              <a:bodyPr/>
              <a:lstStyle/>
              <a:p>
                <a:endParaRPr lang="de-DE" sz="1200"/>
              </a:p>
            </p:txBody>
          </p:sp>
          <p:sp>
            <p:nvSpPr>
              <p:cNvPr id="15" name="Freeform 17"/>
              <p:cNvSpPr>
                <a:spLocks/>
              </p:cNvSpPr>
              <p:nvPr/>
            </p:nvSpPr>
            <p:spPr bwMode="auto">
              <a:xfrm>
                <a:off x="1551" y="2675"/>
                <a:ext cx="624" cy="680"/>
              </a:xfrm>
              <a:custGeom>
                <a:avLst/>
                <a:gdLst>
                  <a:gd name="T0" fmla="*/ 5 w 686"/>
                  <a:gd name="T1" fmla="*/ 8 h 665"/>
                  <a:gd name="T2" fmla="*/ 0 w 686"/>
                  <a:gd name="T3" fmla="*/ 17 h 665"/>
                  <a:gd name="T4" fmla="*/ 215 w 686"/>
                  <a:gd name="T5" fmla="*/ 869 h 665"/>
                  <a:gd name="T6" fmla="*/ 221 w 686"/>
                  <a:gd name="T7" fmla="*/ 850 h 665"/>
                  <a:gd name="T8" fmla="*/ 5 w 686"/>
                  <a:gd name="T9" fmla="*/ 0 h 665"/>
                  <a:gd name="T10" fmla="*/ 5 w 686"/>
                  <a:gd name="T11" fmla="*/ 8 h 665"/>
                  <a:gd name="T12" fmla="*/ 0 60000 65536"/>
                  <a:gd name="T13" fmla="*/ 0 60000 65536"/>
                  <a:gd name="T14" fmla="*/ 0 60000 65536"/>
                  <a:gd name="T15" fmla="*/ 0 60000 65536"/>
                  <a:gd name="T16" fmla="*/ 0 60000 65536"/>
                  <a:gd name="T17" fmla="*/ 0 60000 65536"/>
                  <a:gd name="T18" fmla="*/ 0 w 686"/>
                  <a:gd name="T19" fmla="*/ 0 h 665"/>
                  <a:gd name="T20" fmla="*/ 686 w 686"/>
                  <a:gd name="T21" fmla="*/ 665 h 665"/>
                </a:gdLst>
                <a:ahLst/>
                <a:cxnLst>
                  <a:cxn ang="T12">
                    <a:pos x="T0" y="T1"/>
                  </a:cxn>
                  <a:cxn ang="T13">
                    <a:pos x="T2" y="T3"/>
                  </a:cxn>
                  <a:cxn ang="T14">
                    <a:pos x="T4" y="T5"/>
                  </a:cxn>
                  <a:cxn ang="T15">
                    <a:pos x="T6" y="T7"/>
                  </a:cxn>
                  <a:cxn ang="T16">
                    <a:pos x="T8" y="T9"/>
                  </a:cxn>
                  <a:cxn ang="T17">
                    <a:pos x="T10" y="T11"/>
                  </a:cxn>
                </a:cxnLst>
                <a:rect l="T18" t="T19" r="T20" b="T21"/>
                <a:pathLst>
                  <a:path w="686" h="665">
                    <a:moveTo>
                      <a:pt x="10" y="8"/>
                    </a:moveTo>
                    <a:lnTo>
                      <a:pt x="0" y="17"/>
                    </a:lnTo>
                    <a:lnTo>
                      <a:pt x="667" y="665"/>
                    </a:lnTo>
                    <a:lnTo>
                      <a:pt x="686" y="650"/>
                    </a:lnTo>
                    <a:lnTo>
                      <a:pt x="19" y="0"/>
                    </a:lnTo>
                    <a:lnTo>
                      <a:pt x="10" y="8"/>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6" name="Freeform 18"/>
              <p:cNvSpPr>
                <a:spLocks/>
              </p:cNvSpPr>
              <p:nvPr/>
            </p:nvSpPr>
            <p:spPr bwMode="auto">
              <a:xfrm>
                <a:off x="1503" y="2622"/>
                <a:ext cx="162" cy="169"/>
              </a:xfrm>
              <a:custGeom>
                <a:avLst/>
                <a:gdLst>
                  <a:gd name="T0" fmla="*/ 0 w 178"/>
                  <a:gd name="T1" fmla="*/ 0 h 165"/>
                  <a:gd name="T2" fmla="*/ 0 w 178"/>
                  <a:gd name="T3" fmla="*/ 0 h 165"/>
                  <a:gd name="T4" fmla="*/ 21 w 178"/>
                  <a:gd name="T5" fmla="*/ 219 h 165"/>
                  <a:gd name="T6" fmla="*/ 21 w 178"/>
                  <a:gd name="T7" fmla="*/ 219 h 165"/>
                  <a:gd name="T8" fmla="*/ 23 w 178"/>
                  <a:gd name="T9" fmla="*/ 208 h 165"/>
                  <a:gd name="T10" fmla="*/ 24 w 178"/>
                  <a:gd name="T11" fmla="*/ 197 h 165"/>
                  <a:gd name="T12" fmla="*/ 26 w 178"/>
                  <a:gd name="T13" fmla="*/ 185 h 165"/>
                  <a:gd name="T14" fmla="*/ 26 w 178"/>
                  <a:gd name="T15" fmla="*/ 177 h 165"/>
                  <a:gd name="T16" fmla="*/ 29 w 178"/>
                  <a:gd name="T17" fmla="*/ 165 h 165"/>
                  <a:gd name="T18" fmla="*/ 32 w 178"/>
                  <a:gd name="T19" fmla="*/ 157 h 165"/>
                  <a:gd name="T20" fmla="*/ 32 w 178"/>
                  <a:gd name="T21" fmla="*/ 147 h 165"/>
                  <a:gd name="T22" fmla="*/ 35 w 178"/>
                  <a:gd name="T23" fmla="*/ 141 h 165"/>
                  <a:gd name="T24" fmla="*/ 38 w 178"/>
                  <a:gd name="T25" fmla="*/ 135 h 165"/>
                  <a:gd name="T26" fmla="*/ 41 w 178"/>
                  <a:gd name="T27" fmla="*/ 125 h 165"/>
                  <a:gd name="T28" fmla="*/ 42 w 178"/>
                  <a:gd name="T29" fmla="*/ 119 h 165"/>
                  <a:gd name="T30" fmla="*/ 46 w 178"/>
                  <a:gd name="T31" fmla="*/ 113 h 165"/>
                  <a:gd name="T32" fmla="*/ 49 w 178"/>
                  <a:gd name="T33" fmla="*/ 105 h 165"/>
                  <a:gd name="T34" fmla="*/ 51 w 178"/>
                  <a:gd name="T35" fmla="*/ 103 h 165"/>
                  <a:gd name="T36" fmla="*/ 55 w 178"/>
                  <a:gd name="T37" fmla="*/ 99 h 165"/>
                  <a:gd name="T38" fmla="*/ 57 w 178"/>
                  <a:gd name="T39" fmla="*/ 97 h 165"/>
                  <a:gd name="T40" fmla="*/ 0 w 178"/>
                  <a:gd name="T41" fmla="*/ 0 h 165"/>
                  <a:gd name="T42" fmla="*/ 0 w 178"/>
                  <a:gd name="T43" fmla="*/ 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165"/>
                  <a:gd name="T68" fmla="*/ 178 w 178"/>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165">
                    <a:moveTo>
                      <a:pt x="0" y="0"/>
                    </a:moveTo>
                    <a:lnTo>
                      <a:pt x="0" y="0"/>
                    </a:lnTo>
                    <a:lnTo>
                      <a:pt x="65" y="165"/>
                    </a:lnTo>
                    <a:lnTo>
                      <a:pt x="70" y="156"/>
                    </a:lnTo>
                    <a:lnTo>
                      <a:pt x="75" y="147"/>
                    </a:lnTo>
                    <a:lnTo>
                      <a:pt x="79" y="139"/>
                    </a:lnTo>
                    <a:lnTo>
                      <a:pt x="84" y="133"/>
                    </a:lnTo>
                    <a:lnTo>
                      <a:pt x="89" y="124"/>
                    </a:lnTo>
                    <a:lnTo>
                      <a:pt x="96" y="118"/>
                    </a:lnTo>
                    <a:lnTo>
                      <a:pt x="101" y="111"/>
                    </a:lnTo>
                    <a:lnTo>
                      <a:pt x="108" y="105"/>
                    </a:lnTo>
                    <a:lnTo>
                      <a:pt x="115" y="101"/>
                    </a:lnTo>
                    <a:lnTo>
                      <a:pt x="125" y="94"/>
                    </a:lnTo>
                    <a:lnTo>
                      <a:pt x="132" y="90"/>
                    </a:lnTo>
                    <a:lnTo>
                      <a:pt x="139" y="86"/>
                    </a:lnTo>
                    <a:lnTo>
                      <a:pt x="149" y="81"/>
                    </a:lnTo>
                    <a:lnTo>
                      <a:pt x="159" y="79"/>
                    </a:lnTo>
                    <a:lnTo>
                      <a:pt x="168" y="75"/>
                    </a:lnTo>
                    <a:lnTo>
                      <a:pt x="178" y="73"/>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7" name="Freeform 19"/>
              <p:cNvSpPr>
                <a:spLocks/>
              </p:cNvSpPr>
              <p:nvPr/>
            </p:nvSpPr>
            <p:spPr bwMode="auto">
              <a:xfrm>
                <a:off x="2155" y="3209"/>
                <a:ext cx="899" cy="144"/>
              </a:xfrm>
              <a:custGeom>
                <a:avLst/>
                <a:gdLst>
                  <a:gd name="T0" fmla="*/ 314 w 989"/>
                  <a:gd name="T1" fmla="*/ 10 h 141"/>
                  <a:gd name="T2" fmla="*/ 314 w 989"/>
                  <a:gd name="T3" fmla="*/ 0 h 141"/>
                  <a:gd name="T4" fmla="*/ 0 w 989"/>
                  <a:gd name="T5" fmla="*/ 152 h 141"/>
                  <a:gd name="T6" fmla="*/ 3 w 989"/>
                  <a:gd name="T7" fmla="*/ 181 h 141"/>
                  <a:gd name="T8" fmla="*/ 315 w 989"/>
                  <a:gd name="T9" fmla="*/ 21 h 141"/>
                  <a:gd name="T10" fmla="*/ 314 w 989"/>
                  <a:gd name="T11" fmla="*/ 10 h 141"/>
                  <a:gd name="T12" fmla="*/ 0 60000 65536"/>
                  <a:gd name="T13" fmla="*/ 0 60000 65536"/>
                  <a:gd name="T14" fmla="*/ 0 60000 65536"/>
                  <a:gd name="T15" fmla="*/ 0 60000 65536"/>
                  <a:gd name="T16" fmla="*/ 0 60000 65536"/>
                  <a:gd name="T17" fmla="*/ 0 60000 65536"/>
                  <a:gd name="T18" fmla="*/ 0 w 989"/>
                  <a:gd name="T19" fmla="*/ 0 h 141"/>
                  <a:gd name="T20" fmla="*/ 989 w 989"/>
                  <a:gd name="T21" fmla="*/ 141 h 141"/>
                </a:gdLst>
                <a:ahLst/>
                <a:cxnLst>
                  <a:cxn ang="T12">
                    <a:pos x="T0" y="T1"/>
                  </a:cxn>
                  <a:cxn ang="T13">
                    <a:pos x="T2" y="T3"/>
                  </a:cxn>
                  <a:cxn ang="T14">
                    <a:pos x="T4" y="T5"/>
                  </a:cxn>
                  <a:cxn ang="T15">
                    <a:pos x="T6" y="T7"/>
                  </a:cxn>
                  <a:cxn ang="T16">
                    <a:pos x="T8" y="T9"/>
                  </a:cxn>
                  <a:cxn ang="T17">
                    <a:pos x="T10" y="T11"/>
                  </a:cxn>
                </a:cxnLst>
                <a:rect l="T18" t="T19" r="T20" b="T21"/>
                <a:pathLst>
                  <a:path w="989" h="141">
                    <a:moveTo>
                      <a:pt x="986" y="10"/>
                    </a:moveTo>
                    <a:lnTo>
                      <a:pt x="986" y="0"/>
                    </a:lnTo>
                    <a:lnTo>
                      <a:pt x="0" y="117"/>
                    </a:lnTo>
                    <a:lnTo>
                      <a:pt x="3" y="141"/>
                    </a:lnTo>
                    <a:lnTo>
                      <a:pt x="989" y="21"/>
                    </a:lnTo>
                    <a:lnTo>
                      <a:pt x="986" y="1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8" name="Freeform 20"/>
              <p:cNvSpPr>
                <a:spLocks/>
              </p:cNvSpPr>
              <p:nvPr/>
            </p:nvSpPr>
            <p:spPr bwMode="auto">
              <a:xfrm>
                <a:off x="2962" y="3161"/>
                <a:ext cx="173" cy="139"/>
              </a:xfrm>
              <a:custGeom>
                <a:avLst/>
                <a:gdLst>
                  <a:gd name="T0" fmla="*/ 61 w 190"/>
                  <a:gd name="T1" fmla="*/ 59 h 136"/>
                  <a:gd name="T2" fmla="*/ 61 w 190"/>
                  <a:gd name="T3" fmla="*/ 59 h 136"/>
                  <a:gd name="T4" fmla="*/ 0 w 190"/>
                  <a:gd name="T5" fmla="*/ 0 h 136"/>
                  <a:gd name="T6" fmla="*/ 0 w 190"/>
                  <a:gd name="T7" fmla="*/ 0 h 136"/>
                  <a:gd name="T8" fmla="*/ 5 w 190"/>
                  <a:gd name="T9" fmla="*/ 8 h 136"/>
                  <a:gd name="T10" fmla="*/ 5 w 190"/>
                  <a:gd name="T11" fmla="*/ 17 h 136"/>
                  <a:gd name="T12" fmla="*/ 5 w 190"/>
                  <a:gd name="T13" fmla="*/ 35 h 136"/>
                  <a:gd name="T14" fmla="*/ 5 w 190"/>
                  <a:gd name="T15" fmla="*/ 44 h 136"/>
                  <a:gd name="T16" fmla="*/ 8 w 190"/>
                  <a:gd name="T17" fmla="*/ 52 h 136"/>
                  <a:gd name="T18" fmla="*/ 9 w 190"/>
                  <a:gd name="T19" fmla="*/ 61 h 136"/>
                  <a:gd name="T20" fmla="*/ 10 w 190"/>
                  <a:gd name="T21" fmla="*/ 70 h 136"/>
                  <a:gd name="T22" fmla="*/ 10 w 190"/>
                  <a:gd name="T23" fmla="*/ 88 h 136"/>
                  <a:gd name="T24" fmla="*/ 10 w 190"/>
                  <a:gd name="T25" fmla="*/ 99 h 136"/>
                  <a:gd name="T26" fmla="*/ 10 w 190"/>
                  <a:gd name="T27" fmla="*/ 107 h 136"/>
                  <a:gd name="T28" fmla="*/ 10 w 190"/>
                  <a:gd name="T29" fmla="*/ 117 h 136"/>
                  <a:gd name="T30" fmla="*/ 10 w 190"/>
                  <a:gd name="T31" fmla="*/ 129 h 136"/>
                  <a:gd name="T32" fmla="*/ 10 w 190"/>
                  <a:gd name="T33" fmla="*/ 142 h 136"/>
                  <a:gd name="T34" fmla="*/ 9 w 190"/>
                  <a:gd name="T35" fmla="*/ 153 h 136"/>
                  <a:gd name="T36" fmla="*/ 8 w 190"/>
                  <a:gd name="T37" fmla="*/ 163 h 136"/>
                  <a:gd name="T38" fmla="*/ 7 w 190"/>
                  <a:gd name="T39" fmla="*/ 176 h 136"/>
                  <a:gd name="T40" fmla="*/ 61 w 190"/>
                  <a:gd name="T41" fmla="*/ 59 h 136"/>
                  <a:gd name="T42" fmla="*/ 61 w 190"/>
                  <a:gd name="T43" fmla="*/ 59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0"/>
                  <a:gd name="T67" fmla="*/ 0 h 136"/>
                  <a:gd name="T68" fmla="*/ 190 w 190"/>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0" h="136">
                    <a:moveTo>
                      <a:pt x="190" y="47"/>
                    </a:moveTo>
                    <a:lnTo>
                      <a:pt x="190" y="47"/>
                    </a:lnTo>
                    <a:lnTo>
                      <a:pt x="0" y="0"/>
                    </a:lnTo>
                    <a:lnTo>
                      <a:pt x="7" y="8"/>
                    </a:lnTo>
                    <a:lnTo>
                      <a:pt x="12" y="17"/>
                    </a:lnTo>
                    <a:lnTo>
                      <a:pt x="17" y="23"/>
                    </a:lnTo>
                    <a:lnTo>
                      <a:pt x="19" y="32"/>
                    </a:lnTo>
                    <a:lnTo>
                      <a:pt x="24" y="40"/>
                    </a:lnTo>
                    <a:lnTo>
                      <a:pt x="26" y="49"/>
                    </a:lnTo>
                    <a:lnTo>
                      <a:pt x="29" y="57"/>
                    </a:lnTo>
                    <a:lnTo>
                      <a:pt x="31" y="66"/>
                    </a:lnTo>
                    <a:lnTo>
                      <a:pt x="31" y="75"/>
                    </a:lnTo>
                    <a:lnTo>
                      <a:pt x="31" y="83"/>
                    </a:lnTo>
                    <a:lnTo>
                      <a:pt x="31" y="92"/>
                    </a:lnTo>
                    <a:lnTo>
                      <a:pt x="31" y="100"/>
                    </a:lnTo>
                    <a:lnTo>
                      <a:pt x="29" y="109"/>
                    </a:lnTo>
                    <a:lnTo>
                      <a:pt x="26" y="117"/>
                    </a:lnTo>
                    <a:lnTo>
                      <a:pt x="24" y="126"/>
                    </a:lnTo>
                    <a:lnTo>
                      <a:pt x="22" y="136"/>
                    </a:lnTo>
                    <a:lnTo>
                      <a:pt x="190" y="47"/>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9" name="Freeform 23"/>
              <p:cNvSpPr>
                <a:spLocks/>
              </p:cNvSpPr>
              <p:nvPr/>
            </p:nvSpPr>
            <p:spPr bwMode="auto">
              <a:xfrm>
                <a:off x="3256" y="3100"/>
                <a:ext cx="482" cy="253"/>
              </a:xfrm>
              <a:custGeom>
                <a:avLst/>
                <a:gdLst>
                  <a:gd name="T0" fmla="*/ 8 w 530"/>
                  <a:gd name="T1" fmla="*/ 315 h 248"/>
                  <a:gd name="T2" fmla="*/ 11 w 530"/>
                  <a:gd name="T3" fmla="*/ 291 h 248"/>
                  <a:gd name="T4" fmla="*/ 15 w 530"/>
                  <a:gd name="T5" fmla="*/ 262 h 248"/>
                  <a:gd name="T6" fmla="*/ 20 w 530"/>
                  <a:gd name="T7" fmla="*/ 239 h 248"/>
                  <a:gd name="T8" fmla="*/ 25 w 530"/>
                  <a:gd name="T9" fmla="*/ 215 h 248"/>
                  <a:gd name="T10" fmla="*/ 34 w 530"/>
                  <a:gd name="T11" fmla="*/ 192 h 248"/>
                  <a:gd name="T12" fmla="*/ 41 w 530"/>
                  <a:gd name="T13" fmla="*/ 168 h 248"/>
                  <a:gd name="T14" fmla="*/ 50 w 530"/>
                  <a:gd name="T15" fmla="*/ 149 h 248"/>
                  <a:gd name="T16" fmla="*/ 59 w 530"/>
                  <a:gd name="T17" fmla="*/ 128 h 248"/>
                  <a:gd name="T18" fmla="*/ 71 w 530"/>
                  <a:gd name="T19" fmla="*/ 112 h 248"/>
                  <a:gd name="T20" fmla="*/ 84 w 530"/>
                  <a:gd name="T21" fmla="*/ 99 h 248"/>
                  <a:gd name="T22" fmla="*/ 95 w 530"/>
                  <a:gd name="T23" fmla="*/ 74 h 248"/>
                  <a:gd name="T24" fmla="*/ 108 w 530"/>
                  <a:gd name="T25" fmla="*/ 63 h 248"/>
                  <a:gd name="T26" fmla="*/ 122 w 530"/>
                  <a:gd name="T27" fmla="*/ 55 h 248"/>
                  <a:gd name="T28" fmla="*/ 137 w 530"/>
                  <a:gd name="T29" fmla="*/ 46 h 248"/>
                  <a:gd name="T30" fmla="*/ 153 w 530"/>
                  <a:gd name="T31" fmla="*/ 40 h 248"/>
                  <a:gd name="T32" fmla="*/ 169 w 530"/>
                  <a:gd name="T33" fmla="*/ 22 h 248"/>
                  <a:gd name="T34" fmla="*/ 169 w 530"/>
                  <a:gd name="T35" fmla="*/ 0 h 248"/>
                  <a:gd name="T36" fmla="*/ 153 w 530"/>
                  <a:gd name="T37" fmla="*/ 4 h 248"/>
                  <a:gd name="T38" fmla="*/ 136 w 530"/>
                  <a:gd name="T39" fmla="*/ 11 h 248"/>
                  <a:gd name="T40" fmla="*/ 121 w 530"/>
                  <a:gd name="T41" fmla="*/ 19 h 248"/>
                  <a:gd name="T42" fmla="*/ 106 w 530"/>
                  <a:gd name="T43" fmla="*/ 42 h 248"/>
                  <a:gd name="T44" fmla="*/ 94 w 530"/>
                  <a:gd name="T45" fmla="*/ 53 h 248"/>
                  <a:gd name="T46" fmla="*/ 78 w 530"/>
                  <a:gd name="T47" fmla="*/ 66 h 248"/>
                  <a:gd name="T48" fmla="*/ 68 w 530"/>
                  <a:gd name="T49" fmla="*/ 81 h 248"/>
                  <a:gd name="T50" fmla="*/ 56 w 530"/>
                  <a:gd name="T51" fmla="*/ 105 h 248"/>
                  <a:gd name="T52" fmla="*/ 45 w 530"/>
                  <a:gd name="T53" fmla="*/ 122 h 248"/>
                  <a:gd name="T54" fmla="*/ 37 w 530"/>
                  <a:gd name="T55" fmla="*/ 146 h 248"/>
                  <a:gd name="T56" fmla="*/ 28 w 530"/>
                  <a:gd name="T57" fmla="*/ 168 h 248"/>
                  <a:gd name="T58" fmla="*/ 21 w 530"/>
                  <a:gd name="T59" fmla="*/ 195 h 248"/>
                  <a:gd name="T60" fmla="*/ 14 w 530"/>
                  <a:gd name="T61" fmla="*/ 220 h 248"/>
                  <a:gd name="T62" fmla="*/ 9 w 530"/>
                  <a:gd name="T63" fmla="*/ 246 h 248"/>
                  <a:gd name="T64" fmla="*/ 5 w 530"/>
                  <a:gd name="T65" fmla="*/ 276 h 248"/>
                  <a:gd name="T66" fmla="*/ 0 w 530"/>
                  <a:gd name="T67" fmla="*/ 306 h 248"/>
                  <a:gd name="T68" fmla="*/ 8 w 530"/>
                  <a:gd name="T69" fmla="*/ 315 h 2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0"/>
                  <a:gd name="T106" fmla="*/ 0 h 248"/>
                  <a:gd name="T107" fmla="*/ 530 w 530"/>
                  <a:gd name="T108" fmla="*/ 248 h 2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0" h="248">
                    <a:moveTo>
                      <a:pt x="24" y="248"/>
                    </a:moveTo>
                    <a:lnTo>
                      <a:pt x="34" y="228"/>
                    </a:lnTo>
                    <a:lnTo>
                      <a:pt x="48" y="207"/>
                    </a:lnTo>
                    <a:lnTo>
                      <a:pt x="62" y="188"/>
                    </a:lnTo>
                    <a:lnTo>
                      <a:pt x="81" y="169"/>
                    </a:lnTo>
                    <a:lnTo>
                      <a:pt x="105" y="152"/>
                    </a:lnTo>
                    <a:lnTo>
                      <a:pt x="129" y="132"/>
                    </a:lnTo>
                    <a:lnTo>
                      <a:pt x="158" y="117"/>
                    </a:lnTo>
                    <a:lnTo>
                      <a:pt x="189" y="103"/>
                    </a:lnTo>
                    <a:lnTo>
                      <a:pt x="223" y="88"/>
                    </a:lnTo>
                    <a:lnTo>
                      <a:pt x="259" y="75"/>
                    </a:lnTo>
                    <a:lnTo>
                      <a:pt x="297" y="62"/>
                    </a:lnTo>
                    <a:lnTo>
                      <a:pt x="338" y="51"/>
                    </a:lnTo>
                    <a:lnTo>
                      <a:pt x="384" y="43"/>
                    </a:lnTo>
                    <a:lnTo>
                      <a:pt x="429" y="34"/>
                    </a:lnTo>
                    <a:lnTo>
                      <a:pt x="477" y="28"/>
                    </a:lnTo>
                    <a:lnTo>
                      <a:pt x="530" y="22"/>
                    </a:lnTo>
                    <a:lnTo>
                      <a:pt x="528" y="0"/>
                    </a:lnTo>
                    <a:lnTo>
                      <a:pt x="475" y="4"/>
                    </a:lnTo>
                    <a:lnTo>
                      <a:pt x="425" y="11"/>
                    </a:lnTo>
                    <a:lnTo>
                      <a:pt x="377" y="19"/>
                    </a:lnTo>
                    <a:lnTo>
                      <a:pt x="333" y="30"/>
                    </a:lnTo>
                    <a:lnTo>
                      <a:pt x="290" y="41"/>
                    </a:lnTo>
                    <a:lnTo>
                      <a:pt x="249" y="54"/>
                    </a:lnTo>
                    <a:lnTo>
                      <a:pt x="211" y="66"/>
                    </a:lnTo>
                    <a:lnTo>
                      <a:pt x="177" y="81"/>
                    </a:lnTo>
                    <a:lnTo>
                      <a:pt x="144" y="98"/>
                    </a:lnTo>
                    <a:lnTo>
                      <a:pt x="115" y="115"/>
                    </a:lnTo>
                    <a:lnTo>
                      <a:pt x="89" y="132"/>
                    </a:lnTo>
                    <a:lnTo>
                      <a:pt x="65" y="154"/>
                    </a:lnTo>
                    <a:lnTo>
                      <a:pt x="43" y="173"/>
                    </a:lnTo>
                    <a:lnTo>
                      <a:pt x="26" y="194"/>
                    </a:lnTo>
                    <a:lnTo>
                      <a:pt x="12" y="218"/>
                    </a:lnTo>
                    <a:lnTo>
                      <a:pt x="0" y="241"/>
                    </a:lnTo>
                    <a:lnTo>
                      <a:pt x="24" y="248"/>
                    </a:lnTo>
                    <a:close/>
                  </a:path>
                </a:pathLst>
              </a:custGeom>
              <a:solidFill>
                <a:schemeClr val="tx1"/>
              </a:solidFill>
              <a:ln w="9525">
                <a:solidFill>
                  <a:schemeClr val="tx1"/>
                </a:solidFill>
                <a:round/>
                <a:headEnd/>
                <a:tailEnd/>
              </a:ln>
            </p:spPr>
            <p:txBody>
              <a:bodyPr/>
              <a:lstStyle/>
              <a:p>
                <a:endParaRPr lang="de-DE" sz="1200"/>
              </a:p>
            </p:txBody>
          </p:sp>
          <p:sp>
            <p:nvSpPr>
              <p:cNvPr id="20" name="Freeform 24"/>
              <p:cNvSpPr>
                <a:spLocks/>
              </p:cNvSpPr>
              <p:nvPr/>
            </p:nvSpPr>
            <p:spPr bwMode="auto">
              <a:xfrm>
                <a:off x="3208" y="2976"/>
                <a:ext cx="525" cy="154"/>
              </a:xfrm>
              <a:custGeom>
                <a:avLst/>
                <a:gdLst>
                  <a:gd name="T0" fmla="*/ 0 w 578"/>
                  <a:gd name="T1" fmla="*/ 13 h 151"/>
                  <a:gd name="T2" fmla="*/ 5 w 578"/>
                  <a:gd name="T3" fmla="*/ 46 h 151"/>
                  <a:gd name="T4" fmla="*/ 13 w 578"/>
                  <a:gd name="T5" fmla="*/ 67 h 151"/>
                  <a:gd name="T6" fmla="*/ 20 w 578"/>
                  <a:gd name="T7" fmla="*/ 92 h 151"/>
                  <a:gd name="T8" fmla="*/ 28 w 578"/>
                  <a:gd name="T9" fmla="*/ 113 h 151"/>
                  <a:gd name="T10" fmla="*/ 37 w 578"/>
                  <a:gd name="T11" fmla="*/ 129 h 151"/>
                  <a:gd name="T12" fmla="*/ 47 w 578"/>
                  <a:gd name="T13" fmla="*/ 148 h 151"/>
                  <a:gd name="T14" fmla="*/ 58 w 578"/>
                  <a:gd name="T15" fmla="*/ 160 h 151"/>
                  <a:gd name="T16" fmla="*/ 69 w 578"/>
                  <a:gd name="T17" fmla="*/ 170 h 151"/>
                  <a:gd name="T18" fmla="*/ 81 w 578"/>
                  <a:gd name="T19" fmla="*/ 179 h 151"/>
                  <a:gd name="T20" fmla="*/ 94 w 578"/>
                  <a:gd name="T21" fmla="*/ 185 h 151"/>
                  <a:gd name="T22" fmla="*/ 107 w 578"/>
                  <a:gd name="T23" fmla="*/ 187 h 151"/>
                  <a:gd name="T24" fmla="*/ 120 w 578"/>
                  <a:gd name="T25" fmla="*/ 190 h 151"/>
                  <a:gd name="T26" fmla="*/ 135 w 578"/>
                  <a:gd name="T27" fmla="*/ 190 h 151"/>
                  <a:gd name="T28" fmla="*/ 151 w 578"/>
                  <a:gd name="T29" fmla="*/ 187 h 151"/>
                  <a:gd name="T30" fmla="*/ 167 w 578"/>
                  <a:gd name="T31" fmla="*/ 182 h 151"/>
                  <a:gd name="T32" fmla="*/ 183 w 578"/>
                  <a:gd name="T33" fmla="*/ 174 h 151"/>
                  <a:gd name="T34" fmla="*/ 181 w 578"/>
                  <a:gd name="T35" fmla="*/ 145 h 151"/>
                  <a:gd name="T36" fmla="*/ 166 w 578"/>
                  <a:gd name="T37" fmla="*/ 154 h 151"/>
                  <a:gd name="T38" fmla="*/ 149 w 578"/>
                  <a:gd name="T39" fmla="*/ 160 h 151"/>
                  <a:gd name="T40" fmla="*/ 134 w 578"/>
                  <a:gd name="T41" fmla="*/ 164 h 151"/>
                  <a:gd name="T42" fmla="*/ 122 w 578"/>
                  <a:gd name="T43" fmla="*/ 164 h 151"/>
                  <a:gd name="T44" fmla="*/ 108 w 578"/>
                  <a:gd name="T45" fmla="*/ 164 h 151"/>
                  <a:gd name="T46" fmla="*/ 94 w 578"/>
                  <a:gd name="T47" fmla="*/ 157 h 151"/>
                  <a:gd name="T48" fmla="*/ 81 w 578"/>
                  <a:gd name="T49" fmla="*/ 151 h 151"/>
                  <a:gd name="T50" fmla="*/ 70 w 578"/>
                  <a:gd name="T51" fmla="*/ 142 h 151"/>
                  <a:gd name="T52" fmla="*/ 60 w 578"/>
                  <a:gd name="T53" fmla="*/ 129 h 151"/>
                  <a:gd name="T54" fmla="*/ 50 w 578"/>
                  <a:gd name="T55" fmla="*/ 120 h 151"/>
                  <a:gd name="T56" fmla="*/ 41 w 578"/>
                  <a:gd name="T57" fmla="*/ 107 h 151"/>
                  <a:gd name="T58" fmla="*/ 33 w 578"/>
                  <a:gd name="T59" fmla="*/ 88 h 151"/>
                  <a:gd name="T60" fmla="*/ 25 w 578"/>
                  <a:gd name="T61" fmla="*/ 67 h 151"/>
                  <a:gd name="T62" fmla="*/ 19 w 578"/>
                  <a:gd name="T63" fmla="*/ 50 h 151"/>
                  <a:gd name="T64" fmla="*/ 13 w 578"/>
                  <a:gd name="T65" fmla="*/ 21 h 151"/>
                  <a:gd name="T66" fmla="*/ 8 w 578"/>
                  <a:gd name="T67" fmla="*/ 0 h 151"/>
                  <a:gd name="T68" fmla="*/ 0 w 578"/>
                  <a:gd name="T69" fmla="*/ 13 h 1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8"/>
                  <a:gd name="T106" fmla="*/ 0 h 151"/>
                  <a:gd name="T107" fmla="*/ 578 w 578"/>
                  <a:gd name="T108" fmla="*/ 151 h 1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8" h="151">
                    <a:moveTo>
                      <a:pt x="0" y="13"/>
                    </a:moveTo>
                    <a:lnTo>
                      <a:pt x="19" y="34"/>
                    </a:lnTo>
                    <a:lnTo>
                      <a:pt x="39" y="55"/>
                    </a:lnTo>
                    <a:lnTo>
                      <a:pt x="63" y="72"/>
                    </a:lnTo>
                    <a:lnTo>
                      <a:pt x="89" y="89"/>
                    </a:lnTo>
                    <a:lnTo>
                      <a:pt x="118" y="104"/>
                    </a:lnTo>
                    <a:lnTo>
                      <a:pt x="149" y="117"/>
                    </a:lnTo>
                    <a:lnTo>
                      <a:pt x="182" y="125"/>
                    </a:lnTo>
                    <a:lnTo>
                      <a:pt x="218" y="134"/>
                    </a:lnTo>
                    <a:lnTo>
                      <a:pt x="257" y="143"/>
                    </a:lnTo>
                    <a:lnTo>
                      <a:pt x="295" y="147"/>
                    </a:lnTo>
                    <a:lnTo>
                      <a:pt x="338" y="149"/>
                    </a:lnTo>
                    <a:lnTo>
                      <a:pt x="382" y="151"/>
                    </a:lnTo>
                    <a:lnTo>
                      <a:pt x="430" y="151"/>
                    </a:lnTo>
                    <a:lnTo>
                      <a:pt x="478" y="149"/>
                    </a:lnTo>
                    <a:lnTo>
                      <a:pt x="528" y="145"/>
                    </a:lnTo>
                    <a:lnTo>
                      <a:pt x="578" y="138"/>
                    </a:lnTo>
                    <a:lnTo>
                      <a:pt x="576" y="115"/>
                    </a:lnTo>
                    <a:lnTo>
                      <a:pt x="526" y="121"/>
                    </a:lnTo>
                    <a:lnTo>
                      <a:pt x="475" y="125"/>
                    </a:lnTo>
                    <a:lnTo>
                      <a:pt x="427" y="128"/>
                    </a:lnTo>
                    <a:lnTo>
                      <a:pt x="384" y="128"/>
                    </a:lnTo>
                    <a:lnTo>
                      <a:pt x="341" y="128"/>
                    </a:lnTo>
                    <a:lnTo>
                      <a:pt x="298" y="123"/>
                    </a:lnTo>
                    <a:lnTo>
                      <a:pt x="259" y="119"/>
                    </a:lnTo>
                    <a:lnTo>
                      <a:pt x="223" y="113"/>
                    </a:lnTo>
                    <a:lnTo>
                      <a:pt x="190" y="104"/>
                    </a:lnTo>
                    <a:lnTo>
                      <a:pt x="158" y="96"/>
                    </a:lnTo>
                    <a:lnTo>
                      <a:pt x="130" y="83"/>
                    </a:lnTo>
                    <a:lnTo>
                      <a:pt x="103" y="70"/>
                    </a:lnTo>
                    <a:lnTo>
                      <a:pt x="79" y="55"/>
                    </a:lnTo>
                    <a:lnTo>
                      <a:pt x="58" y="38"/>
                    </a:lnTo>
                    <a:lnTo>
                      <a:pt x="39" y="21"/>
                    </a:lnTo>
                    <a:lnTo>
                      <a:pt x="24" y="0"/>
                    </a:lnTo>
                    <a:lnTo>
                      <a:pt x="0" y="13"/>
                    </a:lnTo>
                    <a:close/>
                  </a:path>
                </a:pathLst>
              </a:custGeom>
              <a:solidFill>
                <a:schemeClr val="tx1"/>
              </a:solidFill>
              <a:ln w="9525">
                <a:solidFill>
                  <a:schemeClr val="tx1"/>
                </a:solidFill>
                <a:round/>
                <a:headEnd/>
                <a:tailEnd/>
              </a:ln>
            </p:spPr>
            <p:txBody>
              <a:bodyPr/>
              <a:lstStyle/>
              <a:p>
                <a:endParaRPr lang="de-DE" sz="1200"/>
              </a:p>
            </p:txBody>
          </p:sp>
          <p:sp>
            <p:nvSpPr>
              <p:cNvPr id="21" name="Freeform 25"/>
              <p:cNvSpPr>
                <a:spLocks/>
              </p:cNvSpPr>
              <p:nvPr/>
            </p:nvSpPr>
            <p:spPr bwMode="auto">
              <a:xfrm>
                <a:off x="3261" y="3052"/>
                <a:ext cx="63" cy="223"/>
              </a:xfrm>
              <a:custGeom>
                <a:avLst/>
                <a:gdLst>
                  <a:gd name="T0" fmla="*/ 24 w 69"/>
                  <a:gd name="T1" fmla="*/ 265 h 218"/>
                  <a:gd name="T2" fmla="*/ 22 w 69"/>
                  <a:gd name="T3" fmla="*/ 255 h 218"/>
                  <a:gd name="T4" fmla="*/ 19 w 69"/>
                  <a:gd name="T5" fmla="*/ 246 h 218"/>
                  <a:gd name="T6" fmla="*/ 18 w 69"/>
                  <a:gd name="T7" fmla="*/ 234 h 218"/>
                  <a:gd name="T8" fmla="*/ 15 w 69"/>
                  <a:gd name="T9" fmla="*/ 222 h 218"/>
                  <a:gd name="T10" fmla="*/ 13 w 69"/>
                  <a:gd name="T11" fmla="*/ 187 h 218"/>
                  <a:gd name="T12" fmla="*/ 10 w 69"/>
                  <a:gd name="T13" fmla="*/ 149 h 218"/>
                  <a:gd name="T14" fmla="*/ 9 w 69"/>
                  <a:gd name="T15" fmla="*/ 107 h 218"/>
                  <a:gd name="T16" fmla="*/ 9 w 69"/>
                  <a:gd name="T17" fmla="*/ 70 h 218"/>
                  <a:gd name="T18" fmla="*/ 10 w 69"/>
                  <a:gd name="T19" fmla="*/ 55 h 218"/>
                  <a:gd name="T20" fmla="*/ 11 w 69"/>
                  <a:gd name="T21" fmla="*/ 44 h 218"/>
                  <a:gd name="T22" fmla="*/ 13 w 69"/>
                  <a:gd name="T23" fmla="*/ 34 h 218"/>
                  <a:gd name="T24" fmla="*/ 14 w 69"/>
                  <a:gd name="T25" fmla="*/ 13 h 218"/>
                  <a:gd name="T26" fmla="*/ 7 w 69"/>
                  <a:gd name="T27" fmla="*/ 0 h 218"/>
                  <a:gd name="T28" fmla="*/ 5 w 69"/>
                  <a:gd name="T29" fmla="*/ 11 h 218"/>
                  <a:gd name="T30" fmla="*/ 5 w 69"/>
                  <a:gd name="T31" fmla="*/ 36 h 218"/>
                  <a:gd name="T32" fmla="*/ 2 w 69"/>
                  <a:gd name="T33" fmla="*/ 51 h 218"/>
                  <a:gd name="T34" fmla="*/ 0 w 69"/>
                  <a:gd name="T35" fmla="*/ 66 h 218"/>
                  <a:gd name="T36" fmla="*/ 0 w 69"/>
                  <a:gd name="T37" fmla="*/ 110 h 218"/>
                  <a:gd name="T38" fmla="*/ 2 w 69"/>
                  <a:gd name="T39" fmla="*/ 154 h 218"/>
                  <a:gd name="T40" fmla="*/ 5 w 69"/>
                  <a:gd name="T41" fmla="*/ 197 h 218"/>
                  <a:gd name="T42" fmla="*/ 7 w 69"/>
                  <a:gd name="T43" fmla="*/ 232 h 218"/>
                  <a:gd name="T44" fmla="*/ 10 w 69"/>
                  <a:gd name="T45" fmla="*/ 249 h 218"/>
                  <a:gd name="T46" fmla="*/ 13 w 69"/>
                  <a:gd name="T47" fmla="*/ 265 h 218"/>
                  <a:gd name="T48" fmla="*/ 15 w 69"/>
                  <a:gd name="T49" fmla="*/ 277 h 218"/>
                  <a:gd name="T50" fmla="*/ 18 w 69"/>
                  <a:gd name="T51" fmla="*/ 285 h 218"/>
                  <a:gd name="T52" fmla="*/ 24 w 69"/>
                  <a:gd name="T53" fmla="*/ 265 h 2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
                  <a:gd name="T82" fmla="*/ 0 h 218"/>
                  <a:gd name="T83" fmla="*/ 69 w 69"/>
                  <a:gd name="T84" fmla="*/ 218 h 21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 h="218">
                    <a:moveTo>
                      <a:pt x="69" y="201"/>
                    </a:moveTo>
                    <a:lnTo>
                      <a:pt x="64" y="194"/>
                    </a:lnTo>
                    <a:lnTo>
                      <a:pt x="57" y="188"/>
                    </a:lnTo>
                    <a:lnTo>
                      <a:pt x="53" y="179"/>
                    </a:lnTo>
                    <a:lnTo>
                      <a:pt x="45" y="169"/>
                    </a:lnTo>
                    <a:lnTo>
                      <a:pt x="36" y="143"/>
                    </a:lnTo>
                    <a:lnTo>
                      <a:pt x="29" y="113"/>
                    </a:lnTo>
                    <a:lnTo>
                      <a:pt x="26" y="83"/>
                    </a:lnTo>
                    <a:lnTo>
                      <a:pt x="26" y="56"/>
                    </a:lnTo>
                    <a:lnTo>
                      <a:pt x="29" y="43"/>
                    </a:lnTo>
                    <a:lnTo>
                      <a:pt x="31" y="32"/>
                    </a:lnTo>
                    <a:lnTo>
                      <a:pt x="36" y="22"/>
                    </a:lnTo>
                    <a:lnTo>
                      <a:pt x="41" y="13"/>
                    </a:lnTo>
                    <a:lnTo>
                      <a:pt x="21" y="0"/>
                    </a:lnTo>
                    <a:lnTo>
                      <a:pt x="14" y="11"/>
                    </a:lnTo>
                    <a:lnTo>
                      <a:pt x="7" y="24"/>
                    </a:lnTo>
                    <a:lnTo>
                      <a:pt x="2" y="39"/>
                    </a:lnTo>
                    <a:lnTo>
                      <a:pt x="0" y="54"/>
                    </a:lnTo>
                    <a:lnTo>
                      <a:pt x="0" y="86"/>
                    </a:lnTo>
                    <a:lnTo>
                      <a:pt x="2" y="118"/>
                    </a:lnTo>
                    <a:lnTo>
                      <a:pt x="12" y="150"/>
                    </a:lnTo>
                    <a:lnTo>
                      <a:pt x="21" y="177"/>
                    </a:lnTo>
                    <a:lnTo>
                      <a:pt x="29" y="190"/>
                    </a:lnTo>
                    <a:lnTo>
                      <a:pt x="38" y="201"/>
                    </a:lnTo>
                    <a:lnTo>
                      <a:pt x="45" y="211"/>
                    </a:lnTo>
                    <a:lnTo>
                      <a:pt x="55" y="218"/>
                    </a:lnTo>
                    <a:lnTo>
                      <a:pt x="69" y="201"/>
                    </a:lnTo>
                    <a:close/>
                  </a:path>
                </a:pathLst>
              </a:custGeom>
              <a:solidFill>
                <a:schemeClr val="tx1"/>
              </a:solidFill>
              <a:ln w="9525">
                <a:solidFill>
                  <a:schemeClr val="tx1"/>
                </a:solidFill>
                <a:round/>
                <a:headEnd/>
                <a:tailEnd/>
              </a:ln>
            </p:spPr>
            <p:txBody>
              <a:bodyPr/>
              <a:lstStyle/>
              <a:p>
                <a:endParaRPr lang="de-DE" sz="1200"/>
              </a:p>
            </p:txBody>
          </p:sp>
          <p:sp>
            <p:nvSpPr>
              <p:cNvPr id="24" name="Text Box 28"/>
              <p:cNvSpPr txBox="1">
                <a:spLocks noChangeArrowheads="1"/>
              </p:cNvSpPr>
              <p:nvPr/>
            </p:nvSpPr>
            <p:spPr bwMode="auto">
              <a:xfrm>
                <a:off x="1523" y="2875"/>
                <a:ext cx="254"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200" b="1" i="0">
                    <a:solidFill>
                      <a:srgbClr val="E25F0E"/>
                    </a:solidFill>
                  </a:rPr>
                  <a:t>L</a:t>
                </a:r>
              </a:p>
            </p:txBody>
          </p:sp>
          <p:sp>
            <p:nvSpPr>
              <p:cNvPr id="25" name="Text Box 29"/>
              <p:cNvSpPr txBox="1">
                <a:spLocks noChangeArrowheads="1"/>
              </p:cNvSpPr>
              <p:nvPr/>
            </p:nvSpPr>
            <p:spPr bwMode="auto">
              <a:xfrm>
                <a:off x="2614" y="2996"/>
                <a:ext cx="26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200" b="1" i="0">
                    <a:solidFill>
                      <a:srgbClr val="E25F0E"/>
                    </a:solidFill>
                  </a:rPr>
                  <a:t>E</a:t>
                </a:r>
              </a:p>
            </p:txBody>
          </p:sp>
          <p:grpSp>
            <p:nvGrpSpPr>
              <p:cNvPr id="26" name="Group 30"/>
              <p:cNvGrpSpPr>
                <a:grpSpLocks/>
              </p:cNvGrpSpPr>
              <p:nvPr/>
            </p:nvGrpSpPr>
            <p:grpSpPr bwMode="auto">
              <a:xfrm>
                <a:off x="1200" y="2256"/>
                <a:ext cx="329" cy="392"/>
                <a:chOff x="2240" y="1392"/>
                <a:chExt cx="208" cy="248"/>
              </a:xfrm>
            </p:grpSpPr>
            <p:sp>
              <p:nvSpPr>
                <p:cNvPr id="31" name="Rectangle 31"/>
                <p:cNvSpPr>
                  <a:spLocks noChangeArrowheads="1"/>
                </p:cNvSpPr>
                <p:nvPr/>
              </p:nvSpPr>
              <p:spPr bwMode="auto">
                <a:xfrm>
                  <a:off x="2344" y="1632"/>
                  <a:ext cx="24" cy="8"/>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200"/>
                </a:p>
              </p:txBody>
            </p:sp>
            <p:sp>
              <p:nvSpPr>
                <p:cNvPr id="32" name="Freeform 32"/>
                <p:cNvSpPr>
                  <a:spLocks/>
                </p:cNvSpPr>
                <p:nvPr/>
              </p:nvSpPr>
              <p:spPr bwMode="auto">
                <a:xfrm>
                  <a:off x="2304" y="1440"/>
                  <a:ext cx="88" cy="88"/>
                </a:xfrm>
                <a:custGeom>
                  <a:avLst/>
                  <a:gdLst>
                    <a:gd name="T0" fmla="*/ 88 w 88"/>
                    <a:gd name="T1" fmla="*/ 40 h 88"/>
                    <a:gd name="T2" fmla="*/ 80 w 88"/>
                    <a:gd name="T3" fmla="*/ 8 h 88"/>
                    <a:gd name="T4" fmla="*/ 48 w 88"/>
                    <a:gd name="T5" fmla="*/ 0 h 88"/>
                    <a:gd name="T6" fmla="*/ 16 w 88"/>
                    <a:gd name="T7" fmla="*/ 8 h 88"/>
                    <a:gd name="T8" fmla="*/ 0 w 88"/>
                    <a:gd name="T9" fmla="*/ 40 h 88"/>
                    <a:gd name="T10" fmla="*/ 16 w 88"/>
                    <a:gd name="T11" fmla="*/ 72 h 88"/>
                    <a:gd name="T12" fmla="*/ 48 w 88"/>
                    <a:gd name="T13" fmla="*/ 88 h 88"/>
                    <a:gd name="T14" fmla="*/ 80 w 88"/>
                    <a:gd name="T15" fmla="*/ 72 h 88"/>
                    <a:gd name="T16" fmla="*/ 88 w 88"/>
                    <a:gd name="T17" fmla="*/ 4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8"/>
                    <a:gd name="T29" fmla="*/ 88 w 88"/>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8">
                      <a:moveTo>
                        <a:pt x="88" y="40"/>
                      </a:moveTo>
                      <a:lnTo>
                        <a:pt x="80" y="8"/>
                      </a:lnTo>
                      <a:lnTo>
                        <a:pt x="48" y="0"/>
                      </a:lnTo>
                      <a:lnTo>
                        <a:pt x="16" y="8"/>
                      </a:lnTo>
                      <a:lnTo>
                        <a:pt x="0" y="40"/>
                      </a:lnTo>
                      <a:lnTo>
                        <a:pt x="16" y="72"/>
                      </a:lnTo>
                      <a:lnTo>
                        <a:pt x="48" y="88"/>
                      </a:lnTo>
                      <a:lnTo>
                        <a:pt x="80" y="72"/>
                      </a:lnTo>
                      <a:lnTo>
                        <a:pt x="88" y="4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33" name="Freeform 33"/>
                <p:cNvSpPr>
                  <a:spLocks/>
                </p:cNvSpPr>
                <p:nvPr/>
              </p:nvSpPr>
              <p:spPr bwMode="auto">
                <a:xfrm>
                  <a:off x="2304" y="1440"/>
                  <a:ext cx="96" cy="96"/>
                </a:xfrm>
                <a:custGeom>
                  <a:avLst/>
                  <a:gdLst>
                    <a:gd name="T0" fmla="*/ 88 w 96"/>
                    <a:gd name="T1" fmla="*/ 40 h 96"/>
                    <a:gd name="T2" fmla="*/ 80 w 96"/>
                    <a:gd name="T3" fmla="*/ 8 h 96"/>
                    <a:gd name="T4" fmla="*/ 80 w 96"/>
                    <a:gd name="T5" fmla="*/ 16 h 96"/>
                    <a:gd name="T6" fmla="*/ 80 w 96"/>
                    <a:gd name="T7" fmla="*/ 16 h 96"/>
                    <a:gd name="T8" fmla="*/ 48 w 96"/>
                    <a:gd name="T9" fmla="*/ 8 h 96"/>
                    <a:gd name="T10" fmla="*/ 48 w 96"/>
                    <a:gd name="T11" fmla="*/ 8 h 96"/>
                    <a:gd name="T12" fmla="*/ 48 w 96"/>
                    <a:gd name="T13" fmla="*/ 8 h 96"/>
                    <a:gd name="T14" fmla="*/ 16 w 96"/>
                    <a:gd name="T15" fmla="*/ 16 h 96"/>
                    <a:gd name="T16" fmla="*/ 24 w 96"/>
                    <a:gd name="T17" fmla="*/ 8 h 96"/>
                    <a:gd name="T18" fmla="*/ 24 w 96"/>
                    <a:gd name="T19" fmla="*/ 8 h 96"/>
                    <a:gd name="T20" fmla="*/ 8 w 96"/>
                    <a:gd name="T21" fmla="*/ 40 h 96"/>
                    <a:gd name="T22" fmla="*/ 8 w 96"/>
                    <a:gd name="T23" fmla="*/ 40 h 96"/>
                    <a:gd name="T24" fmla="*/ 8 w 96"/>
                    <a:gd name="T25" fmla="*/ 40 h 96"/>
                    <a:gd name="T26" fmla="*/ 24 w 96"/>
                    <a:gd name="T27" fmla="*/ 72 h 96"/>
                    <a:gd name="T28" fmla="*/ 16 w 96"/>
                    <a:gd name="T29" fmla="*/ 72 h 96"/>
                    <a:gd name="T30" fmla="*/ 16 w 96"/>
                    <a:gd name="T31" fmla="*/ 72 h 96"/>
                    <a:gd name="T32" fmla="*/ 48 w 96"/>
                    <a:gd name="T33" fmla="*/ 88 h 96"/>
                    <a:gd name="T34" fmla="*/ 48 w 96"/>
                    <a:gd name="T35" fmla="*/ 88 h 96"/>
                    <a:gd name="T36" fmla="*/ 48 w 96"/>
                    <a:gd name="T37" fmla="*/ 88 h 96"/>
                    <a:gd name="T38" fmla="*/ 80 w 96"/>
                    <a:gd name="T39" fmla="*/ 72 h 96"/>
                    <a:gd name="T40" fmla="*/ 80 w 96"/>
                    <a:gd name="T41" fmla="*/ 72 h 96"/>
                    <a:gd name="T42" fmla="*/ 80 w 96"/>
                    <a:gd name="T43" fmla="*/ 72 h 96"/>
                    <a:gd name="T44" fmla="*/ 88 w 96"/>
                    <a:gd name="T45" fmla="*/ 40 h 96"/>
                    <a:gd name="T46" fmla="*/ 88 w 96"/>
                    <a:gd name="T47" fmla="*/ 40 h 96"/>
                    <a:gd name="T48" fmla="*/ 96 w 96"/>
                    <a:gd name="T49" fmla="*/ 40 h 96"/>
                    <a:gd name="T50" fmla="*/ 96 w 96"/>
                    <a:gd name="T51" fmla="*/ 40 h 96"/>
                    <a:gd name="T52" fmla="*/ 88 w 96"/>
                    <a:gd name="T53" fmla="*/ 72 h 96"/>
                    <a:gd name="T54" fmla="*/ 88 w 96"/>
                    <a:gd name="T55" fmla="*/ 72 h 96"/>
                    <a:gd name="T56" fmla="*/ 80 w 96"/>
                    <a:gd name="T57" fmla="*/ 80 h 96"/>
                    <a:gd name="T58" fmla="*/ 48 w 96"/>
                    <a:gd name="T59" fmla="*/ 96 h 96"/>
                    <a:gd name="T60" fmla="*/ 48 w 96"/>
                    <a:gd name="T61" fmla="*/ 96 h 96"/>
                    <a:gd name="T62" fmla="*/ 48 w 96"/>
                    <a:gd name="T63" fmla="*/ 96 h 96"/>
                    <a:gd name="T64" fmla="*/ 16 w 96"/>
                    <a:gd name="T65" fmla="*/ 80 h 96"/>
                    <a:gd name="T66" fmla="*/ 16 w 96"/>
                    <a:gd name="T67" fmla="*/ 80 h 96"/>
                    <a:gd name="T68" fmla="*/ 16 w 96"/>
                    <a:gd name="T69" fmla="*/ 72 h 96"/>
                    <a:gd name="T70" fmla="*/ 0 w 96"/>
                    <a:gd name="T71" fmla="*/ 40 h 96"/>
                    <a:gd name="T72" fmla="*/ 0 w 96"/>
                    <a:gd name="T73" fmla="*/ 40 h 96"/>
                    <a:gd name="T74" fmla="*/ 0 w 96"/>
                    <a:gd name="T75" fmla="*/ 40 h 96"/>
                    <a:gd name="T76" fmla="*/ 16 w 96"/>
                    <a:gd name="T77" fmla="*/ 8 h 96"/>
                    <a:gd name="T78" fmla="*/ 16 w 96"/>
                    <a:gd name="T79" fmla="*/ 8 h 96"/>
                    <a:gd name="T80" fmla="*/ 16 w 96"/>
                    <a:gd name="T81" fmla="*/ 8 h 96"/>
                    <a:gd name="T82" fmla="*/ 48 w 96"/>
                    <a:gd name="T83" fmla="*/ 0 h 96"/>
                    <a:gd name="T84" fmla="*/ 48 w 96"/>
                    <a:gd name="T85" fmla="*/ 0 h 96"/>
                    <a:gd name="T86" fmla="*/ 48 w 96"/>
                    <a:gd name="T87" fmla="*/ 0 h 96"/>
                    <a:gd name="T88" fmla="*/ 80 w 96"/>
                    <a:gd name="T89" fmla="*/ 8 h 96"/>
                    <a:gd name="T90" fmla="*/ 80 w 96"/>
                    <a:gd name="T91" fmla="*/ 8 h 96"/>
                    <a:gd name="T92" fmla="*/ 88 w 96"/>
                    <a:gd name="T93" fmla="*/ 8 h 96"/>
                    <a:gd name="T94" fmla="*/ 96 w 96"/>
                    <a:gd name="T95" fmla="*/ 40 h 96"/>
                    <a:gd name="T96" fmla="*/ 88 w 96"/>
                    <a:gd name="T97" fmla="*/ 40 h 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6"/>
                    <a:gd name="T148" fmla="*/ 0 h 96"/>
                    <a:gd name="T149" fmla="*/ 96 w 96"/>
                    <a:gd name="T150" fmla="*/ 96 h 9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6" h="96">
                      <a:moveTo>
                        <a:pt x="88" y="40"/>
                      </a:moveTo>
                      <a:lnTo>
                        <a:pt x="80" y="8"/>
                      </a:lnTo>
                      <a:lnTo>
                        <a:pt x="80" y="16"/>
                      </a:lnTo>
                      <a:lnTo>
                        <a:pt x="48" y="8"/>
                      </a:lnTo>
                      <a:lnTo>
                        <a:pt x="16" y="16"/>
                      </a:lnTo>
                      <a:lnTo>
                        <a:pt x="24" y="8"/>
                      </a:lnTo>
                      <a:lnTo>
                        <a:pt x="8" y="40"/>
                      </a:lnTo>
                      <a:lnTo>
                        <a:pt x="24" y="72"/>
                      </a:lnTo>
                      <a:lnTo>
                        <a:pt x="16" y="72"/>
                      </a:lnTo>
                      <a:lnTo>
                        <a:pt x="48" y="88"/>
                      </a:lnTo>
                      <a:lnTo>
                        <a:pt x="80" y="72"/>
                      </a:lnTo>
                      <a:lnTo>
                        <a:pt x="88" y="40"/>
                      </a:lnTo>
                      <a:lnTo>
                        <a:pt x="96" y="40"/>
                      </a:lnTo>
                      <a:lnTo>
                        <a:pt x="88" y="72"/>
                      </a:lnTo>
                      <a:lnTo>
                        <a:pt x="80" y="80"/>
                      </a:lnTo>
                      <a:lnTo>
                        <a:pt x="48" y="96"/>
                      </a:lnTo>
                      <a:lnTo>
                        <a:pt x="16" y="80"/>
                      </a:lnTo>
                      <a:lnTo>
                        <a:pt x="16" y="72"/>
                      </a:lnTo>
                      <a:lnTo>
                        <a:pt x="0" y="40"/>
                      </a:lnTo>
                      <a:lnTo>
                        <a:pt x="16" y="8"/>
                      </a:lnTo>
                      <a:lnTo>
                        <a:pt x="48" y="0"/>
                      </a:lnTo>
                      <a:lnTo>
                        <a:pt x="80" y="8"/>
                      </a:lnTo>
                      <a:lnTo>
                        <a:pt x="88" y="8"/>
                      </a:lnTo>
                      <a:lnTo>
                        <a:pt x="96" y="40"/>
                      </a:lnTo>
                      <a:lnTo>
                        <a:pt x="88" y="4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34" name="Freeform 34"/>
                <p:cNvSpPr>
                  <a:spLocks/>
                </p:cNvSpPr>
                <p:nvPr/>
              </p:nvSpPr>
              <p:spPr bwMode="auto">
                <a:xfrm>
                  <a:off x="2392" y="1480"/>
                  <a:ext cx="8" cy="1"/>
                </a:xfrm>
                <a:custGeom>
                  <a:avLst/>
                  <a:gdLst>
                    <a:gd name="T0" fmla="*/ 0 w 8"/>
                    <a:gd name="T1" fmla="*/ 0 h 1"/>
                    <a:gd name="T2" fmla="*/ 0 w 8"/>
                    <a:gd name="T3" fmla="*/ 0 h 1"/>
                    <a:gd name="T4" fmla="*/ 0 w 8"/>
                    <a:gd name="T5" fmla="*/ 0 h 1"/>
                    <a:gd name="T6" fmla="*/ 8 w 8"/>
                    <a:gd name="T7" fmla="*/ 0 h 1"/>
                    <a:gd name="T8" fmla="*/ 8 w 8"/>
                    <a:gd name="T9" fmla="*/ 0 h 1"/>
                    <a:gd name="T10" fmla="*/ 8 w 8"/>
                    <a:gd name="T11" fmla="*/ 0 h 1"/>
                    <a:gd name="T12" fmla="*/ 0 w 8"/>
                    <a:gd name="T13" fmla="*/ 0 h 1"/>
                    <a:gd name="T14" fmla="*/ 0 60000 65536"/>
                    <a:gd name="T15" fmla="*/ 0 60000 65536"/>
                    <a:gd name="T16" fmla="*/ 0 60000 65536"/>
                    <a:gd name="T17" fmla="*/ 0 60000 65536"/>
                    <a:gd name="T18" fmla="*/ 0 60000 65536"/>
                    <a:gd name="T19" fmla="*/ 0 60000 65536"/>
                    <a:gd name="T20" fmla="*/ 0 60000 65536"/>
                    <a:gd name="T21" fmla="*/ 0 w 8"/>
                    <a:gd name="T22" fmla="*/ 0 h 1"/>
                    <a:gd name="T23" fmla="*/ 8 w 8"/>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
                      <a:moveTo>
                        <a:pt x="0" y="0"/>
                      </a:moveTo>
                      <a:lnTo>
                        <a:pt x="0" y="0"/>
                      </a:lnTo>
                      <a:lnTo>
                        <a:pt x="8" y="0"/>
                      </a:lnTo>
                      <a:lnTo>
                        <a:pt x="0" y="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35" name="Rectangle 35"/>
                <p:cNvSpPr>
                  <a:spLocks noChangeArrowheads="1"/>
                </p:cNvSpPr>
                <p:nvPr/>
              </p:nvSpPr>
              <p:spPr bwMode="auto">
                <a:xfrm>
                  <a:off x="2328" y="1528"/>
                  <a:ext cx="48" cy="8"/>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200"/>
                </a:p>
              </p:txBody>
            </p:sp>
            <p:sp>
              <p:nvSpPr>
                <p:cNvPr id="36" name="Rectangle 36"/>
                <p:cNvSpPr>
                  <a:spLocks noChangeArrowheads="1"/>
                </p:cNvSpPr>
                <p:nvPr/>
              </p:nvSpPr>
              <p:spPr bwMode="auto">
                <a:xfrm>
                  <a:off x="2368" y="1528"/>
                  <a:ext cx="8" cy="72"/>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200"/>
                </a:p>
              </p:txBody>
            </p:sp>
            <p:sp>
              <p:nvSpPr>
                <p:cNvPr id="37" name="Rectangle 37"/>
                <p:cNvSpPr>
                  <a:spLocks noChangeArrowheads="1"/>
                </p:cNvSpPr>
                <p:nvPr/>
              </p:nvSpPr>
              <p:spPr bwMode="auto">
                <a:xfrm>
                  <a:off x="2328" y="1592"/>
                  <a:ext cx="40" cy="8"/>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200"/>
                </a:p>
              </p:txBody>
            </p:sp>
            <p:sp>
              <p:nvSpPr>
                <p:cNvPr id="38" name="Rectangle 38"/>
                <p:cNvSpPr>
                  <a:spLocks noChangeArrowheads="1"/>
                </p:cNvSpPr>
                <p:nvPr/>
              </p:nvSpPr>
              <p:spPr bwMode="auto">
                <a:xfrm>
                  <a:off x="2328" y="1528"/>
                  <a:ext cx="8" cy="64"/>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200"/>
                </a:p>
              </p:txBody>
            </p:sp>
            <p:sp>
              <p:nvSpPr>
                <p:cNvPr id="39" name="Freeform 39"/>
                <p:cNvSpPr>
                  <a:spLocks/>
                </p:cNvSpPr>
                <p:nvPr/>
              </p:nvSpPr>
              <p:spPr bwMode="auto">
                <a:xfrm>
                  <a:off x="2336" y="1544"/>
                  <a:ext cx="24" cy="16"/>
                </a:xfrm>
                <a:custGeom>
                  <a:avLst/>
                  <a:gdLst>
                    <a:gd name="T0" fmla="*/ 0 w 24"/>
                    <a:gd name="T1" fmla="*/ 0 h 16"/>
                    <a:gd name="T2" fmla="*/ 0 w 24"/>
                    <a:gd name="T3" fmla="*/ 8 h 16"/>
                    <a:gd name="T4" fmla="*/ 24 w 24"/>
                    <a:gd name="T5" fmla="*/ 16 h 16"/>
                    <a:gd name="T6" fmla="*/ 24 w 24"/>
                    <a:gd name="T7" fmla="*/ 8 h 16"/>
                    <a:gd name="T8" fmla="*/ 0 w 24"/>
                    <a:gd name="T9" fmla="*/ 0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0" y="0"/>
                      </a:moveTo>
                      <a:lnTo>
                        <a:pt x="0" y="8"/>
                      </a:lnTo>
                      <a:lnTo>
                        <a:pt x="24" y="16"/>
                      </a:lnTo>
                      <a:lnTo>
                        <a:pt x="24" y="8"/>
                      </a:lnTo>
                      <a:lnTo>
                        <a:pt x="0" y="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40" name="Freeform 40"/>
                <p:cNvSpPr>
                  <a:spLocks/>
                </p:cNvSpPr>
                <p:nvPr/>
              </p:nvSpPr>
              <p:spPr bwMode="auto">
                <a:xfrm>
                  <a:off x="2328" y="1560"/>
                  <a:ext cx="32" cy="24"/>
                </a:xfrm>
                <a:custGeom>
                  <a:avLst/>
                  <a:gdLst>
                    <a:gd name="T0" fmla="*/ 0 w 32"/>
                    <a:gd name="T1" fmla="*/ 0 h 24"/>
                    <a:gd name="T2" fmla="*/ 0 w 32"/>
                    <a:gd name="T3" fmla="*/ 8 h 24"/>
                    <a:gd name="T4" fmla="*/ 32 w 32"/>
                    <a:gd name="T5" fmla="*/ 24 h 24"/>
                    <a:gd name="T6" fmla="*/ 32 w 32"/>
                    <a:gd name="T7" fmla="*/ 16 h 24"/>
                    <a:gd name="T8" fmla="*/ 0 w 32"/>
                    <a:gd name="T9" fmla="*/ 0 h 24"/>
                    <a:gd name="T10" fmla="*/ 0 60000 65536"/>
                    <a:gd name="T11" fmla="*/ 0 60000 65536"/>
                    <a:gd name="T12" fmla="*/ 0 60000 65536"/>
                    <a:gd name="T13" fmla="*/ 0 60000 65536"/>
                    <a:gd name="T14" fmla="*/ 0 60000 65536"/>
                    <a:gd name="T15" fmla="*/ 0 w 32"/>
                    <a:gd name="T16" fmla="*/ 0 h 24"/>
                    <a:gd name="T17" fmla="*/ 32 w 32"/>
                    <a:gd name="T18" fmla="*/ 24 h 24"/>
                  </a:gdLst>
                  <a:ahLst/>
                  <a:cxnLst>
                    <a:cxn ang="T10">
                      <a:pos x="T0" y="T1"/>
                    </a:cxn>
                    <a:cxn ang="T11">
                      <a:pos x="T2" y="T3"/>
                    </a:cxn>
                    <a:cxn ang="T12">
                      <a:pos x="T4" y="T5"/>
                    </a:cxn>
                    <a:cxn ang="T13">
                      <a:pos x="T6" y="T7"/>
                    </a:cxn>
                    <a:cxn ang="T14">
                      <a:pos x="T8" y="T9"/>
                    </a:cxn>
                  </a:cxnLst>
                  <a:rect l="T15" t="T16" r="T17" b="T18"/>
                  <a:pathLst>
                    <a:path w="32" h="24">
                      <a:moveTo>
                        <a:pt x="0" y="0"/>
                      </a:moveTo>
                      <a:lnTo>
                        <a:pt x="0" y="8"/>
                      </a:lnTo>
                      <a:lnTo>
                        <a:pt x="32" y="24"/>
                      </a:lnTo>
                      <a:lnTo>
                        <a:pt x="32" y="16"/>
                      </a:lnTo>
                      <a:lnTo>
                        <a:pt x="0" y="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41" name="Rectangle 41"/>
                <p:cNvSpPr>
                  <a:spLocks noChangeArrowheads="1"/>
                </p:cNvSpPr>
                <p:nvPr/>
              </p:nvSpPr>
              <p:spPr bwMode="auto">
                <a:xfrm>
                  <a:off x="2408" y="1480"/>
                  <a:ext cx="40" cy="8"/>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200"/>
                </a:p>
              </p:txBody>
            </p:sp>
            <p:sp>
              <p:nvSpPr>
                <p:cNvPr id="42" name="Freeform 42"/>
                <p:cNvSpPr>
                  <a:spLocks/>
                </p:cNvSpPr>
                <p:nvPr/>
              </p:nvSpPr>
              <p:spPr bwMode="auto">
                <a:xfrm>
                  <a:off x="2240" y="1480"/>
                  <a:ext cx="48" cy="16"/>
                </a:xfrm>
                <a:custGeom>
                  <a:avLst/>
                  <a:gdLst>
                    <a:gd name="T0" fmla="*/ 48 w 48"/>
                    <a:gd name="T1" fmla="*/ 8 h 16"/>
                    <a:gd name="T2" fmla="*/ 48 w 48"/>
                    <a:gd name="T3" fmla="*/ 0 h 16"/>
                    <a:gd name="T4" fmla="*/ 0 w 48"/>
                    <a:gd name="T5" fmla="*/ 8 h 16"/>
                    <a:gd name="T6" fmla="*/ 0 w 48"/>
                    <a:gd name="T7" fmla="*/ 16 h 16"/>
                    <a:gd name="T8" fmla="*/ 48 w 48"/>
                    <a:gd name="T9" fmla="*/ 8 h 16"/>
                    <a:gd name="T10" fmla="*/ 0 60000 65536"/>
                    <a:gd name="T11" fmla="*/ 0 60000 65536"/>
                    <a:gd name="T12" fmla="*/ 0 60000 65536"/>
                    <a:gd name="T13" fmla="*/ 0 60000 65536"/>
                    <a:gd name="T14" fmla="*/ 0 60000 65536"/>
                    <a:gd name="T15" fmla="*/ 0 w 48"/>
                    <a:gd name="T16" fmla="*/ 0 h 16"/>
                    <a:gd name="T17" fmla="*/ 48 w 48"/>
                    <a:gd name="T18" fmla="*/ 16 h 16"/>
                  </a:gdLst>
                  <a:ahLst/>
                  <a:cxnLst>
                    <a:cxn ang="T10">
                      <a:pos x="T0" y="T1"/>
                    </a:cxn>
                    <a:cxn ang="T11">
                      <a:pos x="T2" y="T3"/>
                    </a:cxn>
                    <a:cxn ang="T12">
                      <a:pos x="T4" y="T5"/>
                    </a:cxn>
                    <a:cxn ang="T13">
                      <a:pos x="T6" y="T7"/>
                    </a:cxn>
                    <a:cxn ang="T14">
                      <a:pos x="T8" y="T9"/>
                    </a:cxn>
                  </a:cxnLst>
                  <a:rect l="T15" t="T16" r="T17" b="T18"/>
                  <a:pathLst>
                    <a:path w="48" h="16">
                      <a:moveTo>
                        <a:pt x="48" y="8"/>
                      </a:moveTo>
                      <a:lnTo>
                        <a:pt x="48" y="0"/>
                      </a:lnTo>
                      <a:lnTo>
                        <a:pt x="0" y="8"/>
                      </a:lnTo>
                      <a:lnTo>
                        <a:pt x="0" y="16"/>
                      </a:lnTo>
                      <a:lnTo>
                        <a:pt x="48" y="8"/>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43" name="Rectangle 43"/>
                <p:cNvSpPr>
                  <a:spLocks noChangeArrowheads="1"/>
                </p:cNvSpPr>
                <p:nvPr/>
              </p:nvSpPr>
              <p:spPr bwMode="auto">
                <a:xfrm>
                  <a:off x="2352" y="1392"/>
                  <a:ext cx="8" cy="32"/>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200"/>
                </a:p>
              </p:txBody>
            </p:sp>
            <p:sp>
              <p:nvSpPr>
                <p:cNvPr id="44" name="Freeform 44"/>
                <p:cNvSpPr>
                  <a:spLocks/>
                </p:cNvSpPr>
                <p:nvPr/>
              </p:nvSpPr>
              <p:spPr bwMode="auto">
                <a:xfrm>
                  <a:off x="2392" y="1440"/>
                  <a:ext cx="8" cy="8"/>
                </a:xfrm>
                <a:custGeom>
                  <a:avLst/>
                  <a:gdLst>
                    <a:gd name="T0" fmla="*/ 0 w 8"/>
                    <a:gd name="T1" fmla="*/ 0 h 8"/>
                    <a:gd name="T2" fmla="*/ 0 w 8"/>
                    <a:gd name="T3" fmla="*/ 0 h 8"/>
                    <a:gd name="T4" fmla="*/ 8 w 8"/>
                    <a:gd name="T5" fmla="*/ 8 h 8"/>
                    <a:gd name="T6" fmla="*/ 8 w 8"/>
                    <a:gd name="T7" fmla="*/ 8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0" y="0"/>
                      </a:lnTo>
                      <a:lnTo>
                        <a:pt x="8" y="8"/>
                      </a:lnTo>
                      <a:lnTo>
                        <a:pt x="0" y="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45" name="Freeform 45"/>
                <p:cNvSpPr>
                  <a:spLocks/>
                </p:cNvSpPr>
                <p:nvPr/>
              </p:nvSpPr>
              <p:spPr bwMode="auto">
                <a:xfrm>
                  <a:off x="2424" y="1416"/>
                  <a:ext cx="8" cy="8"/>
                </a:xfrm>
                <a:custGeom>
                  <a:avLst/>
                  <a:gdLst>
                    <a:gd name="T0" fmla="*/ 0 w 8"/>
                    <a:gd name="T1" fmla="*/ 0 h 8"/>
                    <a:gd name="T2" fmla="*/ 0 w 8"/>
                    <a:gd name="T3" fmla="*/ 0 h 8"/>
                    <a:gd name="T4" fmla="*/ 8 w 8"/>
                    <a:gd name="T5" fmla="*/ 8 h 8"/>
                    <a:gd name="T6" fmla="*/ 8 w 8"/>
                    <a:gd name="T7" fmla="*/ 8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0" y="0"/>
                      </a:lnTo>
                      <a:lnTo>
                        <a:pt x="8" y="8"/>
                      </a:lnTo>
                      <a:lnTo>
                        <a:pt x="0" y="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46" name="Freeform 46"/>
                <p:cNvSpPr>
                  <a:spLocks/>
                </p:cNvSpPr>
                <p:nvPr/>
              </p:nvSpPr>
              <p:spPr bwMode="auto">
                <a:xfrm>
                  <a:off x="2392" y="1416"/>
                  <a:ext cx="40" cy="32"/>
                </a:xfrm>
                <a:custGeom>
                  <a:avLst/>
                  <a:gdLst>
                    <a:gd name="T0" fmla="*/ 0 w 40"/>
                    <a:gd name="T1" fmla="*/ 24 h 32"/>
                    <a:gd name="T2" fmla="*/ 8 w 40"/>
                    <a:gd name="T3" fmla="*/ 32 h 32"/>
                    <a:gd name="T4" fmla="*/ 40 w 40"/>
                    <a:gd name="T5" fmla="*/ 8 h 32"/>
                    <a:gd name="T6" fmla="*/ 32 w 40"/>
                    <a:gd name="T7" fmla="*/ 0 h 32"/>
                    <a:gd name="T8" fmla="*/ 0 w 40"/>
                    <a:gd name="T9" fmla="*/ 24 h 32"/>
                    <a:gd name="T10" fmla="*/ 0 60000 65536"/>
                    <a:gd name="T11" fmla="*/ 0 60000 65536"/>
                    <a:gd name="T12" fmla="*/ 0 60000 65536"/>
                    <a:gd name="T13" fmla="*/ 0 60000 65536"/>
                    <a:gd name="T14" fmla="*/ 0 60000 65536"/>
                    <a:gd name="T15" fmla="*/ 0 w 40"/>
                    <a:gd name="T16" fmla="*/ 0 h 32"/>
                    <a:gd name="T17" fmla="*/ 40 w 40"/>
                    <a:gd name="T18" fmla="*/ 32 h 32"/>
                  </a:gdLst>
                  <a:ahLst/>
                  <a:cxnLst>
                    <a:cxn ang="T10">
                      <a:pos x="T0" y="T1"/>
                    </a:cxn>
                    <a:cxn ang="T11">
                      <a:pos x="T2" y="T3"/>
                    </a:cxn>
                    <a:cxn ang="T12">
                      <a:pos x="T4" y="T5"/>
                    </a:cxn>
                    <a:cxn ang="T13">
                      <a:pos x="T6" y="T7"/>
                    </a:cxn>
                    <a:cxn ang="T14">
                      <a:pos x="T8" y="T9"/>
                    </a:cxn>
                  </a:cxnLst>
                  <a:rect l="T15" t="T16" r="T17" b="T18"/>
                  <a:pathLst>
                    <a:path w="40" h="32">
                      <a:moveTo>
                        <a:pt x="0" y="24"/>
                      </a:moveTo>
                      <a:lnTo>
                        <a:pt x="8" y="32"/>
                      </a:lnTo>
                      <a:lnTo>
                        <a:pt x="40" y="8"/>
                      </a:lnTo>
                      <a:lnTo>
                        <a:pt x="32" y="0"/>
                      </a:lnTo>
                      <a:lnTo>
                        <a:pt x="0" y="24"/>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47" name="Freeform 47"/>
                <p:cNvSpPr>
                  <a:spLocks/>
                </p:cNvSpPr>
                <p:nvPr/>
              </p:nvSpPr>
              <p:spPr bwMode="auto">
                <a:xfrm>
                  <a:off x="2304" y="1448"/>
                  <a:ext cx="8" cy="8"/>
                </a:xfrm>
                <a:custGeom>
                  <a:avLst/>
                  <a:gdLst>
                    <a:gd name="T0" fmla="*/ 0 w 8"/>
                    <a:gd name="T1" fmla="*/ 8 h 8"/>
                    <a:gd name="T2" fmla="*/ 0 w 8"/>
                    <a:gd name="T3" fmla="*/ 8 h 8"/>
                    <a:gd name="T4" fmla="*/ 8 w 8"/>
                    <a:gd name="T5" fmla="*/ 0 h 8"/>
                    <a:gd name="T6" fmla="*/ 8 w 8"/>
                    <a:gd name="T7" fmla="*/ 0 h 8"/>
                    <a:gd name="T8" fmla="*/ 0 w 8"/>
                    <a:gd name="T9" fmla="*/ 8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8"/>
                      </a:moveTo>
                      <a:lnTo>
                        <a:pt x="0" y="8"/>
                      </a:lnTo>
                      <a:lnTo>
                        <a:pt x="8" y="0"/>
                      </a:lnTo>
                      <a:lnTo>
                        <a:pt x="0" y="8"/>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48" name="Freeform 48"/>
                <p:cNvSpPr>
                  <a:spLocks/>
                </p:cNvSpPr>
                <p:nvPr/>
              </p:nvSpPr>
              <p:spPr bwMode="auto">
                <a:xfrm>
                  <a:off x="2280" y="1416"/>
                  <a:ext cx="8" cy="8"/>
                </a:xfrm>
                <a:custGeom>
                  <a:avLst/>
                  <a:gdLst>
                    <a:gd name="T0" fmla="*/ 0 w 8"/>
                    <a:gd name="T1" fmla="*/ 8 h 8"/>
                    <a:gd name="T2" fmla="*/ 0 w 8"/>
                    <a:gd name="T3" fmla="*/ 8 h 8"/>
                    <a:gd name="T4" fmla="*/ 8 w 8"/>
                    <a:gd name="T5" fmla="*/ 0 h 8"/>
                    <a:gd name="T6" fmla="*/ 8 w 8"/>
                    <a:gd name="T7" fmla="*/ 0 h 8"/>
                    <a:gd name="T8" fmla="*/ 0 w 8"/>
                    <a:gd name="T9" fmla="*/ 8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8"/>
                      </a:moveTo>
                      <a:lnTo>
                        <a:pt x="0" y="8"/>
                      </a:lnTo>
                      <a:lnTo>
                        <a:pt x="8" y="0"/>
                      </a:lnTo>
                      <a:lnTo>
                        <a:pt x="0" y="8"/>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49" name="Freeform 49"/>
                <p:cNvSpPr>
                  <a:spLocks/>
                </p:cNvSpPr>
                <p:nvPr/>
              </p:nvSpPr>
              <p:spPr bwMode="auto">
                <a:xfrm>
                  <a:off x="2280" y="1416"/>
                  <a:ext cx="32" cy="40"/>
                </a:xfrm>
                <a:custGeom>
                  <a:avLst/>
                  <a:gdLst>
                    <a:gd name="T0" fmla="*/ 24 w 32"/>
                    <a:gd name="T1" fmla="*/ 40 h 40"/>
                    <a:gd name="T2" fmla="*/ 32 w 32"/>
                    <a:gd name="T3" fmla="*/ 32 h 40"/>
                    <a:gd name="T4" fmla="*/ 8 w 32"/>
                    <a:gd name="T5" fmla="*/ 0 h 40"/>
                    <a:gd name="T6" fmla="*/ 0 w 32"/>
                    <a:gd name="T7" fmla="*/ 8 h 40"/>
                    <a:gd name="T8" fmla="*/ 24 w 32"/>
                    <a:gd name="T9" fmla="*/ 40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24" y="40"/>
                      </a:moveTo>
                      <a:lnTo>
                        <a:pt x="32" y="32"/>
                      </a:lnTo>
                      <a:lnTo>
                        <a:pt x="8" y="0"/>
                      </a:lnTo>
                      <a:lnTo>
                        <a:pt x="0" y="8"/>
                      </a:lnTo>
                      <a:lnTo>
                        <a:pt x="24" y="4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grpSp>
          <p:sp>
            <p:nvSpPr>
              <p:cNvPr id="27" name="Freeform 50"/>
              <p:cNvSpPr>
                <a:spLocks/>
              </p:cNvSpPr>
              <p:nvPr/>
            </p:nvSpPr>
            <p:spPr bwMode="auto">
              <a:xfrm flipH="1">
                <a:off x="2160" y="2688"/>
                <a:ext cx="624" cy="672"/>
              </a:xfrm>
              <a:custGeom>
                <a:avLst/>
                <a:gdLst>
                  <a:gd name="T0" fmla="*/ 5 w 686"/>
                  <a:gd name="T1" fmla="*/ 8 h 665"/>
                  <a:gd name="T2" fmla="*/ 0 w 686"/>
                  <a:gd name="T3" fmla="*/ 17 h 665"/>
                  <a:gd name="T4" fmla="*/ 215 w 686"/>
                  <a:gd name="T5" fmla="*/ 754 h 665"/>
                  <a:gd name="T6" fmla="*/ 221 w 686"/>
                  <a:gd name="T7" fmla="*/ 737 h 665"/>
                  <a:gd name="T8" fmla="*/ 5 w 686"/>
                  <a:gd name="T9" fmla="*/ 0 h 665"/>
                  <a:gd name="T10" fmla="*/ 5 w 686"/>
                  <a:gd name="T11" fmla="*/ 8 h 665"/>
                  <a:gd name="T12" fmla="*/ 0 60000 65536"/>
                  <a:gd name="T13" fmla="*/ 0 60000 65536"/>
                  <a:gd name="T14" fmla="*/ 0 60000 65536"/>
                  <a:gd name="T15" fmla="*/ 0 60000 65536"/>
                  <a:gd name="T16" fmla="*/ 0 60000 65536"/>
                  <a:gd name="T17" fmla="*/ 0 60000 65536"/>
                  <a:gd name="T18" fmla="*/ 0 w 686"/>
                  <a:gd name="T19" fmla="*/ 0 h 665"/>
                  <a:gd name="T20" fmla="*/ 686 w 686"/>
                  <a:gd name="T21" fmla="*/ 665 h 665"/>
                </a:gdLst>
                <a:ahLst/>
                <a:cxnLst>
                  <a:cxn ang="T12">
                    <a:pos x="T0" y="T1"/>
                  </a:cxn>
                  <a:cxn ang="T13">
                    <a:pos x="T2" y="T3"/>
                  </a:cxn>
                  <a:cxn ang="T14">
                    <a:pos x="T4" y="T5"/>
                  </a:cxn>
                  <a:cxn ang="T15">
                    <a:pos x="T6" y="T7"/>
                  </a:cxn>
                  <a:cxn ang="T16">
                    <a:pos x="T8" y="T9"/>
                  </a:cxn>
                  <a:cxn ang="T17">
                    <a:pos x="T10" y="T11"/>
                  </a:cxn>
                </a:cxnLst>
                <a:rect l="T18" t="T19" r="T20" b="T21"/>
                <a:pathLst>
                  <a:path w="686" h="665">
                    <a:moveTo>
                      <a:pt x="10" y="8"/>
                    </a:moveTo>
                    <a:lnTo>
                      <a:pt x="0" y="17"/>
                    </a:lnTo>
                    <a:lnTo>
                      <a:pt x="667" y="665"/>
                    </a:lnTo>
                    <a:lnTo>
                      <a:pt x="686" y="650"/>
                    </a:lnTo>
                    <a:lnTo>
                      <a:pt x="19" y="0"/>
                    </a:lnTo>
                    <a:lnTo>
                      <a:pt x="10" y="8"/>
                    </a:lnTo>
                    <a:close/>
                  </a:path>
                </a:pathLst>
              </a:custGeom>
              <a:solidFill>
                <a:schemeClr val="tx1"/>
              </a:solidFill>
              <a:ln w="9525">
                <a:solidFill>
                  <a:schemeClr val="accent2"/>
                </a:solidFill>
                <a:round/>
                <a:headEnd/>
                <a:tailEnd/>
              </a:ln>
            </p:spPr>
            <p:txBody>
              <a:bodyPr/>
              <a:lstStyle/>
              <a:p>
                <a:endParaRPr lang="de-DE" sz="1200"/>
              </a:p>
            </p:txBody>
          </p:sp>
          <p:sp>
            <p:nvSpPr>
              <p:cNvPr id="28" name="Freeform 51"/>
              <p:cNvSpPr>
                <a:spLocks/>
              </p:cNvSpPr>
              <p:nvPr/>
            </p:nvSpPr>
            <p:spPr bwMode="auto">
              <a:xfrm flipH="1">
                <a:off x="2694" y="2604"/>
                <a:ext cx="192" cy="169"/>
              </a:xfrm>
              <a:custGeom>
                <a:avLst/>
                <a:gdLst>
                  <a:gd name="T0" fmla="*/ 0 w 178"/>
                  <a:gd name="T1" fmla="*/ 0 h 165"/>
                  <a:gd name="T2" fmla="*/ 0 w 178"/>
                  <a:gd name="T3" fmla="*/ 0 h 165"/>
                  <a:gd name="T4" fmla="*/ 161 w 178"/>
                  <a:gd name="T5" fmla="*/ 219 h 165"/>
                  <a:gd name="T6" fmla="*/ 161 w 178"/>
                  <a:gd name="T7" fmla="*/ 219 h 165"/>
                  <a:gd name="T8" fmla="*/ 174 w 178"/>
                  <a:gd name="T9" fmla="*/ 208 h 165"/>
                  <a:gd name="T10" fmla="*/ 187 w 178"/>
                  <a:gd name="T11" fmla="*/ 197 h 165"/>
                  <a:gd name="T12" fmla="*/ 195 w 178"/>
                  <a:gd name="T13" fmla="*/ 185 h 165"/>
                  <a:gd name="T14" fmla="*/ 208 w 178"/>
                  <a:gd name="T15" fmla="*/ 177 h 165"/>
                  <a:gd name="T16" fmla="*/ 222 w 178"/>
                  <a:gd name="T17" fmla="*/ 165 h 165"/>
                  <a:gd name="T18" fmla="*/ 239 w 178"/>
                  <a:gd name="T19" fmla="*/ 157 h 165"/>
                  <a:gd name="T20" fmla="*/ 253 w 178"/>
                  <a:gd name="T21" fmla="*/ 147 h 165"/>
                  <a:gd name="T22" fmla="*/ 265 w 178"/>
                  <a:gd name="T23" fmla="*/ 141 h 165"/>
                  <a:gd name="T24" fmla="*/ 285 w 178"/>
                  <a:gd name="T25" fmla="*/ 135 h 165"/>
                  <a:gd name="T26" fmla="*/ 308 w 178"/>
                  <a:gd name="T27" fmla="*/ 125 h 165"/>
                  <a:gd name="T28" fmla="*/ 326 w 178"/>
                  <a:gd name="T29" fmla="*/ 119 h 165"/>
                  <a:gd name="T30" fmla="*/ 346 w 178"/>
                  <a:gd name="T31" fmla="*/ 113 h 165"/>
                  <a:gd name="T32" fmla="*/ 372 w 178"/>
                  <a:gd name="T33" fmla="*/ 105 h 165"/>
                  <a:gd name="T34" fmla="*/ 397 w 178"/>
                  <a:gd name="T35" fmla="*/ 103 h 165"/>
                  <a:gd name="T36" fmla="*/ 415 w 178"/>
                  <a:gd name="T37" fmla="*/ 99 h 165"/>
                  <a:gd name="T38" fmla="*/ 442 w 178"/>
                  <a:gd name="T39" fmla="*/ 97 h 165"/>
                  <a:gd name="T40" fmla="*/ 0 w 178"/>
                  <a:gd name="T41" fmla="*/ 0 h 165"/>
                  <a:gd name="T42" fmla="*/ 0 w 178"/>
                  <a:gd name="T43" fmla="*/ 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165"/>
                  <a:gd name="T68" fmla="*/ 178 w 178"/>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165">
                    <a:moveTo>
                      <a:pt x="0" y="0"/>
                    </a:moveTo>
                    <a:lnTo>
                      <a:pt x="0" y="0"/>
                    </a:lnTo>
                    <a:lnTo>
                      <a:pt x="65" y="165"/>
                    </a:lnTo>
                    <a:lnTo>
                      <a:pt x="70" y="156"/>
                    </a:lnTo>
                    <a:lnTo>
                      <a:pt x="75" y="147"/>
                    </a:lnTo>
                    <a:lnTo>
                      <a:pt x="79" y="139"/>
                    </a:lnTo>
                    <a:lnTo>
                      <a:pt x="84" y="133"/>
                    </a:lnTo>
                    <a:lnTo>
                      <a:pt x="89" y="124"/>
                    </a:lnTo>
                    <a:lnTo>
                      <a:pt x="96" y="118"/>
                    </a:lnTo>
                    <a:lnTo>
                      <a:pt x="101" y="111"/>
                    </a:lnTo>
                    <a:lnTo>
                      <a:pt x="108" y="105"/>
                    </a:lnTo>
                    <a:lnTo>
                      <a:pt x="115" y="101"/>
                    </a:lnTo>
                    <a:lnTo>
                      <a:pt x="125" y="94"/>
                    </a:lnTo>
                    <a:lnTo>
                      <a:pt x="132" y="90"/>
                    </a:lnTo>
                    <a:lnTo>
                      <a:pt x="139" y="86"/>
                    </a:lnTo>
                    <a:lnTo>
                      <a:pt x="149" y="81"/>
                    </a:lnTo>
                    <a:lnTo>
                      <a:pt x="159" y="79"/>
                    </a:lnTo>
                    <a:lnTo>
                      <a:pt x="168" y="75"/>
                    </a:lnTo>
                    <a:lnTo>
                      <a:pt x="178" y="73"/>
                    </a:lnTo>
                    <a:lnTo>
                      <a:pt x="0" y="0"/>
                    </a:lnTo>
                    <a:close/>
                  </a:path>
                </a:pathLst>
              </a:custGeom>
              <a:solidFill>
                <a:schemeClr val="tx1"/>
              </a:solidFill>
              <a:ln w="9525">
                <a:solidFill>
                  <a:schemeClr val="accent2"/>
                </a:solidFill>
                <a:round/>
                <a:headEnd/>
                <a:tailEnd/>
              </a:ln>
            </p:spPr>
            <p:txBody>
              <a:bodyPr/>
              <a:lstStyle/>
              <a:p>
                <a:endParaRPr lang="de-DE" sz="1200"/>
              </a:p>
            </p:txBody>
          </p:sp>
          <p:sp>
            <p:nvSpPr>
              <p:cNvPr id="29" name="Text Box 52"/>
              <p:cNvSpPr txBox="1">
                <a:spLocks noChangeArrowheads="1"/>
              </p:cNvSpPr>
              <p:nvPr/>
            </p:nvSpPr>
            <p:spPr bwMode="auto">
              <a:xfrm>
                <a:off x="2897" y="2397"/>
                <a:ext cx="26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200" i="0" dirty="0"/>
                  <a:t>R</a:t>
                </a:r>
              </a:p>
            </p:txBody>
          </p:sp>
        </p:grpSp>
        <p:sp>
          <p:nvSpPr>
            <p:cNvPr id="11" name="Text Box 57"/>
            <p:cNvSpPr txBox="1">
              <a:spLocks noChangeArrowheads="1"/>
            </p:cNvSpPr>
            <p:nvPr/>
          </p:nvSpPr>
          <p:spPr bwMode="auto">
            <a:xfrm>
              <a:off x="2911054" y="2644775"/>
              <a:ext cx="425537" cy="3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de-DE" sz="1200" i="0" dirty="0"/>
                <a:t>N</a:t>
              </a:r>
              <a:endParaRPr lang="en-US" sz="1200" i="0" dirty="0"/>
            </a:p>
          </p:txBody>
        </p:sp>
      </p:grpSp>
      <p:sp>
        <p:nvSpPr>
          <p:cNvPr id="50" name="TextBox 49"/>
          <p:cNvSpPr txBox="1"/>
          <p:nvPr/>
        </p:nvSpPr>
        <p:spPr>
          <a:xfrm>
            <a:off x="5562326" y="5500096"/>
            <a:ext cx="277640" cy="307777"/>
          </a:xfrm>
          <a:prstGeom prst="rect">
            <a:avLst/>
          </a:prstGeom>
          <a:noFill/>
        </p:spPr>
        <p:txBody>
          <a:bodyPr wrap="none" rtlCol="0">
            <a:spAutoFit/>
          </a:bodyPr>
          <a:lstStyle/>
          <a:p>
            <a:r>
              <a:rPr lang="en-US" sz="1400" b="1" i="0" dirty="0" smtClean="0">
                <a:solidFill>
                  <a:schemeClr val="accent6"/>
                </a:solidFill>
                <a:sym typeface="Symbol" pitchFamily="18" charset="2"/>
              </a:rPr>
              <a:t></a:t>
            </a:r>
            <a:endParaRPr lang="de-DE" sz="1400" b="1" i="0" dirty="0"/>
          </a:p>
        </p:txBody>
      </p:sp>
      <p:sp>
        <p:nvSpPr>
          <p:cNvPr id="52" name="TextBox 51"/>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31</a:t>
            </a:fld>
            <a:endParaRPr lang="en-US" sz="1400" dirty="0"/>
          </a:p>
        </p:txBody>
      </p:sp>
      <p:sp>
        <p:nvSpPr>
          <p:cNvPr id="22" name="Title 21"/>
          <p:cNvSpPr>
            <a:spLocks noGrp="1"/>
          </p:cNvSpPr>
          <p:nvPr>
            <p:ph type="title"/>
          </p:nvPr>
        </p:nvSpPr>
        <p:spPr/>
        <p:txBody>
          <a:bodyPr/>
          <a:lstStyle/>
          <a:p>
            <a:r>
              <a:rPr lang="en-US" dirty="0"/>
              <a:t>Ambient / Diffuse Terms in </a:t>
            </a:r>
            <a:r>
              <a:rPr lang="en-US" dirty="0" err="1"/>
              <a:t>Phong</a:t>
            </a:r>
            <a:r>
              <a:rPr lang="en-US" dirty="0"/>
              <a:t> Model</a:t>
            </a:r>
            <a:br>
              <a:rPr lang="en-US" dirty="0"/>
            </a:br>
            <a:endParaRPr lang="en-US" dirty="0"/>
          </a:p>
        </p:txBody>
      </p:sp>
    </p:spTree>
    <p:extLst>
      <p:ext uri="{BB962C8B-B14F-4D97-AF65-F5344CB8AC3E}">
        <p14:creationId xmlns:p14="http://schemas.microsoft.com/office/powerpoint/2010/main" val="5107722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TextBox 51"/>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32</a:t>
            </a:fld>
            <a:endParaRPr lang="en-US" sz="1400" dirty="0"/>
          </a:p>
        </p:txBody>
      </p:sp>
      <p:sp>
        <p:nvSpPr>
          <p:cNvPr id="53" name="Rectangle 3"/>
          <p:cNvSpPr txBox="1">
            <a:spLocks noChangeArrowheads="1"/>
          </p:cNvSpPr>
          <p:nvPr/>
        </p:nvSpPr>
        <p:spPr>
          <a:xfrm>
            <a:off x="228600" y="1066800"/>
            <a:ext cx="8610600" cy="457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tabLst>
                <a:tab pos="1076325" algn="l"/>
              </a:tabLst>
            </a:pPr>
            <a:r>
              <a:rPr lang="en-US" sz="2000" dirty="0" smtClean="0">
                <a:solidFill>
                  <a:srgbClr val="000000"/>
                </a:solidFill>
              </a:rPr>
              <a:t>Specular light: C = </a:t>
            </a:r>
            <a:r>
              <a:rPr lang="en-US" sz="2000" dirty="0" err="1" smtClean="0">
                <a:solidFill>
                  <a:srgbClr val="000000"/>
                </a:solidFill>
              </a:rPr>
              <a:t>k</a:t>
            </a:r>
            <a:r>
              <a:rPr lang="en-US" sz="2000" baseline="-25000" dirty="0" err="1" smtClean="0">
                <a:solidFill>
                  <a:srgbClr val="000000"/>
                </a:solidFill>
              </a:rPr>
              <a:t>a</a:t>
            </a:r>
            <a:r>
              <a:rPr lang="en-US" sz="2000" dirty="0" err="1" smtClean="0">
                <a:solidFill>
                  <a:srgbClr val="000000"/>
                </a:solidFill>
              </a:rPr>
              <a:t>C</a:t>
            </a:r>
            <a:r>
              <a:rPr lang="en-US" sz="2000" baseline="-25000" dirty="0" err="1" smtClean="0">
                <a:solidFill>
                  <a:srgbClr val="000000"/>
                </a:solidFill>
              </a:rPr>
              <a:t>a</a:t>
            </a:r>
            <a:r>
              <a:rPr lang="en-US" sz="2000" dirty="0" err="1" smtClean="0">
                <a:solidFill>
                  <a:srgbClr val="000000"/>
                </a:solidFill>
              </a:rPr>
              <a:t>O</a:t>
            </a:r>
            <a:r>
              <a:rPr lang="en-US" sz="2000" baseline="-25000" dirty="0" err="1" smtClean="0">
                <a:solidFill>
                  <a:srgbClr val="000000"/>
                </a:solidFill>
              </a:rPr>
              <a:t>d</a:t>
            </a:r>
            <a:r>
              <a:rPr lang="en-US" sz="2000" baseline="-25000" dirty="0" smtClean="0">
                <a:solidFill>
                  <a:srgbClr val="000000"/>
                </a:solidFill>
              </a:rPr>
              <a:t> </a:t>
            </a:r>
            <a:r>
              <a:rPr lang="en-US" sz="2000" dirty="0" smtClean="0">
                <a:solidFill>
                  <a:srgbClr val="000000"/>
                </a:solidFill>
              </a:rPr>
              <a:t>+ </a:t>
            </a:r>
            <a:r>
              <a:rPr lang="en-US" sz="2000" dirty="0" err="1" smtClean="0">
                <a:solidFill>
                  <a:srgbClr val="000000"/>
                </a:solidFill>
              </a:rPr>
              <a:t>k</a:t>
            </a:r>
            <a:r>
              <a:rPr lang="en-US" sz="2000" baseline="-25000" dirty="0" err="1" smtClean="0">
                <a:solidFill>
                  <a:srgbClr val="000000"/>
                </a:solidFill>
              </a:rPr>
              <a:t>d</a:t>
            </a:r>
            <a:r>
              <a:rPr lang="en-US" sz="2000" dirty="0" err="1" smtClean="0">
                <a:solidFill>
                  <a:srgbClr val="000000"/>
                </a:solidFill>
              </a:rPr>
              <a:t>C</a:t>
            </a:r>
            <a:r>
              <a:rPr lang="en-US" sz="2000" baseline="-25000" dirty="0" err="1" smtClean="0">
                <a:solidFill>
                  <a:srgbClr val="000000"/>
                </a:solidFill>
              </a:rPr>
              <a:t>p</a:t>
            </a:r>
            <a:r>
              <a:rPr lang="en-US" sz="2000" dirty="0" err="1" smtClean="0">
                <a:solidFill>
                  <a:srgbClr val="000000"/>
                </a:solidFill>
              </a:rPr>
              <a:t>O</a:t>
            </a:r>
            <a:r>
              <a:rPr lang="en-US" sz="2000" baseline="-25000" dirty="0" err="1" smtClean="0">
                <a:solidFill>
                  <a:srgbClr val="000000"/>
                </a:solidFill>
              </a:rPr>
              <a:t>d</a:t>
            </a:r>
            <a:r>
              <a:rPr lang="en-US" sz="2000" dirty="0" err="1" smtClean="0">
                <a:solidFill>
                  <a:srgbClr val="000000"/>
                </a:solidFill>
              </a:rPr>
              <a:t>cos</a:t>
            </a:r>
            <a:r>
              <a:rPr lang="en-US" sz="2000" dirty="0" smtClean="0">
                <a:solidFill>
                  <a:srgbClr val="000000"/>
                </a:solidFill>
                <a:sym typeface="Symbol" pitchFamily="18" charset="2"/>
              </a:rPr>
              <a:t>() + </a:t>
            </a:r>
            <a:r>
              <a:rPr lang="en-US" sz="2000" b="1" dirty="0" err="1" smtClean="0">
                <a:solidFill>
                  <a:srgbClr val="FF0000"/>
                </a:solidFill>
              </a:rPr>
              <a:t>k</a:t>
            </a:r>
            <a:r>
              <a:rPr lang="en-US" sz="2000" b="1" baseline="-25000" dirty="0" err="1" smtClean="0">
                <a:solidFill>
                  <a:srgbClr val="FF0000"/>
                </a:solidFill>
              </a:rPr>
              <a:t>s</a:t>
            </a:r>
            <a:r>
              <a:rPr lang="en-US" sz="2000" b="1" dirty="0" err="1" smtClean="0">
                <a:solidFill>
                  <a:srgbClr val="FF0000"/>
                </a:solidFill>
              </a:rPr>
              <a:t>C</a:t>
            </a:r>
            <a:r>
              <a:rPr lang="en-US" sz="2000" b="1" baseline="-25000" dirty="0" err="1" smtClean="0">
                <a:solidFill>
                  <a:srgbClr val="FF0000"/>
                </a:solidFill>
              </a:rPr>
              <a:t>p</a:t>
            </a:r>
            <a:r>
              <a:rPr lang="en-US" sz="2000" b="1" dirty="0" err="1" smtClean="0">
                <a:solidFill>
                  <a:srgbClr val="FF0000"/>
                </a:solidFill>
              </a:rPr>
              <a:t>O</a:t>
            </a:r>
            <a:r>
              <a:rPr lang="en-US" sz="2000" b="1" baseline="-25000" dirty="0" err="1" smtClean="0">
                <a:solidFill>
                  <a:srgbClr val="FF0000"/>
                </a:solidFill>
              </a:rPr>
              <a:t>s</a:t>
            </a:r>
            <a:r>
              <a:rPr lang="en-US" sz="2000" b="1" dirty="0" err="1" smtClean="0">
                <a:solidFill>
                  <a:srgbClr val="000000"/>
                </a:solidFill>
              </a:rPr>
              <a:t>cos</a:t>
            </a:r>
            <a:r>
              <a:rPr lang="en-US" sz="2000" b="1" baseline="30000" dirty="0" err="1" smtClean="0">
                <a:solidFill>
                  <a:srgbClr val="FF0000"/>
                </a:solidFill>
              </a:rPr>
              <a:t>n</a:t>
            </a:r>
            <a:r>
              <a:rPr lang="en-US" sz="2000" b="1" dirty="0" smtClean="0">
                <a:solidFill>
                  <a:srgbClr val="000000"/>
                </a:solidFill>
                <a:sym typeface="Symbol" pitchFamily="18" charset="2"/>
              </a:rPr>
              <a:t>(</a:t>
            </a:r>
            <a:r>
              <a:rPr lang="en-US" sz="2000" b="1" dirty="0" smtClean="0">
                <a:solidFill>
                  <a:srgbClr val="FF0000"/>
                </a:solidFill>
                <a:sym typeface="Symbol" pitchFamily="18" charset="2"/>
              </a:rPr>
              <a:t></a:t>
            </a:r>
            <a:r>
              <a:rPr lang="en-US" sz="2000" b="1" dirty="0" smtClean="0">
                <a:solidFill>
                  <a:srgbClr val="000000"/>
                </a:solidFill>
                <a:sym typeface="Symbol" pitchFamily="18" charset="2"/>
              </a:rPr>
              <a:t>)</a:t>
            </a:r>
          </a:p>
          <a:p>
            <a:pPr lvl="1">
              <a:tabLst>
                <a:tab pos="1076325" algn="l"/>
              </a:tabLst>
            </a:pPr>
            <a:r>
              <a:rPr lang="en-US" sz="1800" dirty="0" err="1" smtClean="0">
                <a:solidFill>
                  <a:srgbClr val="FF0000"/>
                </a:solidFill>
              </a:rPr>
              <a:t>k</a:t>
            </a:r>
            <a:r>
              <a:rPr lang="en-US" sz="1800" baseline="-25000" dirty="0" err="1" smtClean="0">
                <a:solidFill>
                  <a:srgbClr val="FF0000"/>
                </a:solidFill>
              </a:rPr>
              <a:t>s</a:t>
            </a:r>
            <a:r>
              <a:rPr lang="en-US" sz="1800" baseline="-25000" dirty="0" smtClean="0">
                <a:solidFill>
                  <a:srgbClr val="000000"/>
                </a:solidFill>
              </a:rPr>
              <a:t> 	</a:t>
            </a:r>
            <a:r>
              <a:rPr lang="en-US" sz="1800" dirty="0" smtClean="0">
                <a:solidFill>
                  <a:srgbClr val="000000"/>
                </a:solidFill>
              </a:rPr>
              <a:t>is specular contribution</a:t>
            </a:r>
            <a:endParaRPr lang="en-US" sz="1800" baseline="-25000" dirty="0" smtClean="0">
              <a:solidFill>
                <a:srgbClr val="000000"/>
              </a:solidFill>
            </a:endParaRPr>
          </a:p>
          <a:p>
            <a:pPr lvl="1">
              <a:tabLst>
                <a:tab pos="1076325" algn="l"/>
              </a:tabLst>
            </a:pPr>
            <a:r>
              <a:rPr lang="en-US" sz="1800" dirty="0" err="1" smtClean="0">
                <a:solidFill>
                  <a:srgbClr val="FF0000"/>
                </a:solidFill>
              </a:rPr>
              <a:t>C</a:t>
            </a:r>
            <a:r>
              <a:rPr lang="en-US" sz="1800" baseline="-25000" dirty="0" err="1" smtClean="0">
                <a:solidFill>
                  <a:srgbClr val="FF0000"/>
                </a:solidFill>
              </a:rPr>
              <a:t>p</a:t>
            </a:r>
            <a:r>
              <a:rPr lang="en-US" sz="1800" baseline="-25000" dirty="0" smtClean="0">
                <a:solidFill>
                  <a:srgbClr val="000000"/>
                </a:solidFill>
              </a:rPr>
              <a:t> 	</a:t>
            </a:r>
            <a:r>
              <a:rPr lang="en-US" sz="1800" dirty="0" smtClean="0">
                <a:solidFill>
                  <a:srgbClr val="000000"/>
                </a:solidFill>
              </a:rPr>
              <a:t>is color of point light</a:t>
            </a:r>
            <a:endParaRPr lang="en-US" sz="1800" baseline="-25000" dirty="0" smtClean="0">
              <a:solidFill>
                <a:srgbClr val="000000"/>
              </a:solidFill>
            </a:endParaRPr>
          </a:p>
          <a:p>
            <a:pPr lvl="1">
              <a:tabLst>
                <a:tab pos="1076325" algn="l"/>
              </a:tabLst>
            </a:pPr>
            <a:r>
              <a:rPr lang="en-US" sz="1800" dirty="0" err="1" smtClean="0">
                <a:solidFill>
                  <a:srgbClr val="FF0000"/>
                </a:solidFill>
              </a:rPr>
              <a:t>O</a:t>
            </a:r>
            <a:r>
              <a:rPr lang="en-US" sz="1800" baseline="-25000" dirty="0" err="1" smtClean="0">
                <a:solidFill>
                  <a:srgbClr val="FF0000"/>
                </a:solidFill>
              </a:rPr>
              <a:t>s</a:t>
            </a:r>
            <a:r>
              <a:rPr lang="en-US" sz="1800" baseline="-25000" dirty="0" smtClean="0">
                <a:solidFill>
                  <a:srgbClr val="000000"/>
                </a:solidFill>
              </a:rPr>
              <a:t> 	</a:t>
            </a:r>
            <a:r>
              <a:rPr lang="en-US" sz="1800" dirty="0" smtClean="0">
                <a:solidFill>
                  <a:srgbClr val="000000"/>
                </a:solidFill>
              </a:rPr>
              <a:t>is specular color of object</a:t>
            </a:r>
          </a:p>
          <a:p>
            <a:pPr lvl="1">
              <a:tabLst>
                <a:tab pos="1076325" algn="l"/>
              </a:tabLst>
            </a:pPr>
            <a:r>
              <a:rPr lang="en-US" sz="1800" dirty="0" smtClean="0">
                <a:solidFill>
                  <a:srgbClr val="FF0000"/>
                </a:solidFill>
              </a:rPr>
              <a:t>n</a:t>
            </a:r>
            <a:r>
              <a:rPr lang="en-US" sz="1800" dirty="0" smtClean="0">
                <a:solidFill>
                  <a:srgbClr val="000000"/>
                </a:solidFill>
              </a:rPr>
              <a:t> 	is exponent of highlight</a:t>
            </a:r>
          </a:p>
          <a:p>
            <a:pPr lvl="1">
              <a:tabLst>
                <a:tab pos="1076325" algn="l"/>
              </a:tabLst>
            </a:pPr>
            <a:r>
              <a:rPr lang="en-US" sz="1800" dirty="0" smtClean="0">
                <a:solidFill>
                  <a:srgbClr val="FF0000"/>
                </a:solidFill>
                <a:sym typeface="Symbol" pitchFamily="18" charset="2"/>
              </a:rPr>
              <a:t></a:t>
            </a:r>
            <a:r>
              <a:rPr lang="en-US" sz="1800" dirty="0" smtClean="0">
                <a:solidFill>
                  <a:srgbClr val="000000"/>
                </a:solidFill>
              </a:rPr>
              <a:t> 	is either</a:t>
            </a:r>
            <a:br>
              <a:rPr lang="en-US" sz="1800" dirty="0" smtClean="0">
                <a:solidFill>
                  <a:srgbClr val="000000"/>
                </a:solidFill>
              </a:rPr>
            </a:br>
            <a:r>
              <a:rPr lang="en-US" sz="1800" dirty="0" smtClean="0">
                <a:solidFill>
                  <a:srgbClr val="000000"/>
                </a:solidFill>
              </a:rPr>
              <a:t>	- angle between reflected light and eye direction </a:t>
            </a:r>
            <a:br>
              <a:rPr lang="en-US" sz="1800" dirty="0" smtClean="0">
                <a:solidFill>
                  <a:srgbClr val="000000"/>
                </a:solidFill>
              </a:rPr>
            </a:br>
            <a:r>
              <a:rPr lang="en-US" sz="1800" dirty="0" smtClean="0">
                <a:solidFill>
                  <a:srgbClr val="000000"/>
                </a:solidFill>
              </a:rPr>
              <a:t>	  (</a:t>
            </a:r>
            <a:r>
              <a:rPr lang="en-US" sz="1800" dirty="0" err="1" smtClean="0">
                <a:solidFill>
                  <a:srgbClr val="000000"/>
                </a:solidFill>
              </a:rPr>
              <a:t>Phong</a:t>
            </a:r>
            <a:r>
              <a:rPr lang="en-US" sz="1800" dirty="0" smtClean="0">
                <a:solidFill>
                  <a:srgbClr val="000000"/>
                </a:solidFill>
              </a:rPr>
              <a:t>) or</a:t>
            </a:r>
            <a:br>
              <a:rPr lang="en-US" sz="1800" dirty="0" smtClean="0">
                <a:solidFill>
                  <a:srgbClr val="000000"/>
                </a:solidFill>
              </a:rPr>
            </a:br>
            <a:r>
              <a:rPr lang="en-US" sz="1800" dirty="0" smtClean="0">
                <a:solidFill>
                  <a:srgbClr val="000000"/>
                </a:solidFill>
              </a:rPr>
              <a:t>	- angle between surface normal and halfway vector </a:t>
            </a:r>
            <a:br>
              <a:rPr lang="en-US" sz="1800" dirty="0" smtClean="0">
                <a:solidFill>
                  <a:srgbClr val="000000"/>
                </a:solidFill>
              </a:rPr>
            </a:br>
            <a:r>
              <a:rPr lang="en-US" sz="1800" dirty="0" smtClean="0">
                <a:solidFill>
                  <a:srgbClr val="000000"/>
                </a:solidFill>
              </a:rPr>
              <a:t>  	  (</a:t>
            </a:r>
            <a:r>
              <a:rPr lang="en-US" sz="1800" dirty="0" err="1" smtClean="0">
                <a:solidFill>
                  <a:srgbClr val="000000"/>
                </a:solidFill>
              </a:rPr>
              <a:t>Blinn-Phong</a:t>
            </a:r>
            <a:r>
              <a:rPr lang="en-US" sz="1800" dirty="0" smtClean="0">
                <a:solidFill>
                  <a:srgbClr val="000000"/>
                </a:solidFill>
              </a:rPr>
              <a:t>)</a:t>
            </a:r>
          </a:p>
          <a:p>
            <a:pPr>
              <a:tabLst>
                <a:tab pos="1076325" algn="l"/>
              </a:tabLst>
            </a:pPr>
            <a:endParaRPr lang="en-US" sz="2000" dirty="0" smtClean="0"/>
          </a:p>
        </p:txBody>
      </p:sp>
      <p:grpSp>
        <p:nvGrpSpPr>
          <p:cNvPr id="54" name="Group 53"/>
          <p:cNvGrpSpPr/>
          <p:nvPr/>
        </p:nvGrpSpPr>
        <p:grpSpPr>
          <a:xfrm>
            <a:off x="6705600" y="1752600"/>
            <a:ext cx="1655576" cy="1775361"/>
            <a:chOff x="5463203" y="4946743"/>
            <a:chExt cx="1231884" cy="1321014"/>
          </a:xfrm>
        </p:grpSpPr>
        <p:pic>
          <p:nvPicPr>
            <p:cNvPr id="55" name="Picture 5" descr="spec"/>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510828" y="4946743"/>
              <a:ext cx="1184258" cy="132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 Box 10"/>
            <p:cNvSpPr txBox="1">
              <a:spLocks noChangeArrowheads="1"/>
            </p:cNvSpPr>
            <p:nvPr/>
          </p:nvSpPr>
          <p:spPr bwMode="auto">
            <a:xfrm>
              <a:off x="5463203" y="6021288"/>
              <a:ext cx="1231884" cy="18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i="0" dirty="0">
                  <a:solidFill>
                    <a:schemeClr val="bg1"/>
                  </a:solidFill>
                </a:rPr>
                <a:t>Specular</a:t>
              </a:r>
            </a:p>
          </p:txBody>
        </p:sp>
      </p:grpSp>
      <p:sp>
        <p:nvSpPr>
          <p:cNvPr id="2" name="Title 1"/>
          <p:cNvSpPr>
            <a:spLocks noGrp="1"/>
          </p:cNvSpPr>
          <p:nvPr>
            <p:ph type="title"/>
          </p:nvPr>
        </p:nvSpPr>
        <p:spPr/>
        <p:txBody>
          <a:bodyPr/>
          <a:lstStyle/>
          <a:p>
            <a:r>
              <a:rPr lang="en-US" dirty="0"/>
              <a:t>Specular Term in </a:t>
            </a:r>
            <a:r>
              <a:rPr lang="en-US" dirty="0" err="1"/>
              <a:t>Phong</a:t>
            </a:r>
            <a:r>
              <a:rPr lang="en-US" dirty="0"/>
              <a:t> Model</a:t>
            </a:r>
            <a:br>
              <a:rPr lang="en-US" dirty="0"/>
            </a:br>
            <a:endParaRPr lang="en-US" dirty="0"/>
          </a:p>
        </p:txBody>
      </p:sp>
    </p:spTree>
    <p:extLst>
      <p:ext uri="{BB962C8B-B14F-4D97-AF65-F5344CB8AC3E}">
        <p14:creationId xmlns:p14="http://schemas.microsoft.com/office/powerpoint/2010/main" val="19631511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3"/>
          <p:cNvSpPr txBox="1">
            <a:spLocks noChangeArrowheads="1"/>
          </p:cNvSpPr>
          <p:nvPr/>
        </p:nvSpPr>
        <p:spPr>
          <a:xfrm>
            <a:off x="762000" y="1066800"/>
            <a:ext cx="7620000" cy="457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tabLst>
                <a:tab pos="1524000" algn="l"/>
              </a:tabLst>
            </a:pPr>
            <a:r>
              <a:rPr lang="en-US" sz="2400" dirty="0" err="1" smtClean="0">
                <a:solidFill>
                  <a:srgbClr val="000000"/>
                </a:solidFill>
              </a:rPr>
              <a:t>cos</a:t>
            </a:r>
            <a:r>
              <a:rPr lang="en-US" sz="2400" dirty="0" smtClean="0">
                <a:solidFill>
                  <a:srgbClr val="000000"/>
                </a:solidFill>
                <a:sym typeface="Symbol" pitchFamily="18" charset="2"/>
              </a:rPr>
              <a:t>() = </a:t>
            </a:r>
            <a:r>
              <a:rPr lang="en-US" sz="2400" b="1" dirty="0" smtClean="0">
                <a:solidFill>
                  <a:srgbClr val="000000"/>
                </a:solidFill>
                <a:sym typeface="Symbol" pitchFamily="18" charset="2"/>
              </a:rPr>
              <a:t>R</a:t>
            </a:r>
            <a:r>
              <a:rPr lang="en-US" sz="2400" dirty="0" smtClean="0">
                <a:solidFill>
                  <a:srgbClr val="000000"/>
                </a:solidFill>
                <a:sym typeface="Symbol" pitchFamily="18" charset="2"/>
              </a:rPr>
              <a:t> *</a:t>
            </a:r>
            <a:r>
              <a:rPr lang="en-US" sz="2400" b="1" dirty="0" smtClean="0">
                <a:solidFill>
                  <a:srgbClr val="000000"/>
                </a:solidFill>
                <a:sym typeface="Symbol" pitchFamily="18" charset="2"/>
              </a:rPr>
              <a:t> E</a:t>
            </a:r>
            <a:r>
              <a:rPr lang="en-US" sz="2400" dirty="0" smtClean="0">
                <a:solidFill>
                  <a:srgbClr val="000000"/>
                </a:solidFill>
                <a:sym typeface="Symbol" pitchFamily="18" charset="2"/>
              </a:rPr>
              <a:t>  	(</a:t>
            </a:r>
            <a:r>
              <a:rPr lang="en-US" sz="2400" dirty="0" err="1" smtClean="0">
                <a:solidFill>
                  <a:srgbClr val="000000"/>
                </a:solidFill>
                <a:sym typeface="Symbol" pitchFamily="18" charset="2"/>
              </a:rPr>
              <a:t>Phong</a:t>
            </a:r>
            <a:r>
              <a:rPr lang="en-US" sz="2400" dirty="0" smtClean="0">
                <a:solidFill>
                  <a:srgbClr val="000000"/>
                </a:solidFill>
                <a:sym typeface="Symbol" pitchFamily="18" charset="2"/>
              </a:rPr>
              <a:t>)</a:t>
            </a:r>
            <a:endParaRPr lang="en-US" sz="2400" b="1" dirty="0" smtClean="0">
              <a:solidFill>
                <a:srgbClr val="000000"/>
              </a:solidFill>
              <a:sym typeface="Symbol" pitchFamily="18" charset="2"/>
            </a:endParaRPr>
          </a:p>
          <a:p>
            <a:pPr marL="0" indent="0">
              <a:buNone/>
              <a:tabLst>
                <a:tab pos="1524000" algn="l"/>
              </a:tabLst>
            </a:pPr>
            <a:r>
              <a:rPr lang="en-US" sz="2400" dirty="0" err="1" smtClean="0">
                <a:solidFill>
                  <a:srgbClr val="000000"/>
                </a:solidFill>
              </a:rPr>
              <a:t>cos</a:t>
            </a:r>
            <a:r>
              <a:rPr lang="en-US" sz="2400" dirty="0" smtClean="0">
                <a:solidFill>
                  <a:srgbClr val="000000"/>
                </a:solidFill>
                <a:sym typeface="Symbol" pitchFamily="18" charset="2"/>
              </a:rPr>
              <a:t>() = </a:t>
            </a:r>
            <a:r>
              <a:rPr lang="en-US" sz="2400" b="1" dirty="0" smtClean="0">
                <a:solidFill>
                  <a:srgbClr val="000000"/>
                </a:solidFill>
                <a:sym typeface="Symbol" pitchFamily="18" charset="2"/>
              </a:rPr>
              <a:t>N</a:t>
            </a:r>
            <a:r>
              <a:rPr lang="en-US" sz="2400" dirty="0" smtClean="0">
                <a:solidFill>
                  <a:srgbClr val="000000"/>
                </a:solidFill>
                <a:sym typeface="Symbol" pitchFamily="18" charset="2"/>
              </a:rPr>
              <a:t> * </a:t>
            </a:r>
            <a:r>
              <a:rPr lang="en-US" sz="2400" b="1" dirty="0" smtClean="0">
                <a:solidFill>
                  <a:srgbClr val="000000"/>
                </a:solidFill>
                <a:sym typeface="Symbol" pitchFamily="18" charset="2"/>
              </a:rPr>
              <a:t>H</a:t>
            </a:r>
            <a:r>
              <a:rPr lang="en-US" sz="2400" dirty="0" smtClean="0">
                <a:solidFill>
                  <a:srgbClr val="000000"/>
                </a:solidFill>
                <a:sym typeface="Symbol" pitchFamily="18" charset="2"/>
              </a:rPr>
              <a:t> 	(</a:t>
            </a:r>
            <a:r>
              <a:rPr lang="en-US" sz="2400" dirty="0" err="1" smtClean="0">
                <a:solidFill>
                  <a:srgbClr val="000000"/>
                </a:solidFill>
                <a:sym typeface="Symbol" pitchFamily="18" charset="2"/>
              </a:rPr>
              <a:t>Blinn-Phong</a:t>
            </a:r>
            <a:r>
              <a:rPr lang="en-US" sz="2400" dirty="0">
                <a:solidFill>
                  <a:srgbClr val="000000"/>
                </a:solidFill>
                <a:sym typeface="Symbol" pitchFamily="18" charset="2"/>
              </a:rPr>
              <a:t>)</a:t>
            </a:r>
            <a:endParaRPr lang="en-US" sz="2400" dirty="0" smtClean="0"/>
          </a:p>
        </p:txBody>
      </p:sp>
      <p:grpSp>
        <p:nvGrpSpPr>
          <p:cNvPr id="3" name="Group 4"/>
          <p:cNvGrpSpPr>
            <a:grpSpLocks/>
          </p:cNvGrpSpPr>
          <p:nvPr/>
        </p:nvGrpSpPr>
        <p:grpSpPr bwMode="auto">
          <a:xfrm>
            <a:off x="6734630" y="4054472"/>
            <a:ext cx="1718643" cy="800547"/>
            <a:chOff x="3961" y="2411"/>
            <a:chExt cx="1190" cy="639"/>
          </a:xfrm>
        </p:grpSpPr>
        <p:sp>
          <p:nvSpPr>
            <p:cNvPr id="4" name="Line 5"/>
            <p:cNvSpPr>
              <a:spLocks noChangeShapeType="1"/>
            </p:cNvSpPr>
            <p:nvPr/>
          </p:nvSpPr>
          <p:spPr bwMode="auto">
            <a:xfrm>
              <a:off x="4427" y="2757"/>
              <a:ext cx="1" cy="280"/>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lstStyle/>
            <a:p>
              <a:endParaRPr lang="de-DE" sz="1400"/>
            </a:p>
          </p:txBody>
        </p:sp>
        <p:sp>
          <p:nvSpPr>
            <p:cNvPr id="5" name="Line 6"/>
            <p:cNvSpPr>
              <a:spLocks noChangeShapeType="1"/>
            </p:cNvSpPr>
            <p:nvPr/>
          </p:nvSpPr>
          <p:spPr bwMode="auto">
            <a:xfrm>
              <a:off x="4395" y="2757"/>
              <a:ext cx="1" cy="280"/>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lstStyle/>
            <a:p>
              <a:endParaRPr lang="de-DE" sz="1400"/>
            </a:p>
          </p:txBody>
        </p:sp>
        <p:sp>
          <p:nvSpPr>
            <p:cNvPr id="6" name="Line 7"/>
            <p:cNvSpPr>
              <a:spLocks noChangeShapeType="1"/>
            </p:cNvSpPr>
            <p:nvPr/>
          </p:nvSpPr>
          <p:spPr bwMode="auto">
            <a:xfrm>
              <a:off x="5150" y="2757"/>
              <a:ext cx="1" cy="280"/>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lstStyle/>
            <a:p>
              <a:endParaRPr lang="de-DE" sz="1400"/>
            </a:p>
          </p:txBody>
        </p:sp>
        <p:sp>
          <p:nvSpPr>
            <p:cNvPr id="7" name="Line 8"/>
            <p:cNvSpPr>
              <a:spLocks noChangeShapeType="1"/>
            </p:cNvSpPr>
            <p:nvPr/>
          </p:nvSpPr>
          <p:spPr bwMode="auto">
            <a:xfrm>
              <a:off x="5118" y="2757"/>
              <a:ext cx="1" cy="280"/>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lstStyle/>
            <a:p>
              <a:endParaRPr lang="de-DE" sz="1400"/>
            </a:p>
          </p:txBody>
        </p:sp>
        <p:sp>
          <p:nvSpPr>
            <p:cNvPr id="8" name="Line 9"/>
            <p:cNvSpPr>
              <a:spLocks noChangeShapeType="1"/>
            </p:cNvSpPr>
            <p:nvPr/>
          </p:nvSpPr>
          <p:spPr bwMode="auto">
            <a:xfrm>
              <a:off x="4374" y="2706"/>
              <a:ext cx="768" cy="1"/>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lstStyle/>
            <a:p>
              <a:endParaRPr lang="de-DE" sz="1400"/>
            </a:p>
          </p:txBody>
        </p:sp>
        <p:sp>
          <p:nvSpPr>
            <p:cNvPr id="9" name="Rectangle 10"/>
            <p:cNvSpPr>
              <a:spLocks noChangeArrowheads="1"/>
            </p:cNvSpPr>
            <p:nvPr/>
          </p:nvSpPr>
          <p:spPr bwMode="auto">
            <a:xfrm>
              <a:off x="4523" y="2785"/>
              <a:ext cx="51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90000"/>
                </a:lnSpc>
                <a:spcBef>
                  <a:spcPct val="0"/>
                </a:spcBef>
                <a:buSzTx/>
              </a:pPr>
              <a:r>
                <a:rPr lang="de-DE" sz="2400" b="1" i="0">
                  <a:solidFill>
                    <a:schemeClr val="tx2"/>
                  </a:solidFill>
                </a:rPr>
                <a:t>L + E</a:t>
              </a:r>
              <a:endParaRPr lang="de-DE" sz="1400" i="0">
                <a:solidFill>
                  <a:schemeClr val="tx2"/>
                </a:solidFill>
              </a:endParaRPr>
            </a:p>
          </p:txBody>
        </p:sp>
        <p:sp>
          <p:nvSpPr>
            <p:cNvPr id="10" name="Rectangle 11"/>
            <p:cNvSpPr>
              <a:spLocks noChangeArrowheads="1"/>
            </p:cNvSpPr>
            <p:nvPr/>
          </p:nvSpPr>
          <p:spPr bwMode="auto">
            <a:xfrm>
              <a:off x="4517" y="2411"/>
              <a:ext cx="51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90000"/>
                </a:lnSpc>
                <a:spcBef>
                  <a:spcPct val="0"/>
                </a:spcBef>
                <a:buSzTx/>
              </a:pPr>
              <a:r>
                <a:rPr lang="de-DE" sz="2400" b="1" i="0" dirty="0">
                  <a:solidFill>
                    <a:schemeClr val="tx2"/>
                  </a:solidFill>
                </a:rPr>
                <a:t>L + E</a:t>
              </a:r>
              <a:endParaRPr lang="de-DE" sz="1400" i="0" dirty="0">
                <a:solidFill>
                  <a:schemeClr val="tx2"/>
                </a:solidFill>
              </a:endParaRPr>
            </a:p>
          </p:txBody>
        </p:sp>
        <p:sp>
          <p:nvSpPr>
            <p:cNvPr id="11" name="Rectangle 12"/>
            <p:cNvSpPr>
              <a:spLocks noChangeArrowheads="1"/>
            </p:cNvSpPr>
            <p:nvPr/>
          </p:nvSpPr>
          <p:spPr bwMode="auto">
            <a:xfrm>
              <a:off x="3961" y="2588"/>
              <a:ext cx="33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90000"/>
                </a:lnSpc>
                <a:spcBef>
                  <a:spcPct val="0"/>
                </a:spcBef>
                <a:buSzTx/>
              </a:pPr>
              <a:r>
                <a:rPr lang="de-DE" sz="2400" b="1" i="0">
                  <a:solidFill>
                    <a:schemeClr val="tx2"/>
                  </a:solidFill>
                </a:rPr>
                <a:t>H =</a:t>
              </a:r>
              <a:endParaRPr lang="de-DE" sz="1400" i="0">
                <a:solidFill>
                  <a:schemeClr val="tx2"/>
                </a:solidFill>
              </a:endParaRPr>
            </a:p>
          </p:txBody>
        </p:sp>
      </p:grpSp>
      <p:grpSp>
        <p:nvGrpSpPr>
          <p:cNvPr id="12" name="Group 11"/>
          <p:cNvGrpSpPr/>
          <p:nvPr/>
        </p:nvGrpSpPr>
        <p:grpSpPr>
          <a:xfrm>
            <a:off x="2209800" y="2660650"/>
            <a:ext cx="4257675" cy="3060700"/>
            <a:chOff x="1371600" y="2644775"/>
            <a:chExt cx="4257675" cy="3060700"/>
          </a:xfrm>
        </p:grpSpPr>
        <p:grpSp>
          <p:nvGrpSpPr>
            <p:cNvPr id="13" name="Group 13"/>
            <p:cNvGrpSpPr>
              <a:grpSpLocks/>
            </p:cNvGrpSpPr>
            <p:nvPr/>
          </p:nvGrpSpPr>
          <p:grpSpPr bwMode="auto">
            <a:xfrm>
              <a:off x="1371600" y="3048000"/>
              <a:ext cx="4257675" cy="2657475"/>
              <a:chOff x="1056" y="2256"/>
              <a:chExt cx="2682" cy="1674"/>
            </a:xfrm>
          </p:grpSpPr>
          <p:sp>
            <p:nvSpPr>
              <p:cNvPr id="16" name="Freeform 14"/>
              <p:cNvSpPr>
                <a:spLocks/>
              </p:cNvSpPr>
              <p:nvPr/>
            </p:nvSpPr>
            <p:spPr bwMode="auto">
              <a:xfrm>
                <a:off x="1056" y="3335"/>
                <a:ext cx="2436" cy="595"/>
              </a:xfrm>
              <a:custGeom>
                <a:avLst/>
                <a:gdLst>
                  <a:gd name="T0" fmla="*/ 831 w 2680"/>
                  <a:gd name="T1" fmla="*/ 667 h 582"/>
                  <a:gd name="T2" fmla="*/ 787 w 2680"/>
                  <a:gd name="T3" fmla="*/ 540 h 582"/>
                  <a:gd name="T4" fmla="*/ 740 w 2680"/>
                  <a:gd name="T5" fmla="*/ 420 h 582"/>
                  <a:gd name="T6" fmla="*/ 692 w 2680"/>
                  <a:gd name="T7" fmla="*/ 314 h 582"/>
                  <a:gd name="T8" fmla="*/ 641 w 2680"/>
                  <a:gd name="T9" fmla="*/ 223 h 582"/>
                  <a:gd name="T10" fmla="*/ 589 w 2680"/>
                  <a:gd name="T11" fmla="*/ 146 h 582"/>
                  <a:gd name="T12" fmla="*/ 535 w 2680"/>
                  <a:gd name="T13" fmla="*/ 84 h 582"/>
                  <a:gd name="T14" fmla="*/ 480 w 2680"/>
                  <a:gd name="T15" fmla="*/ 40 h 582"/>
                  <a:gd name="T16" fmla="*/ 423 w 2680"/>
                  <a:gd name="T17" fmla="*/ 7 h 582"/>
                  <a:gd name="T18" fmla="*/ 366 w 2680"/>
                  <a:gd name="T19" fmla="*/ 0 h 582"/>
                  <a:gd name="T20" fmla="*/ 310 w 2680"/>
                  <a:gd name="T21" fmla="*/ 9 h 582"/>
                  <a:gd name="T22" fmla="*/ 251 w 2680"/>
                  <a:gd name="T23" fmla="*/ 47 h 582"/>
                  <a:gd name="T24" fmla="*/ 195 w 2680"/>
                  <a:gd name="T25" fmla="*/ 99 h 582"/>
                  <a:gd name="T26" fmla="*/ 138 w 2680"/>
                  <a:gd name="T27" fmla="*/ 175 h 582"/>
                  <a:gd name="T28" fmla="*/ 82 w 2680"/>
                  <a:gd name="T29" fmla="*/ 279 h 582"/>
                  <a:gd name="T30" fmla="*/ 28 w 2680"/>
                  <a:gd name="T31" fmla="*/ 404 h 582"/>
                  <a:gd name="T32" fmla="*/ 5 w 2680"/>
                  <a:gd name="T33" fmla="*/ 501 h 582"/>
                  <a:gd name="T34" fmla="*/ 59 w 2680"/>
                  <a:gd name="T35" fmla="*/ 362 h 582"/>
                  <a:gd name="T36" fmla="*/ 114 w 2680"/>
                  <a:gd name="T37" fmla="*/ 249 h 582"/>
                  <a:gd name="T38" fmla="*/ 169 w 2680"/>
                  <a:gd name="T39" fmla="*/ 161 h 582"/>
                  <a:gd name="T40" fmla="*/ 226 w 2680"/>
                  <a:gd name="T41" fmla="*/ 99 h 582"/>
                  <a:gd name="T42" fmla="*/ 282 w 2680"/>
                  <a:gd name="T43" fmla="*/ 53 h 582"/>
                  <a:gd name="T44" fmla="*/ 337 w 2680"/>
                  <a:gd name="T45" fmla="*/ 38 h 582"/>
                  <a:gd name="T46" fmla="*/ 394 w 2680"/>
                  <a:gd name="T47" fmla="*/ 36 h 582"/>
                  <a:gd name="T48" fmla="*/ 449 w 2680"/>
                  <a:gd name="T49" fmla="*/ 51 h 582"/>
                  <a:gd name="T50" fmla="*/ 505 w 2680"/>
                  <a:gd name="T51" fmla="*/ 90 h 582"/>
                  <a:gd name="T52" fmla="*/ 560 w 2680"/>
                  <a:gd name="T53" fmla="*/ 140 h 582"/>
                  <a:gd name="T54" fmla="*/ 612 w 2680"/>
                  <a:gd name="T55" fmla="*/ 209 h 582"/>
                  <a:gd name="T56" fmla="*/ 664 w 2680"/>
                  <a:gd name="T57" fmla="*/ 293 h 582"/>
                  <a:gd name="T58" fmla="*/ 713 w 2680"/>
                  <a:gd name="T59" fmla="*/ 393 h 582"/>
                  <a:gd name="T60" fmla="*/ 760 w 2680"/>
                  <a:gd name="T61" fmla="*/ 504 h 582"/>
                  <a:gd name="T62" fmla="*/ 805 w 2680"/>
                  <a:gd name="T63" fmla="*/ 626 h 582"/>
                  <a:gd name="T64" fmla="*/ 848 w 2680"/>
                  <a:gd name="T65" fmla="*/ 760 h 5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80"/>
                  <a:gd name="T100" fmla="*/ 0 h 582"/>
                  <a:gd name="T101" fmla="*/ 2680 w 2680"/>
                  <a:gd name="T102" fmla="*/ 582 h 5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80" h="582">
                    <a:moveTo>
                      <a:pt x="2680" y="565"/>
                    </a:moveTo>
                    <a:lnTo>
                      <a:pt x="2615" y="512"/>
                    </a:lnTo>
                    <a:lnTo>
                      <a:pt x="2548" y="461"/>
                    </a:lnTo>
                    <a:lnTo>
                      <a:pt x="2476" y="414"/>
                    </a:lnTo>
                    <a:lnTo>
                      <a:pt x="2404" y="367"/>
                    </a:lnTo>
                    <a:lnTo>
                      <a:pt x="2330" y="322"/>
                    </a:lnTo>
                    <a:lnTo>
                      <a:pt x="2255" y="282"/>
                    </a:lnTo>
                    <a:lnTo>
                      <a:pt x="2176" y="241"/>
                    </a:lnTo>
                    <a:lnTo>
                      <a:pt x="2097" y="205"/>
                    </a:lnTo>
                    <a:lnTo>
                      <a:pt x="2018" y="171"/>
                    </a:lnTo>
                    <a:lnTo>
                      <a:pt x="1936" y="139"/>
                    </a:lnTo>
                    <a:lnTo>
                      <a:pt x="1852" y="111"/>
                    </a:lnTo>
                    <a:lnTo>
                      <a:pt x="1766" y="86"/>
                    </a:lnTo>
                    <a:lnTo>
                      <a:pt x="1682" y="64"/>
                    </a:lnTo>
                    <a:lnTo>
                      <a:pt x="1596" y="45"/>
                    </a:lnTo>
                    <a:lnTo>
                      <a:pt x="1507" y="28"/>
                    </a:lnTo>
                    <a:lnTo>
                      <a:pt x="1418" y="15"/>
                    </a:lnTo>
                    <a:lnTo>
                      <a:pt x="1329" y="7"/>
                    </a:lnTo>
                    <a:lnTo>
                      <a:pt x="1241" y="3"/>
                    </a:lnTo>
                    <a:lnTo>
                      <a:pt x="1152" y="0"/>
                    </a:lnTo>
                    <a:lnTo>
                      <a:pt x="1061" y="3"/>
                    </a:lnTo>
                    <a:lnTo>
                      <a:pt x="972" y="9"/>
                    </a:lnTo>
                    <a:lnTo>
                      <a:pt x="881" y="20"/>
                    </a:lnTo>
                    <a:lnTo>
                      <a:pt x="790" y="35"/>
                    </a:lnTo>
                    <a:lnTo>
                      <a:pt x="701" y="52"/>
                    </a:lnTo>
                    <a:lnTo>
                      <a:pt x="610" y="75"/>
                    </a:lnTo>
                    <a:lnTo>
                      <a:pt x="521" y="103"/>
                    </a:lnTo>
                    <a:lnTo>
                      <a:pt x="432" y="135"/>
                    </a:lnTo>
                    <a:lnTo>
                      <a:pt x="346" y="171"/>
                    </a:lnTo>
                    <a:lnTo>
                      <a:pt x="257" y="214"/>
                    </a:lnTo>
                    <a:lnTo>
                      <a:pt x="171" y="258"/>
                    </a:lnTo>
                    <a:lnTo>
                      <a:pt x="87" y="310"/>
                    </a:lnTo>
                    <a:lnTo>
                      <a:pt x="0" y="367"/>
                    </a:lnTo>
                    <a:lnTo>
                      <a:pt x="17" y="384"/>
                    </a:lnTo>
                    <a:lnTo>
                      <a:pt x="101" y="329"/>
                    </a:lnTo>
                    <a:lnTo>
                      <a:pt x="185" y="278"/>
                    </a:lnTo>
                    <a:lnTo>
                      <a:pt x="269" y="233"/>
                    </a:lnTo>
                    <a:lnTo>
                      <a:pt x="355" y="192"/>
                    </a:lnTo>
                    <a:lnTo>
                      <a:pt x="444" y="156"/>
                    </a:lnTo>
                    <a:lnTo>
                      <a:pt x="531" y="124"/>
                    </a:lnTo>
                    <a:lnTo>
                      <a:pt x="619" y="96"/>
                    </a:lnTo>
                    <a:lnTo>
                      <a:pt x="708" y="75"/>
                    </a:lnTo>
                    <a:lnTo>
                      <a:pt x="794" y="56"/>
                    </a:lnTo>
                    <a:lnTo>
                      <a:pt x="886" y="41"/>
                    </a:lnTo>
                    <a:lnTo>
                      <a:pt x="974" y="32"/>
                    </a:lnTo>
                    <a:lnTo>
                      <a:pt x="1063" y="26"/>
                    </a:lnTo>
                    <a:lnTo>
                      <a:pt x="1152" y="24"/>
                    </a:lnTo>
                    <a:lnTo>
                      <a:pt x="1241" y="24"/>
                    </a:lnTo>
                    <a:lnTo>
                      <a:pt x="1327" y="30"/>
                    </a:lnTo>
                    <a:lnTo>
                      <a:pt x="1416" y="39"/>
                    </a:lnTo>
                    <a:lnTo>
                      <a:pt x="1502" y="52"/>
                    </a:lnTo>
                    <a:lnTo>
                      <a:pt x="1589" y="67"/>
                    </a:lnTo>
                    <a:lnTo>
                      <a:pt x="1675" y="86"/>
                    </a:lnTo>
                    <a:lnTo>
                      <a:pt x="1759" y="107"/>
                    </a:lnTo>
                    <a:lnTo>
                      <a:pt x="1843" y="133"/>
                    </a:lnTo>
                    <a:lnTo>
                      <a:pt x="1924" y="160"/>
                    </a:lnTo>
                    <a:lnTo>
                      <a:pt x="2006" y="192"/>
                    </a:lnTo>
                    <a:lnTo>
                      <a:pt x="2087" y="226"/>
                    </a:lnTo>
                    <a:lnTo>
                      <a:pt x="2164" y="263"/>
                    </a:lnTo>
                    <a:lnTo>
                      <a:pt x="2241" y="301"/>
                    </a:lnTo>
                    <a:lnTo>
                      <a:pt x="2318" y="342"/>
                    </a:lnTo>
                    <a:lnTo>
                      <a:pt x="2390" y="386"/>
                    </a:lnTo>
                    <a:lnTo>
                      <a:pt x="2462" y="431"/>
                    </a:lnTo>
                    <a:lnTo>
                      <a:pt x="2531" y="480"/>
                    </a:lnTo>
                    <a:lnTo>
                      <a:pt x="2598" y="529"/>
                    </a:lnTo>
                    <a:lnTo>
                      <a:pt x="2663" y="582"/>
                    </a:lnTo>
                    <a:lnTo>
                      <a:pt x="2680" y="565"/>
                    </a:lnTo>
                    <a:close/>
                  </a:path>
                </a:pathLst>
              </a:custGeom>
              <a:solidFill>
                <a:schemeClr val="tx1"/>
              </a:solidFill>
              <a:ln w="9525">
                <a:solidFill>
                  <a:schemeClr val="tx1"/>
                </a:solidFill>
                <a:round/>
                <a:headEnd/>
                <a:tailEnd/>
              </a:ln>
            </p:spPr>
            <p:txBody>
              <a:bodyPr/>
              <a:lstStyle/>
              <a:p>
                <a:endParaRPr lang="de-DE" sz="1400"/>
              </a:p>
            </p:txBody>
          </p:sp>
          <p:sp>
            <p:nvSpPr>
              <p:cNvPr id="17" name="Freeform 15"/>
              <p:cNvSpPr>
                <a:spLocks/>
              </p:cNvSpPr>
              <p:nvPr/>
            </p:nvSpPr>
            <p:spPr bwMode="auto">
              <a:xfrm>
                <a:off x="2144" y="2448"/>
                <a:ext cx="33" cy="898"/>
              </a:xfrm>
              <a:custGeom>
                <a:avLst/>
                <a:gdLst>
                  <a:gd name="T0" fmla="*/ 5 w 36"/>
                  <a:gd name="T1" fmla="*/ 0 h 878"/>
                  <a:gd name="T2" fmla="*/ 0 w 36"/>
                  <a:gd name="T3" fmla="*/ 0 h 878"/>
                  <a:gd name="T4" fmla="*/ 5 w 36"/>
                  <a:gd name="T5" fmla="*/ 1149 h 878"/>
                  <a:gd name="T6" fmla="*/ 13 w 36"/>
                  <a:gd name="T7" fmla="*/ 1149 h 878"/>
                  <a:gd name="T8" fmla="*/ 10 w 36"/>
                  <a:gd name="T9" fmla="*/ 0 h 878"/>
                  <a:gd name="T10" fmla="*/ 5 w 36"/>
                  <a:gd name="T11" fmla="*/ 0 h 878"/>
                  <a:gd name="T12" fmla="*/ 0 60000 65536"/>
                  <a:gd name="T13" fmla="*/ 0 60000 65536"/>
                  <a:gd name="T14" fmla="*/ 0 60000 65536"/>
                  <a:gd name="T15" fmla="*/ 0 60000 65536"/>
                  <a:gd name="T16" fmla="*/ 0 60000 65536"/>
                  <a:gd name="T17" fmla="*/ 0 60000 65536"/>
                  <a:gd name="T18" fmla="*/ 0 w 36"/>
                  <a:gd name="T19" fmla="*/ 0 h 878"/>
                  <a:gd name="T20" fmla="*/ 36 w 3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36" h="878">
                    <a:moveTo>
                      <a:pt x="15" y="0"/>
                    </a:moveTo>
                    <a:lnTo>
                      <a:pt x="0" y="0"/>
                    </a:lnTo>
                    <a:lnTo>
                      <a:pt x="10" y="878"/>
                    </a:lnTo>
                    <a:lnTo>
                      <a:pt x="36" y="878"/>
                    </a:lnTo>
                    <a:lnTo>
                      <a:pt x="27" y="0"/>
                    </a:lnTo>
                    <a:lnTo>
                      <a:pt x="15" y="0"/>
                    </a:lnTo>
                    <a:close/>
                  </a:path>
                </a:pathLst>
              </a:custGeom>
              <a:solidFill>
                <a:schemeClr val="tx1"/>
              </a:solidFill>
              <a:ln w="9525">
                <a:solidFill>
                  <a:schemeClr val="tx1"/>
                </a:solidFill>
                <a:round/>
                <a:headEnd/>
                <a:tailEnd/>
              </a:ln>
            </p:spPr>
            <p:txBody>
              <a:bodyPr/>
              <a:lstStyle/>
              <a:p>
                <a:endParaRPr lang="de-DE" sz="1400"/>
              </a:p>
            </p:txBody>
          </p:sp>
          <p:sp>
            <p:nvSpPr>
              <p:cNvPr id="18" name="Freeform 16"/>
              <p:cNvSpPr>
                <a:spLocks/>
              </p:cNvSpPr>
              <p:nvPr/>
            </p:nvSpPr>
            <p:spPr bwMode="auto">
              <a:xfrm>
                <a:off x="2088" y="2365"/>
                <a:ext cx="140" cy="164"/>
              </a:xfrm>
              <a:custGeom>
                <a:avLst/>
                <a:gdLst>
                  <a:gd name="T0" fmla="*/ 23 w 154"/>
                  <a:gd name="T1" fmla="*/ 0 h 160"/>
                  <a:gd name="T2" fmla="*/ 23 w 154"/>
                  <a:gd name="T3" fmla="*/ 0 h 160"/>
                  <a:gd name="T4" fmla="*/ 0 w 154"/>
                  <a:gd name="T5" fmla="*/ 214 h 160"/>
                  <a:gd name="T6" fmla="*/ 0 w 154"/>
                  <a:gd name="T7" fmla="*/ 214 h 160"/>
                  <a:gd name="T8" fmla="*/ 5 w 154"/>
                  <a:gd name="T9" fmla="*/ 212 h 160"/>
                  <a:gd name="T10" fmla="*/ 5 w 154"/>
                  <a:gd name="T11" fmla="*/ 206 h 160"/>
                  <a:gd name="T12" fmla="*/ 10 w 154"/>
                  <a:gd name="T13" fmla="*/ 201 h 160"/>
                  <a:gd name="T14" fmla="*/ 13 w 154"/>
                  <a:gd name="T15" fmla="*/ 198 h 160"/>
                  <a:gd name="T16" fmla="*/ 15 w 154"/>
                  <a:gd name="T17" fmla="*/ 196 h 160"/>
                  <a:gd name="T18" fmla="*/ 19 w 154"/>
                  <a:gd name="T19" fmla="*/ 196 h 160"/>
                  <a:gd name="T20" fmla="*/ 21 w 154"/>
                  <a:gd name="T21" fmla="*/ 193 h 160"/>
                  <a:gd name="T22" fmla="*/ 25 w 154"/>
                  <a:gd name="T23" fmla="*/ 193 h 160"/>
                  <a:gd name="T24" fmla="*/ 28 w 154"/>
                  <a:gd name="T25" fmla="*/ 193 h 160"/>
                  <a:gd name="T26" fmla="*/ 31 w 154"/>
                  <a:gd name="T27" fmla="*/ 196 h 160"/>
                  <a:gd name="T28" fmla="*/ 34 w 154"/>
                  <a:gd name="T29" fmla="*/ 196 h 160"/>
                  <a:gd name="T30" fmla="*/ 37 w 154"/>
                  <a:gd name="T31" fmla="*/ 198 h 160"/>
                  <a:gd name="T32" fmla="*/ 41 w 154"/>
                  <a:gd name="T33" fmla="*/ 201 h 160"/>
                  <a:gd name="T34" fmla="*/ 43 w 154"/>
                  <a:gd name="T35" fmla="*/ 203 h 160"/>
                  <a:gd name="T36" fmla="*/ 45 w 154"/>
                  <a:gd name="T37" fmla="*/ 208 h 160"/>
                  <a:gd name="T38" fmla="*/ 49 w 154"/>
                  <a:gd name="T39" fmla="*/ 214 h 160"/>
                  <a:gd name="T40" fmla="*/ 23 w 154"/>
                  <a:gd name="T41" fmla="*/ 0 h 160"/>
                  <a:gd name="T42" fmla="*/ 23 w 154"/>
                  <a:gd name="T43" fmla="*/ 0 h 1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4"/>
                  <a:gd name="T67" fmla="*/ 0 h 160"/>
                  <a:gd name="T68" fmla="*/ 154 w 154"/>
                  <a:gd name="T69" fmla="*/ 160 h 1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4" h="160">
                    <a:moveTo>
                      <a:pt x="74" y="0"/>
                    </a:moveTo>
                    <a:lnTo>
                      <a:pt x="74" y="0"/>
                    </a:lnTo>
                    <a:lnTo>
                      <a:pt x="0" y="160"/>
                    </a:lnTo>
                    <a:lnTo>
                      <a:pt x="10" y="158"/>
                    </a:lnTo>
                    <a:lnTo>
                      <a:pt x="19" y="153"/>
                    </a:lnTo>
                    <a:lnTo>
                      <a:pt x="29" y="149"/>
                    </a:lnTo>
                    <a:lnTo>
                      <a:pt x="38" y="147"/>
                    </a:lnTo>
                    <a:lnTo>
                      <a:pt x="48" y="145"/>
                    </a:lnTo>
                    <a:lnTo>
                      <a:pt x="58" y="145"/>
                    </a:lnTo>
                    <a:lnTo>
                      <a:pt x="67" y="143"/>
                    </a:lnTo>
                    <a:lnTo>
                      <a:pt x="77" y="143"/>
                    </a:lnTo>
                    <a:lnTo>
                      <a:pt x="86" y="143"/>
                    </a:lnTo>
                    <a:lnTo>
                      <a:pt x="96" y="145"/>
                    </a:lnTo>
                    <a:lnTo>
                      <a:pt x="106" y="145"/>
                    </a:lnTo>
                    <a:lnTo>
                      <a:pt x="115" y="147"/>
                    </a:lnTo>
                    <a:lnTo>
                      <a:pt x="125" y="149"/>
                    </a:lnTo>
                    <a:lnTo>
                      <a:pt x="134" y="151"/>
                    </a:lnTo>
                    <a:lnTo>
                      <a:pt x="144" y="155"/>
                    </a:lnTo>
                    <a:lnTo>
                      <a:pt x="154" y="160"/>
                    </a:lnTo>
                    <a:lnTo>
                      <a:pt x="74" y="0"/>
                    </a:lnTo>
                    <a:close/>
                  </a:path>
                </a:pathLst>
              </a:custGeom>
              <a:solidFill>
                <a:schemeClr val="tx1"/>
              </a:solidFill>
              <a:ln w="9525">
                <a:solidFill>
                  <a:schemeClr val="tx1"/>
                </a:solidFill>
                <a:round/>
                <a:headEnd/>
                <a:tailEnd/>
              </a:ln>
            </p:spPr>
            <p:txBody>
              <a:bodyPr/>
              <a:lstStyle/>
              <a:p>
                <a:endParaRPr lang="de-DE" sz="1400"/>
              </a:p>
            </p:txBody>
          </p:sp>
          <p:sp>
            <p:nvSpPr>
              <p:cNvPr id="19" name="Freeform 17"/>
              <p:cNvSpPr>
                <a:spLocks/>
              </p:cNvSpPr>
              <p:nvPr/>
            </p:nvSpPr>
            <p:spPr bwMode="auto">
              <a:xfrm>
                <a:off x="1551" y="2675"/>
                <a:ext cx="624" cy="680"/>
              </a:xfrm>
              <a:custGeom>
                <a:avLst/>
                <a:gdLst>
                  <a:gd name="T0" fmla="*/ 5 w 686"/>
                  <a:gd name="T1" fmla="*/ 8 h 665"/>
                  <a:gd name="T2" fmla="*/ 0 w 686"/>
                  <a:gd name="T3" fmla="*/ 17 h 665"/>
                  <a:gd name="T4" fmla="*/ 215 w 686"/>
                  <a:gd name="T5" fmla="*/ 869 h 665"/>
                  <a:gd name="T6" fmla="*/ 221 w 686"/>
                  <a:gd name="T7" fmla="*/ 850 h 665"/>
                  <a:gd name="T8" fmla="*/ 5 w 686"/>
                  <a:gd name="T9" fmla="*/ 0 h 665"/>
                  <a:gd name="T10" fmla="*/ 5 w 686"/>
                  <a:gd name="T11" fmla="*/ 8 h 665"/>
                  <a:gd name="T12" fmla="*/ 0 60000 65536"/>
                  <a:gd name="T13" fmla="*/ 0 60000 65536"/>
                  <a:gd name="T14" fmla="*/ 0 60000 65536"/>
                  <a:gd name="T15" fmla="*/ 0 60000 65536"/>
                  <a:gd name="T16" fmla="*/ 0 60000 65536"/>
                  <a:gd name="T17" fmla="*/ 0 60000 65536"/>
                  <a:gd name="T18" fmla="*/ 0 w 686"/>
                  <a:gd name="T19" fmla="*/ 0 h 665"/>
                  <a:gd name="T20" fmla="*/ 686 w 686"/>
                  <a:gd name="T21" fmla="*/ 665 h 665"/>
                </a:gdLst>
                <a:ahLst/>
                <a:cxnLst>
                  <a:cxn ang="T12">
                    <a:pos x="T0" y="T1"/>
                  </a:cxn>
                  <a:cxn ang="T13">
                    <a:pos x="T2" y="T3"/>
                  </a:cxn>
                  <a:cxn ang="T14">
                    <a:pos x="T4" y="T5"/>
                  </a:cxn>
                  <a:cxn ang="T15">
                    <a:pos x="T6" y="T7"/>
                  </a:cxn>
                  <a:cxn ang="T16">
                    <a:pos x="T8" y="T9"/>
                  </a:cxn>
                  <a:cxn ang="T17">
                    <a:pos x="T10" y="T11"/>
                  </a:cxn>
                </a:cxnLst>
                <a:rect l="T18" t="T19" r="T20" b="T21"/>
                <a:pathLst>
                  <a:path w="686" h="665">
                    <a:moveTo>
                      <a:pt x="10" y="8"/>
                    </a:moveTo>
                    <a:lnTo>
                      <a:pt x="0" y="17"/>
                    </a:lnTo>
                    <a:lnTo>
                      <a:pt x="667" y="665"/>
                    </a:lnTo>
                    <a:lnTo>
                      <a:pt x="686" y="650"/>
                    </a:lnTo>
                    <a:lnTo>
                      <a:pt x="19" y="0"/>
                    </a:lnTo>
                    <a:lnTo>
                      <a:pt x="10" y="8"/>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0" name="Freeform 18"/>
              <p:cNvSpPr>
                <a:spLocks/>
              </p:cNvSpPr>
              <p:nvPr/>
            </p:nvSpPr>
            <p:spPr bwMode="auto">
              <a:xfrm>
                <a:off x="1503" y="2622"/>
                <a:ext cx="162" cy="169"/>
              </a:xfrm>
              <a:custGeom>
                <a:avLst/>
                <a:gdLst>
                  <a:gd name="T0" fmla="*/ 0 w 178"/>
                  <a:gd name="T1" fmla="*/ 0 h 165"/>
                  <a:gd name="T2" fmla="*/ 0 w 178"/>
                  <a:gd name="T3" fmla="*/ 0 h 165"/>
                  <a:gd name="T4" fmla="*/ 21 w 178"/>
                  <a:gd name="T5" fmla="*/ 219 h 165"/>
                  <a:gd name="T6" fmla="*/ 21 w 178"/>
                  <a:gd name="T7" fmla="*/ 219 h 165"/>
                  <a:gd name="T8" fmla="*/ 23 w 178"/>
                  <a:gd name="T9" fmla="*/ 208 h 165"/>
                  <a:gd name="T10" fmla="*/ 24 w 178"/>
                  <a:gd name="T11" fmla="*/ 197 h 165"/>
                  <a:gd name="T12" fmla="*/ 26 w 178"/>
                  <a:gd name="T13" fmla="*/ 185 h 165"/>
                  <a:gd name="T14" fmla="*/ 26 w 178"/>
                  <a:gd name="T15" fmla="*/ 177 h 165"/>
                  <a:gd name="T16" fmla="*/ 29 w 178"/>
                  <a:gd name="T17" fmla="*/ 165 h 165"/>
                  <a:gd name="T18" fmla="*/ 32 w 178"/>
                  <a:gd name="T19" fmla="*/ 157 h 165"/>
                  <a:gd name="T20" fmla="*/ 32 w 178"/>
                  <a:gd name="T21" fmla="*/ 147 h 165"/>
                  <a:gd name="T22" fmla="*/ 35 w 178"/>
                  <a:gd name="T23" fmla="*/ 141 h 165"/>
                  <a:gd name="T24" fmla="*/ 38 w 178"/>
                  <a:gd name="T25" fmla="*/ 135 h 165"/>
                  <a:gd name="T26" fmla="*/ 41 w 178"/>
                  <a:gd name="T27" fmla="*/ 125 h 165"/>
                  <a:gd name="T28" fmla="*/ 42 w 178"/>
                  <a:gd name="T29" fmla="*/ 119 h 165"/>
                  <a:gd name="T30" fmla="*/ 46 w 178"/>
                  <a:gd name="T31" fmla="*/ 113 h 165"/>
                  <a:gd name="T32" fmla="*/ 49 w 178"/>
                  <a:gd name="T33" fmla="*/ 105 h 165"/>
                  <a:gd name="T34" fmla="*/ 51 w 178"/>
                  <a:gd name="T35" fmla="*/ 103 h 165"/>
                  <a:gd name="T36" fmla="*/ 55 w 178"/>
                  <a:gd name="T37" fmla="*/ 99 h 165"/>
                  <a:gd name="T38" fmla="*/ 57 w 178"/>
                  <a:gd name="T39" fmla="*/ 97 h 165"/>
                  <a:gd name="T40" fmla="*/ 0 w 178"/>
                  <a:gd name="T41" fmla="*/ 0 h 165"/>
                  <a:gd name="T42" fmla="*/ 0 w 178"/>
                  <a:gd name="T43" fmla="*/ 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165"/>
                  <a:gd name="T68" fmla="*/ 178 w 178"/>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165">
                    <a:moveTo>
                      <a:pt x="0" y="0"/>
                    </a:moveTo>
                    <a:lnTo>
                      <a:pt x="0" y="0"/>
                    </a:lnTo>
                    <a:lnTo>
                      <a:pt x="65" y="165"/>
                    </a:lnTo>
                    <a:lnTo>
                      <a:pt x="70" y="156"/>
                    </a:lnTo>
                    <a:lnTo>
                      <a:pt x="75" y="147"/>
                    </a:lnTo>
                    <a:lnTo>
                      <a:pt x="79" y="139"/>
                    </a:lnTo>
                    <a:lnTo>
                      <a:pt x="84" y="133"/>
                    </a:lnTo>
                    <a:lnTo>
                      <a:pt x="89" y="124"/>
                    </a:lnTo>
                    <a:lnTo>
                      <a:pt x="96" y="118"/>
                    </a:lnTo>
                    <a:lnTo>
                      <a:pt x="101" y="111"/>
                    </a:lnTo>
                    <a:lnTo>
                      <a:pt x="108" y="105"/>
                    </a:lnTo>
                    <a:lnTo>
                      <a:pt x="115" y="101"/>
                    </a:lnTo>
                    <a:lnTo>
                      <a:pt x="125" y="94"/>
                    </a:lnTo>
                    <a:lnTo>
                      <a:pt x="132" y="90"/>
                    </a:lnTo>
                    <a:lnTo>
                      <a:pt x="139" y="86"/>
                    </a:lnTo>
                    <a:lnTo>
                      <a:pt x="149" y="81"/>
                    </a:lnTo>
                    <a:lnTo>
                      <a:pt x="159" y="79"/>
                    </a:lnTo>
                    <a:lnTo>
                      <a:pt x="168" y="75"/>
                    </a:lnTo>
                    <a:lnTo>
                      <a:pt x="178" y="73"/>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1" name="Freeform 19"/>
              <p:cNvSpPr>
                <a:spLocks/>
              </p:cNvSpPr>
              <p:nvPr/>
            </p:nvSpPr>
            <p:spPr bwMode="auto">
              <a:xfrm>
                <a:off x="2155" y="3209"/>
                <a:ext cx="899" cy="144"/>
              </a:xfrm>
              <a:custGeom>
                <a:avLst/>
                <a:gdLst>
                  <a:gd name="T0" fmla="*/ 314 w 989"/>
                  <a:gd name="T1" fmla="*/ 10 h 141"/>
                  <a:gd name="T2" fmla="*/ 314 w 989"/>
                  <a:gd name="T3" fmla="*/ 0 h 141"/>
                  <a:gd name="T4" fmla="*/ 0 w 989"/>
                  <a:gd name="T5" fmla="*/ 152 h 141"/>
                  <a:gd name="T6" fmla="*/ 3 w 989"/>
                  <a:gd name="T7" fmla="*/ 181 h 141"/>
                  <a:gd name="T8" fmla="*/ 315 w 989"/>
                  <a:gd name="T9" fmla="*/ 21 h 141"/>
                  <a:gd name="T10" fmla="*/ 314 w 989"/>
                  <a:gd name="T11" fmla="*/ 10 h 141"/>
                  <a:gd name="T12" fmla="*/ 0 60000 65536"/>
                  <a:gd name="T13" fmla="*/ 0 60000 65536"/>
                  <a:gd name="T14" fmla="*/ 0 60000 65536"/>
                  <a:gd name="T15" fmla="*/ 0 60000 65536"/>
                  <a:gd name="T16" fmla="*/ 0 60000 65536"/>
                  <a:gd name="T17" fmla="*/ 0 60000 65536"/>
                  <a:gd name="T18" fmla="*/ 0 w 989"/>
                  <a:gd name="T19" fmla="*/ 0 h 141"/>
                  <a:gd name="T20" fmla="*/ 989 w 989"/>
                  <a:gd name="T21" fmla="*/ 141 h 141"/>
                </a:gdLst>
                <a:ahLst/>
                <a:cxnLst>
                  <a:cxn ang="T12">
                    <a:pos x="T0" y="T1"/>
                  </a:cxn>
                  <a:cxn ang="T13">
                    <a:pos x="T2" y="T3"/>
                  </a:cxn>
                  <a:cxn ang="T14">
                    <a:pos x="T4" y="T5"/>
                  </a:cxn>
                  <a:cxn ang="T15">
                    <a:pos x="T6" y="T7"/>
                  </a:cxn>
                  <a:cxn ang="T16">
                    <a:pos x="T8" y="T9"/>
                  </a:cxn>
                  <a:cxn ang="T17">
                    <a:pos x="T10" y="T11"/>
                  </a:cxn>
                </a:cxnLst>
                <a:rect l="T18" t="T19" r="T20" b="T21"/>
                <a:pathLst>
                  <a:path w="989" h="141">
                    <a:moveTo>
                      <a:pt x="986" y="10"/>
                    </a:moveTo>
                    <a:lnTo>
                      <a:pt x="986" y="0"/>
                    </a:lnTo>
                    <a:lnTo>
                      <a:pt x="0" y="117"/>
                    </a:lnTo>
                    <a:lnTo>
                      <a:pt x="3" y="141"/>
                    </a:lnTo>
                    <a:lnTo>
                      <a:pt x="989" y="21"/>
                    </a:lnTo>
                    <a:lnTo>
                      <a:pt x="986" y="1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 name="Freeform 20"/>
              <p:cNvSpPr>
                <a:spLocks/>
              </p:cNvSpPr>
              <p:nvPr/>
            </p:nvSpPr>
            <p:spPr bwMode="auto">
              <a:xfrm>
                <a:off x="2962" y="3161"/>
                <a:ext cx="173" cy="139"/>
              </a:xfrm>
              <a:custGeom>
                <a:avLst/>
                <a:gdLst>
                  <a:gd name="T0" fmla="*/ 61 w 190"/>
                  <a:gd name="T1" fmla="*/ 59 h 136"/>
                  <a:gd name="T2" fmla="*/ 61 w 190"/>
                  <a:gd name="T3" fmla="*/ 59 h 136"/>
                  <a:gd name="T4" fmla="*/ 0 w 190"/>
                  <a:gd name="T5" fmla="*/ 0 h 136"/>
                  <a:gd name="T6" fmla="*/ 0 w 190"/>
                  <a:gd name="T7" fmla="*/ 0 h 136"/>
                  <a:gd name="T8" fmla="*/ 5 w 190"/>
                  <a:gd name="T9" fmla="*/ 8 h 136"/>
                  <a:gd name="T10" fmla="*/ 5 w 190"/>
                  <a:gd name="T11" fmla="*/ 17 h 136"/>
                  <a:gd name="T12" fmla="*/ 5 w 190"/>
                  <a:gd name="T13" fmla="*/ 35 h 136"/>
                  <a:gd name="T14" fmla="*/ 5 w 190"/>
                  <a:gd name="T15" fmla="*/ 44 h 136"/>
                  <a:gd name="T16" fmla="*/ 8 w 190"/>
                  <a:gd name="T17" fmla="*/ 52 h 136"/>
                  <a:gd name="T18" fmla="*/ 9 w 190"/>
                  <a:gd name="T19" fmla="*/ 61 h 136"/>
                  <a:gd name="T20" fmla="*/ 10 w 190"/>
                  <a:gd name="T21" fmla="*/ 70 h 136"/>
                  <a:gd name="T22" fmla="*/ 10 w 190"/>
                  <a:gd name="T23" fmla="*/ 88 h 136"/>
                  <a:gd name="T24" fmla="*/ 10 w 190"/>
                  <a:gd name="T25" fmla="*/ 99 h 136"/>
                  <a:gd name="T26" fmla="*/ 10 w 190"/>
                  <a:gd name="T27" fmla="*/ 107 h 136"/>
                  <a:gd name="T28" fmla="*/ 10 w 190"/>
                  <a:gd name="T29" fmla="*/ 117 h 136"/>
                  <a:gd name="T30" fmla="*/ 10 w 190"/>
                  <a:gd name="T31" fmla="*/ 129 h 136"/>
                  <a:gd name="T32" fmla="*/ 10 w 190"/>
                  <a:gd name="T33" fmla="*/ 142 h 136"/>
                  <a:gd name="T34" fmla="*/ 9 w 190"/>
                  <a:gd name="T35" fmla="*/ 153 h 136"/>
                  <a:gd name="T36" fmla="*/ 8 w 190"/>
                  <a:gd name="T37" fmla="*/ 163 h 136"/>
                  <a:gd name="T38" fmla="*/ 7 w 190"/>
                  <a:gd name="T39" fmla="*/ 176 h 136"/>
                  <a:gd name="T40" fmla="*/ 61 w 190"/>
                  <a:gd name="T41" fmla="*/ 59 h 136"/>
                  <a:gd name="T42" fmla="*/ 61 w 190"/>
                  <a:gd name="T43" fmla="*/ 59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0"/>
                  <a:gd name="T67" fmla="*/ 0 h 136"/>
                  <a:gd name="T68" fmla="*/ 190 w 190"/>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0" h="136">
                    <a:moveTo>
                      <a:pt x="190" y="47"/>
                    </a:moveTo>
                    <a:lnTo>
                      <a:pt x="190" y="47"/>
                    </a:lnTo>
                    <a:lnTo>
                      <a:pt x="0" y="0"/>
                    </a:lnTo>
                    <a:lnTo>
                      <a:pt x="7" y="8"/>
                    </a:lnTo>
                    <a:lnTo>
                      <a:pt x="12" y="17"/>
                    </a:lnTo>
                    <a:lnTo>
                      <a:pt x="17" y="23"/>
                    </a:lnTo>
                    <a:lnTo>
                      <a:pt x="19" y="32"/>
                    </a:lnTo>
                    <a:lnTo>
                      <a:pt x="24" y="40"/>
                    </a:lnTo>
                    <a:lnTo>
                      <a:pt x="26" y="49"/>
                    </a:lnTo>
                    <a:lnTo>
                      <a:pt x="29" y="57"/>
                    </a:lnTo>
                    <a:lnTo>
                      <a:pt x="31" y="66"/>
                    </a:lnTo>
                    <a:lnTo>
                      <a:pt x="31" y="75"/>
                    </a:lnTo>
                    <a:lnTo>
                      <a:pt x="31" y="83"/>
                    </a:lnTo>
                    <a:lnTo>
                      <a:pt x="31" y="92"/>
                    </a:lnTo>
                    <a:lnTo>
                      <a:pt x="31" y="100"/>
                    </a:lnTo>
                    <a:lnTo>
                      <a:pt x="29" y="109"/>
                    </a:lnTo>
                    <a:lnTo>
                      <a:pt x="26" y="117"/>
                    </a:lnTo>
                    <a:lnTo>
                      <a:pt x="24" y="126"/>
                    </a:lnTo>
                    <a:lnTo>
                      <a:pt x="22" y="136"/>
                    </a:lnTo>
                    <a:lnTo>
                      <a:pt x="190" y="47"/>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3" name="Freeform 21"/>
              <p:cNvSpPr>
                <a:spLocks/>
              </p:cNvSpPr>
              <p:nvPr/>
            </p:nvSpPr>
            <p:spPr bwMode="auto">
              <a:xfrm>
                <a:off x="2151" y="2485"/>
                <a:ext cx="292" cy="861"/>
              </a:xfrm>
              <a:custGeom>
                <a:avLst/>
                <a:gdLst>
                  <a:gd name="T0" fmla="*/ 100 w 321"/>
                  <a:gd name="T1" fmla="*/ 4 h 842"/>
                  <a:gd name="T2" fmla="*/ 96 w 321"/>
                  <a:gd name="T3" fmla="*/ 0 h 842"/>
                  <a:gd name="T4" fmla="*/ 0 w 321"/>
                  <a:gd name="T5" fmla="*/ 1094 h 842"/>
                  <a:gd name="T6" fmla="*/ 8 w 321"/>
                  <a:gd name="T7" fmla="*/ 1100 h 842"/>
                  <a:gd name="T8" fmla="*/ 104 w 321"/>
                  <a:gd name="T9" fmla="*/ 6 h 842"/>
                  <a:gd name="T10" fmla="*/ 100 w 321"/>
                  <a:gd name="T11" fmla="*/ 4 h 842"/>
                  <a:gd name="T12" fmla="*/ 0 60000 65536"/>
                  <a:gd name="T13" fmla="*/ 0 60000 65536"/>
                  <a:gd name="T14" fmla="*/ 0 60000 65536"/>
                  <a:gd name="T15" fmla="*/ 0 60000 65536"/>
                  <a:gd name="T16" fmla="*/ 0 60000 65536"/>
                  <a:gd name="T17" fmla="*/ 0 60000 65536"/>
                  <a:gd name="T18" fmla="*/ 0 w 321"/>
                  <a:gd name="T19" fmla="*/ 0 h 842"/>
                  <a:gd name="T20" fmla="*/ 321 w 321"/>
                  <a:gd name="T21" fmla="*/ 842 h 842"/>
                </a:gdLst>
                <a:ahLst/>
                <a:cxnLst>
                  <a:cxn ang="T12">
                    <a:pos x="T0" y="T1"/>
                  </a:cxn>
                  <a:cxn ang="T13">
                    <a:pos x="T2" y="T3"/>
                  </a:cxn>
                  <a:cxn ang="T14">
                    <a:pos x="T4" y="T5"/>
                  </a:cxn>
                  <a:cxn ang="T15">
                    <a:pos x="T6" y="T7"/>
                  </a:cxn>
                  <a:cxn ang="T16">
                    <a:pos x="T8" y="T9"/>
                  </a:cxn>
                  <a:cxn ang="T17">
                    <a:pos x="T10" y="T11"/>
                  </a:cxn>
                </a:cxnLst>
                <a:rect l="T18" t="T19" r="T20" b="T21"/>
                <a:pathLst>
                  <a:path w="321" h="842">
                    <a:moveTo>
                      <a:pt x="309" y="4"/>
                    </a:moveTo>
                    <a:lnTo>
                      <a:pt x="297" y="0"/>
                    </a:lnTo>
                    <a:lnTo>
                      <a:pt x="0" y="836"/>
                    </a:lnTo>
                    <a:lnTo>
                      <a:pt x="24" y="842"/>
                    </a:lnTo>
                    <a:lnTo>
                      <a:pt x="321" y="6"/>
                    </a:lnTo>
                    <a:lnTo>
                      <a:pt x="309" y="4"/>
                    </a:lnTo>
                    <a:close/>
                  </a:path>
                </a:pathLst>
              </a:custGeom>
              <a:solidFill>
                <a:schemeClr val="tx1"/>
              </a:solidFill>
              <a:ln w="9525">
                <a:solidFill>
                  <a:schemeClr val="tx1"/>
                </a:solidFill>
                <a:round/>
                <a:headEnd/>
                <a:tailEnd/>
              </a:ln>
            </p:spPr>
            <p:txBody>
              <a:bodyPr/>
              <a:lstStyle/>
              <a:p>
                <a:endParaRPr lang="de-DE" sz="1400"/>
              </a:p>
            </p:txBody>
          </p:sp>
          <p:sp>
            <p:nvSpPr>
              <p:cNvPr id="24" name="Freeform 22"/>
              <p:cNvSpPr>
                <a:spLocks/>
              </p:cNvSpPr>
              <p:nvPr/>
            </p:nvSpPr>
            <p:spPr bwMode="auto">
              <a:xfrm>
                <a:off x="2340" y="2411"/>
                <a:ext cx="134" cy="176"/>
              </a:xfrm>
              <a:custGeom>
                <a:avLst/>
                <a:gdLst>
                  <a:gd name="T0" fmla="*/ 42 w 147"/>
                  <a:gd name="T1" fmla="*/ 0 h 172"/>
                  <a:gd name="T2" fmla="*/ 42 w 147"/>
                  <a:gd name="T3" fmla="*/ 0 h 172"/>
                  <a:gd name="T4" fmla="*/ 0 w 147"/>
                  <a:gd name="T5" fmla="*/ 173 h 172"/>
                  <a:gd name="T6" fmla="*/ 0 w 147"/>
                  <a:gd name="T7" fmla="*/ 173 h 172"/>
                  <a:gd name="T8" fmla="*/ 5 w 147"/>
                  <a:gd name="T9" fmla="*/ 171 h 172"/>
                  <a:gd name="T10" fmla="*/ 7 w 147"/>
                  <a:gd name="T11" fmla="*/ 171 h 172"/>
                  <a:gd name="T12" fmla="*/ 11 w 147"/>
                  <a:gd name="T13" fmla="*/ 171 h 172"/>
                  <a:gd name="T14" fmla="*/ 14 w 147"/>
                  <a:gd name="T15" fmla="*/ 171 h 172"/>
                  <a:gd name="T16" fmla="*/ 16 w 147"/>
                  <a:gd name="T17" fmla="*/ 171 h 172"/>
                  <a:gd name="T18" fmla="*/ 20 w 147"/>
                  <a:gd name="T19" fmla="*/ 173 h 172"/>
                  <a:gd name="T20" fmla="*/ 23 w 147"/>
                  <a:gd name="T21" fmla="*/ 176 h 172"/>
                  <a:gd name="T22" fmla="*/ 26 w 147"/>
                  <a:gd name="T23" fmla="*/ 179 h 172"/>
                  <a:gd name="T24" fmla="*/ 29 w 147"/>
                  <a:gd name="T25" fmla="*/ 181 h 172"/>
                  <a:gd name="T26" fmla="*/ 33 w 147"/>
                  <a:gd name="T27" fmla="*/ 187 h 172"/>
                  <a:gd name="T28" fmla="*/ 35 w 147"/>
                  <a:gd name="T29" fmla="*/ 191 h 172"/>
                  <a:gd name="T30" fmla="*/ 38 w 147"/>
                  <a:gd name="T31" fmla="*/ 196 h 172"/>
                  <a:gd name="T32" fmla="*/ 40 w 147"/>
                  <a:gd name="T33" fmla="*/ 205 h 172"/>
                  <a:gd name="T34" fmla="*/ 43 w 147"/>
                  <a:gd name="T35" fmla="*/ 210 h 172"/>
                  <a:gd name="T36" fmla="*/ 46 w 147"/>
                  <a:gd name="T37" fmla="*/ 219 h 172"/>
                  <a:gd name="T38" fmla="*/ 48 w 147"/>
                  <a:gd name="T39" fmla="*/ 226 h 172"/>
                  <a:gd name="T40" fmla="*/ 42 w 147"/>
                  <a:gd name="T41" fmla="*/ 0 h 172"/>
                  <a:gd name="T42" fmla="*/ 42 w 147"/>
                  <a:gd name="T43" fmla="*/ 0 h 1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7"/>
                  <a:gd name="T67" fmla="*/ 0 h 172"/>
                  <a:gd name="T68" fmla="*/ 147 w 147"/>
                  <a:gd name="T69" fmla="*/ 172 h 1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7" h="172">
                    <a:moveTo>
                      <a:pt x="128" y="0"/>
                    </a:moveTo>
                    <a:lnTo>
                      <a:pt x="128" y="0"/>
                    </a:lnTo>
                    <a:lnTo>
                      <a:pt x="0" y="132"/>
                    </a:lnTo>
                    <a:lnTo>
                      <a:pt x="12" y="130"/>
                    </a:lnTo>
                    <a:lnTo>
                      <a:pt x="22" y="130"/>
                    </a:lnTo>
                    <a:lnTo>
                      <a:pt x="32" y="130"/>
                    </a:lnTo>
                    <a:lnTo>
                      <a:pt x="41" y="130"/>
                    </a:lnTo>
                    <a:lnTo>
                      <a:pt x="51" y="130"/>
                    </a:lnTo>
                    <a:lnTo>
                      <a:pt x="60" y="132"/>
                    </a:lnTo>
                    <a:lnTo>
                      <a:pt x="70" y="134"/>
                    </a:lnTo>
                    <a:lnTo>
                      <a:pt x="80" y="136"/>
                    </a:lnTo>
                    <a:lnTo>
                      <a:pt x="89" y="138"/>
                    </a:lnTo>
                    <a:lnTo>
                      <a:pt x="99" y="142"/>
                    </a:lnTo>
                    <a:lnTo>
                      <a:pt x="106" y="145"/>
                    </a:lnTo>
                    <a:lnTo>
                      <a:pt x="116" y="149"/>
                    </a:lnTo>
                    <a:lnTo>
                      <a:pt x="123" y="155"/>
                    </a:lnTo>
                    <a:lnTo>
                      <a:pt x="132" y="159"/>
                    </a:lnTo>
                    <a:lnTo>
                      <a:pt x="140" y="166"/>
                    </a:lnTo>
                    <a:lnTo>
                      <a:pt x="147" y="172"/>
                    </a:lnTo>
                    <a:lnTo>
                      <a:pt x="128" y="0"/>
                    </a:lnTo>
                    <a:close/>
                  </a:path>
                </a:pathLst>
              </a:custGeom>
              <a:solidFill>
                <a:schemeClr val="tx1"/>
              </a:solidFill>
              <a:ln w="9525">
                <a:solidFill>
                  <a:schemeClr val="tx1"/>
                </a:solidFill>
                <a:round/>
                <a:headEnd/>
                <a:tailEnd/>
              </a:ln>
            </p:spPr>
            <p:txBody>
              <a:bodyPr/>
              <a:lstStyle/>
              <a:p>
                <a:endParaRPr lang="de-DE" sz="1400"/>
              </a:p>
            </p:txBody>
          </p:sp>
          <p:sp>
            <p:nvSpPr>
              <p:cNvPr id="25" name="Freeform 23"/>
              <p:cNvSpPr>
                <a:spLocks/>
              </p:cNvSpPr>
              <p:nvPr/>
            </p:nvSpPr>
            <p:spPr bwMode="auto">
              <a:xfrm>
                <a:off x="3256" y="3100"/>
                <a:ext cx="482" cy="253"/>
              </a:xfrm>
              <a:custGeom>
                <a:avLst/>
                <a:gdLst>
                  <a:gd name="T0" fmla="*/ 8 w 530"/>
                  <a:gd name="T1" fmla="*/ 315 h 248"/>
                  <a:gd name="T2" fmla="*/ 11 w 530"/>
                  <a:gd name="T3" fmla="*/ 291 h 248"/>
                  <a:gd name="T4" fmla="*/ 15 w 530"/>
                  <a:gd name="T5" fmla="*/ 262 h 248"/>
                  <a:gd name="T6" fmla="*/ 20 w 530"/>
                  <a:gd name="T7" fmla="*/ 239 h 248"/>
                  <a:gd name="T8" fmla="*/ 25 w 530"/>
                  <a:gd name="T9" fmla="*/ 215 h 248"/>
                  <a:gd name="T10" fmla="*/ 34 w 530"/>
                  <a:gd name="T11" fmla="*/ 192 h 248"/>
                  <a:gd name="T12" fmla="*/ 41 w 530"/>
                  <a:gd name="T13" fmla="*/ 168 h 248"/>
                  <a:gd name="T14" fmla="*/ 50 w 530"/>
                  <a:gd name="T15" fmla="*/ 149 h 248"/>
                  <a:gd name="T16" fmla="*/ 59 w 530"/>
                  <a:gd name="T17" fmla="*/ 128 h 248"/>
                  <a:gd name="T18" fmla="*/ 71 w 530"/>
                  <a:gd name="T19" fmla="*/ 112 h 248"/>
                  <a:gd name="T20" fmla="*/ 84 w 530"/>
                  <a:gd name="T21" fmla="*/ 99 h 248"/>
                  <a:gd name="T22" fmla="*/ 95 w 530"/>
                  <a:gd name="T23" fmla="*/ 74 h 248"/>
                  <a:gd name="T24" fmla="*/ 108 w 530"/>
                  <a:gd name="T25" fmla="*/ 63 h 248"/>
                  <a:gd name="T26" fmla="*/ 122 w 530"/>
                  <a:gd name="T27" fmla="*/ 55 h 248"/>
                  <a:gd name="T28" fmla="*/ 137 w 530"/>
                  <a:gd name="T29" fmla="*/ 46 h 248"/>
                  <a:gd name="T30" fmla="*/ 153 w 530"/>
                  <a:gd name="T31" fmla="*/ 40 h 248"/>
                  <a:gd name="T32" fmla="*/ 169 w 530"/>
                  <a:gd name="T33" fmla="*/ 22 h 248"/>
                  <a:gd name="T34" fmla="*/ 169 w 530"/>
                  <a:gd name="T35" fmla="*/ 0 h 248"/>
                  <a:gd name="T36" fmla="*/ 153 w 530"/>
                  <a:gd name="T37" fmla="*/ 4 h 248"/>
                  <a:gd name="T38" fmla="*/ 136 w 530"/>
                  <a:gd name="T39" fmla="*/ 11 h 248"/>
                  <a:gd name="T40" fmla="*/ 121 w 530"/>
                  <a:gd name="T41" fmla="*/ 19 h 248"/>
                  <a:gd name="T42" fmla="*/ 106 w 530"/>
                  <a:gd name="T43" fmla="*/ 42 h 248"/>
                  <a:gd name="T44" fmla="*/ 94 w 530"/>
                  <a:gd name="T45" fmla="*/ 53 h 248"/>
                  <a:gd name="T46" fmla="*/ 78 w 530"/>
                  <a:gd name="T47" fmla="*/ 66 h 248"/>
                  <a:gd name="T48" fmla="*/ 68 w 530"/>
                  <a:gd name="T49" fmla="*/ 81 h 248"/>
                  <a:gd name="T50" fmla="*/ 56 w 530"/>
                  <a:gd name="T51" fmla="*/ 105 h 248"/>
                  <a:gd name="T52" fmla="*/ 45 w 530"/>
                  <a:gd name="T53" fmla="*/ 122 h 248"/>
                  <a:gd name="T54" fmla="*/ 37 w 530"/>
                  <a:gd name="T55" fmla="*/ 146 h 248"/>
                  <a:gd name="T56" fmla="*/ 28 w 530"/>
                  <a:gd name="T57" fmla="*/ 168 h 248"/>
                  <a:gd name="T58" fmla="*/ 21 w 530"/>
                  <a:gd name="T59" fmla="*/ 195 h 248"/>
                  <a:gd name="T60" fmla="*/ 14 w 530"/>
                  <a:gd name="T61" fmla="*/ 220 h 248"/>
                  <a:gd name="T62" fmla="*/ 9 w 530"/>
                  <a:gd name="T63" fmla="*/ 246 h 248"/>
                  <a:gd name="T64" fmla="*/ 5 w 530"/>
                  <a:gd name="T65" fmla="*/ 276 h 248"/>
                  <a:gd name="T66" fmla="*/ 0 w 530"/>
                  <a:gd name="T67" fmla="*/ 306 h 248"/>
                  <a:gd name="T68" fmla="*/ 8 w 530"/>
                  <a:gd name="T69" fmla="*/ 315 h 2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0"/>
                  <a:gd name="T106" fmla="*/ 0 h 248"/>
                  <a:gd name="T107" fmla="*/ 530 w 530"/>
                  <a:gd name="T108" fmla="*/ 248 h 2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0" h="248">
                    <a:moveTo>
                      <a:pt x="24" y="248"/>
                    </a:moveTo>
                    <a:lnTo>
                      <a:pt x="34" y="228"/>
                    </a:lnTo>
                    <a:lnTo>
                      <a:pt x="48" y="207"/>
                    </a:lnTo>
                    <a:lnTo>
                      <a:pt x="62" y="188"/>
                    </a:lnTo>
                    <a:lnTo>
                      <a:pt x="81" y="169"/>
                    </a:lnTo>
                    <a:lnTo>
                      <a:pt x="105" y="152"/>
                    </a:lnTo>
                    <a:lnTo>
                      <a:pt x="129" y="132"/>
                    </a:lnTo>
                    <a:lnTo>
                      <a:pt x="158" y="117"/>
                    </a:lnTo>
                    <a:lnTo>
                      <a:pt x="189" y="103"/>
                    </a:lnTo>
                    <a:lnTo>
                      <a:pt x="223" y="88"/>
                    </a:lnTo>
                    <a:lnTo>
                      <a:pt x="259" y="75"/>
                    </a:lnTo>
                    <a:lnTo>
                      <a:pt x="297" y="62"/>
                    </a:lnTo>
                    <a:lnTo>
                      <a:pt x="338" y="51"/>
                    </a:lnTo>
                    <a:lnTo>
                      <a:pt x="384" y="43"/>
                    </a:lnTo>
                    <a:lnTo>
                      <a:pt x="429" y="34"/>
                    </a:lnTo>
                    <a:lnTo>
                      <a:pt x="477" y="28"/>
                    </a:lnTo>
                    <a:lnTo>
                      <a:pt x="530" y="22"/>
                    </a:lnTo>
                    <a:lnTo>
                      <a:pt x="528" y="0"/>
                    </a:lnTo>
                    <a:lnTo>
                      <a:pt x="475" y="4"/>
                    </a:lnTo>
                    <a:lnTo>
                      <a:pt x="425" y="11"/>
                    </a:lnTo>
                    <a:lnTo>
                      <a:pt x="377" y="19"/>
                    </a:lnTo>
                    <a:lnTo>
                      <a:pt x="333" y="30"/>
                    </a:lnTo>
                    <a:lnTo>
                      <a:pt x="290" y="41"/>
                    </a:lnTo>
                    <a:lnTo>
                      <a:pt x="249" y="54"/>
                    </a:lnTo>
                    <a:lnTo>
                      <a:pt x="211" y="66"/>
                    </a:lnTo>
                    <a:lnTo>
                      <a:pt x="177" y="81"/>
                    </a:lnTo>
                    <a:lnTo>
                      <a:pt x="144" y="98"/>
                    </a:lnTo>
                    <a:lnTo>
                      <a:pt x="115" y="115"/>
                    </a:lnTo>
                    <a:lnTo>
                      <a:pt x="89" y="132"/>
                    </a:lnTo>
                    <a:lnTo>
                      <a:pt x="65" y="154"/>
                    </a:lnTo>
                    <a:lnTo>
                      <a:pt x="43" y="173"/>
                    </a:lnTo>
                    <a:lnTo>
                      <a:pt x="26" y="194"/>
                    </a:lnTo>
                    <a:lnTo>
                      <a:pt x="12" y="218"/>
                    </a:lnTo>
                    <a:lnTo>
                      <a:pt x="0" y="241"/>
                    </a:lnTo>
                    <a:lnTo>
                      <a:pt x="24" y="248"/>
                    </a:lnTo>
                    <a:close/>
                  </a:path>
                </a:pathLst>
              </a:custGeom>
              <a:solidFill>
                <a:schemeClr val="tx1"/>
              </a:solidFill>
              <a:ln w="9525">
                <a:solidFill>
                  <a:schemeClr val="tx1"/>
                </a:solidFill>
                <a:round/>
                <a:headEnd/>
                <a:tailEnd/>
              </a:ln>
            </p:spPr>
            <p:txBody>
              <a:bodyPr/>
              <a:lstStyle/>
              <a:p>
                <a:endParaRPr lang="de-DE" sz="1400"/>
              </a:p>
            </p:txBody>
          </p:sp>
          <p:sp>
            <p:nvSpPr>
              <p:cNvPr id="26" name="Freeform 24"/>
              <p:cNvSpPr>
                <a:spLocks/>
              </p:cNvSpPr>
              <p:nvPr/>
            </p:nvSpPr>
            <p:spPr bwMode="auto">
              <a:xfrm>
                <a:off x="3208" y="2976"/>
                <a:ext cx="525" cy="154"/>
              </a:xfrm>
              <a:custGeom>
                <a:avLst/>
                <a:gdLst>
                  <a:gd name="T0" fmla="*/ 0 w 578"/>
                  <a:gd name="T1" fmla="*/ 13 h 151"/>
                  <a:gd name="T2" fmla="*/ 5 w 578"/>
                  <a:gd name="T3" fmla="*/ 46 h 151"/>
                  <a:gd name="T4" fmla="*/ 13 w 578"/>
                  <a:gd name="T5" fmla="*/ 67 h 151"/>
                  <a:gd name="T6" fmla="*/ 20 w 578"/>
                  <a:gd name="T7" fmla="*/ 92 h 151"/>
                  <a:gd name="T8" fmla="*/ 28 w 578"/>
                  <a:gd name="T9" fmla="*/ 113 h 151"/>
                  <a:gd name="T10" fmla="*/ 37 w 578"/>
                  <a:gd name="T11" fmla="*/ 129 h 151"/>
                  <a:gd name="T12" fmla="*/ 47 w 578"/>
                  <a:gd name="T13" fmla="*/ 148 h 151"/>
                  <a:gd name="T14" fmla="*/ 58 w 578"/>
                  <a:gd name="T15" fmla="*/ 160 h 151"/>
                  <a:gd name="T16" fmla="*/ 69 w 578"/>
                  <a:gd name="T17" fmla="*/ 170 h 151"/>
                  <a:gd name="T18" fmla="*/ 81 w 578"/>
                  <a:gd name="T19" fmla="*/ 179 h 151"/>
                  <a:gd name="T20" fmla="*/ 94 w 578"/>
                  <a:gd name="T21" fmla="*/ 185 h 151"/>
                  <a:gd name="T22" fmla="*/ 107 w 578"/>
                  <a:gd name="T23" fmla="*/ 187 h 151"/>
                  <a:gd name="T24" fmla="*/ 120 w 578"/>
                  <a:gd name="T25" fmla="*/ 190 h 151"/>
                  <a:gd name="T26" fmla="*/ 135 w 578"/>
                  <a:gd name="T27" fmla="*/ 190 h 151"/>
                  <a:gd name="T28" fmla="*/ 151 w 578"/>
                  <a:gd name="T29" fmla="*/ 187 h 151"/>
                  <a:gd name="T30" fmla="*/ 167 w 578"/>
                  <a:gd name="T31" fmla="*/ 182 h 151"/>
                  <a:gd name="T32" fmla="*/ 183 w 578"/>
                  <a:gd name="T33" fmla="*/ 174 h 151"/>
                  <a:gd name="T34" fmla="*/ 181 w 578"/>
                  <a:gd name="T35" fmla="*/ 145 h 151"/>
                  <a:gd name="T36" fmla="*/ 166 w 578"/>
                  <a:gd name="T37" fmla="*/ 154 h 151"/>
                  <a:gd name="T38" fmla="*/ 149 w 578"/>
                  <a:gd name="T39" fmla="*/ 160 h 151"/>
                  <a:gd name="T40" fmla="*/ 134 w 578"/>
                  <a:gd name="T41" fmla="*/ 164 h 151"/>
                  <a:gd name="T42" fmla="*/ 122 w 578"/>
                  <a:gd name="T43" fmla="*/ 164 h 151"/>
                  <a:gd name="T44" fmla="*/ 108 w 578"/>
                  <a:gd name="T45" fmla="*/ 164 h 151"/>
                  <a:gd name="T46" fmla="*/ 94 w 578"/>
                  <a:gd name="T47" fmla="*/ 157 h 151"/>
                  <a:gd name="T48" fmla="*/ 81 w 578"/>
                  <a:gd name="T49" fmla="*/ 151 h 151"/>
                  <a:gd name="T50" fmla="*/ 70 w 578"/>
                  <a:gd name="T51" fmla="*/ 142 h 151"/>
                  <a:gd name="T52" fmla="*/ 60 w 578"/>
                  <a:gd name="T53" fmla="*/ 129 h 151"/>
                  <a:gd name="T54" fmla="*/ 50 w 578"/>
                  <a:gd name="T55" fmla="*/ 120 h 151"/>
                  <a:gd name="T56" fmla="*/ 41 w 578"/>
                  <a:gd name="T57" fmla="*/ 107 h 151"/>
                  <a:gd name="T58" fmla="*/ 33 w 578"/>
                  <a:gd name="T59" fmla="*/ 88 h 151"/>
                  <a:gd name="T60" fmla="*/ 25 w 578"/>
                  <a:gd name="T61" fmla="*/ 67 h 151"/>
                  <a:gd name="T62" fmla="*/ 19 w 578"/>
                  <a:gd name="T63" fmla="*/ 50 h 151"/>
                  <a:gd name="T64" fmla="*/ 13 w 578"/>
                  <a:gd name="T65" fmla="*/ 21 h 151"/>
                  <a:gd name="T66" fmla="*/ 8 w 578"/>
                  <a:gd name="T67" fmla="*/ 0 h 151"/>
                  <a:gd name="T68" fmla="*/ 0 w 578"/>
                  <a:gd name="T69" fmla="*/ 13 h 1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8"/>
                  <a:gd name="T106" fmla="*/ 0 h 151"/>
                  <a:gd name="T107" fmla="*/ 578 w 578"/>
                  <a:gd name="T108" fmla="*/ 151 h 1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8" h="151">
                    <a:moveTo>
                      <a:pt x="0" y="13"/>
                    </a:moveTo>
                    <a:lnTo>
                      <a:pt x="19" y="34"/>
                    </a:lnTo>
                    <a:lnTo>
                      <a:pt x="39" y="55"/>
                    </a:lnTo>
                    <a:lnTo>
                      <a:pt x="63" y="72"/>
                    </a:lnTo>
                    <a:lnTo>
                      <a:pt x="89" y="89"/>
                    </a:lnTo>
                    <a:lnTo>
                      <a:pt x="118" y="104"/>
                    </a:lnTo>
                    <a:lnTo>
                      <a:pt x="149" y="117"/>
                    </a:lnTo>
                    <a:lnTo>
                      <a:pt x="182" y="125"/>
                    </a:lnTo>
                    <a:lnTo>
                      <a:pt x="218" y="134"/>
                    </a:lnTo>
                    <a:lnTo>
                      <a:pt x="257" y="143"/>
                    </a:lnTo>
                    <a:lnTo>
                      <a:pt x="295" y="147"/>
                    </a:lnTo>
                    <a:lnTo>
                      <a:pt x="338" y="149"/>
                    </a:lnTo>
                    <a:lnTo>
                      <a:pt x="382" y="151"/>
                    </a:lnTo>
                    <a:lnTo>
                      <a:pt x="430" y="151"/>
                    </a:lnTo>
                    <a:lnTo>
                      <a:pt x="478" y="149"/>
                    </a:lnTo>
                    <a:lnTo>
                      <a:pt x="528" y="145"/>
                    </a:lnTo>
                    <a:lnTo>
                      <a:pt x="578" y="138"/>
                    </a:lnTo>
                    <a:lnTo>
                      <a:pt x="576" y="115"/>
                    </a:lnTo>
                    <a:lnTo>
                      <a:pt x="526" y="121"/>
                    </a:lnTo>
                    <a:lnTo>
                      <a:pt x="475" y="125"/>
                    </a:lnTo>
                    <a:lnTo>
                      <a:pt x="427" y="128"/>
                    </a:lnTo>
                    <a:lnTo>
                      <a:pt x="384" y="128"/>
                    </a:lnTo>
                    <a:lnTo>
                      <a:pt x="341" y="128"/>
                    </a:lnTo>
                    <a:lnTo>
                      <a:pt x="298" y="123"/>
                    </a:lnTo>
                    <a:lnTo>
                      <a:pt x="259" y="119"/>
                    </a:lnTo>
                    <a:lnTo>
                      <a:pt x="223" y="113"/>
                    </a:lnTo>
                    <a:lnTo>
                      <a:pt x="190" y="104"/>
                    </a:lnTo>
                    <a:lnTo>
                      <a:pt x="158" y="96"/>
                    </a:lnTo>
                    <a:lnTo>
                      <a:pt x="130" y="83"/>
                    </a:lnTo>
                    <a:lnTo>
                      <a:pt x="103" y="70"/>
                    </a:lnTo>
                    <a:lnTo>
                      <a:pt x="79" y="55"/>
                    </a:lnTo>
                    <a:lnTo>
                      <a:pt x="58" y="38"/>
                    </a:lnTo>
                    <a:lnTo>
                      <a:pt x="39" y="21"/>
                    </a:lnTo>
                    <a:lnTo>
                      <a:pt x="24" y="0"/>
                    </a:lnTo>
                    <a:lnTo>
                      <a:pt x="0" y="13"/>
                    </a:lnTo>
                    <a:close/>
                  </a:path>
                </a:pathLst>
              </a:custGeom>
              <a:solidFill>
                <a:schemeClr val="tx1"/>
              </a:solidFill>
              <a:ln w="9525">
                <a:solidFill>
                  <a:schemeClr val="tx1"/>
                </a:solidFill>
                <a:round/>
                <a:headEnd/>
                <a:tailEnd/>
              </a:ln>
            </p:spPr>
            <p:txBody>
              <a:bodyPr/>
              <a:lstStyle/>
              <a:p>
                <a:endParaRPr lang="de-DE" sz="1400"/>
              </a:p>
            </p:txBody>
          </p:sp>
          <p:sp>
            <p:nvSpPr>
              <p:cNvPr id="27" name="Freeform 25"/>
              <p:cNvSpPr>
                <a:spLocks/>
              </p:cNvSpPr>
              <p:nvPr/>
            </p:nvSpPr>
            <p:spPr bwMode="auto">
              <a:xfrm>
                <a:off x="3261" y="3052"/>
                <a:ext cx="63" cy="223"/>
              </a:xfrm>
              <a:custGeom>
                <a:avLst/>
                <a:gdLst>
                  <a:gd name="T0" fmla="*/ 24 w 69"/>
                  <a:gd name="T1" fmla="*/ 265 h 218"/>
                  <a:gd name="T2" fmla="*/ 22 w 69"/>
                  <a:gd name="T3" fmla="*/ 255 h 218"/>
                  <a:gd name="T4" fmla="*/ 19 w 69"/>
                  <a:gd name="T5" fmla="*/ 246 h 218"/>
                  <a:gd name="T6" fmla="*/ 18 w 69"/>
                  <a:gd name="T7" fmla="*/ 234 h 218"/>
                  <a:gd name="T8" fmla="*/ 15 w 69"/>
                  <a:gd name="T9" fmla="*/ 222 h 218"/>
                  <a:gd name="T10" fmla="*/ 13 w 69"/>
                  <a:gd name="T11" fmla="*/ 187 h 218"/>
                  <a:gd name="T12" fmla="*/ 10 w 69"/>
                  <a:gd name="T13" fmla="*/ 149 h 218"/>
                  <a:gd name="T14" fmla="*/ 9 w 69"/>
                  <a:gd name="T15" fmla="*/ 107 h 218"/>
                  <a:gd name="T16" fmla="*/ 9 w 69"/>
                  <a:gd name="T17" fmla="*/ 70 h 218"/>
                  <a:gd name="T18" fmla="*/ 10 w 69"/>
                  <a:gd name="T19" fmla="*/ 55 h 218"/>
                  <a:gd name="T20" fmla="*/ 11 w 69"/>
                  <a:gd name="T21" fmla="*/ 44 h 218"/>
                  <a:gd name="T22" fmla="*/ 13 w 69"/>
                  <a:gd name="T23" fmla="*/ 34 h 218"/>
                  <a:gd name="T24" fmla="*/ 14 w 69"/>
                  <a:gd name="T25" fmla="*/ 13 h 218"/>
                  <a:gd name="T26" fmla="*/ 7 w 69"/>
                  <a:gd name="T27" fmla="*/ 0 h 218"/>
                  <a:gd name="T28" fmla="*/ 5 w 69"/>
                  <a:gd name="T29" fmla="*/ 11 h 218"/>
                  <a:gd name="T30" fmla="*/ 5 w 69"/>
                  <a:gd name="T31" fmla="*/ 36 h 218"/>
                  <a:gd name="T32" fmla="*/ 2 w 69"/>
                  <a:gd name="T33" fmla="*/ 51 h 218"/>
                  <a:gd name="T34" fmla="*/ 0 w 69"/>
                  <a:gd name="T35" fmla="*/ 66 h 218"/>
                  <a:gd name="T36" fmla="*/ 0 w 69"/>
                  <a:gd name="T37" fmla="*/ 110 h 218"/>
                  <a:gd name="T38" fmla="*/ 2 w 69"/>
                  <a:gd name="T39" fmla="*/ 154 h 218"/>
                  <a:gd name="T40" fmla="*/ 5 w 69"/>
                  <a:gd name="T41" fmla="*/ 197 h 218"/>
                  <a:gd name="T42" fmla="*/ 7 w 69"/>
                  <a:gd name="T43" fmla="*/ 232 h 218"/>
                  <a:gd name="T44" fmla="*/ 10 w 69"/>
                  <a:gd name="T45" fmla="*/ 249 h 218"/>
                  <a:gd name="T46" fmla="*/ 13 w 69"/>
                  <a:gd name="T47" fmla="*/ 265 h 218"/>
                  <a:gd name="T48" fmla="*/ 15 w 69"/>
                  <a:gd name="T49" fmla="*/ 277 h 218"/>
                  <a:gd name="T50" fmla="*/ 18 w 69"/>
                  <a:gd name="T51" fmla="*/ 285 h 218"/>
                  <a:gd name="T52" fmla="*/ 24 w 69"/>
                  <a:gd name="T53" fmla="*/ 265 h 2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
                  <a:gd name="T82" fmla="*/ 0 h 218"/>
                  <a:gd name="T83" fmla="*/ 69 w 69"/>
                  <a:gd name="T84" fmla="*/ 218 h 21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 h="218">
                    <a:moveTo>
                      <a:pt x="69" y="201"/>
                    </a:moveTo>
                    <a:lnTo>
                      <a:pt x="64" y="194"/>
                    </a:lnTo>
                    <a:lnTo>
                      <a:pt x="57" y="188"/>
                    </a:lnTo>
                    <a:lnTo>
                      <a:pt x="53" y="179"/>
                    </a:lnTo>
                    <a:lnTo>
                      <a:pt x="45" y="169"/>
                    </a:lnTo>
                    <a:lnTo>
                      <a:pt x="36" y="143"/>
                    </a:lnTo>
                    <a:lnTo>
                      <a:pt x="29" y="113"/>
                    </a:lnTo>
                    <a:lnTo>
                      <a:pt x="26" y="83"/>
                    </a:lnTo>
                    <a:lnTo>
                      <a:pt x="26" y="56"/>
                    </a:lnTo>
                    <a:lnTo>
                      <a:pt x="29" y="43"/>
                    </a:lnTo>
                    <a:lnTo>
                      <a:pt x="31" y="32"/>
                    </a:lnTo>
                    <a:lnTo>
                      <a:pt x="36" y="22"/>
                    </a:lnTo>
                    <a:lnTo>
                      <a:pt x="41" y="13"/>
                    </a:lnTo>
                    <a:lnTo>
                      <a:pt x="21" y="0"/>
                    </a:lnTo>
                    <a:lnTo>
                      <a:pt x="14" y="11"/>
                    </a:lnTo>
                    <a:lnTo>
                      <a:pt x="7" y="24"/>
                    </a:lnTo>
                    <a:lnTo>
                      <a:pt x="2" y="39"/>
                    </a:lnTo>
                    <a:lnTo>
                      <a:pt x="0" y="54"/>
                    </a:lnTo>
                    <a:lnTo>
                      <a:pt x="0" y="86"/>
                    </a:lnTo>
                    <a:lnTo>
                      <a:pt x="2" y="118"/>
                    </a:lnTo>
                    <a:lnTo>
                      <a:pt x="12" y="150"/>
                    </a:lnTo>
                    <a:lnTo>
                      <a:pt x="21" y="177"/>
                    </a:lnTo>
                    <a:lnTo>
                      <a:pt x="29" y="190"/>
                    </a:lnTo>
                    <a:lnTo>
                      <a:pt x="38" y="201"/>
                    </a:lnTo>
                    <a:lnTo>
                      <a:pt x="45" y="211"/>
                    </a:lnTo>
                    <a:lnTo>
                      <a:pt x="55" y="218"/>
                    </a:lnTo>
                    <a:lnTo>
                      <a:pt x="69" y="201"/>
                    </a:lnTo>
                    <a:close/>
                  </a:path>
                </a:pathLst>
              </a:custGeom>
              <a:solidFill>
                <a:schemeClr val="tx1"/>
              </a:solidFill>
              <a:ln w="9525">
                <a:solidFill>
                  <a:schemeClr val="tx1"/>
                </a:solidFill>
                <a:round/>
                <a:headEnd/>
                <a:tailEnd/>
              </a:ln>
            </p:spPr>
            <p:txBody>
              <a:bodyPr/>
              <a:lstStyle/>
              <a:p>
                <a:endParaRPr lang="de-DE" sz="1400"/>
              </a:p>
            </p:txBody>
          </p:sp>
          <p:sp>
            <p:nvSpPr>
              <p:cNvPr id="30" name="Text Box 28"/>
              <p:cNvSpPr txBox="1">
                <a:spLocks noChangeArrowheads="1"/>
              </p:cNvSpPr>
              <p:nvPr/>
            </p:nvSpPr>
            <p:spPr bwMode="auto">
              <a:xfrm>
                <a:off x="1523" y="2875"/>
                <a:ext cx="20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800" b="1" i="0">
                    <a:solidFill>
                      <a:srgbClr val="E25F0E"/>
                    </a:solidFill>
                  </a:rPr>
                  <a:t>L</a:t>
                </a:r>
              </a:p>
            </p:txBody>
          </p:sp>
          <p:sp>
            <p:nvSpPr>
              <p:cNvPr id="31" name="Text Box 29"/>
              <p:cNvSpPr txBox="1">
                <a:spLocks noChangeArrowheads="1"/>
              </p:cNvSpPr>
              <p:nvPr/>
            </p:nvSpPr>
            <p:spPr bwMode="auto">
              <a:xfrm>
                <a:off x="2614" y="2996"/>
                <a:ext cx="21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800" b="1" i="0">
                    <a:solidFill>
                      <a:srgbClr val="E25F0E"/>
                    </a:solidFill>
                  </a:rPr>
                  <a:t>E</a:t>
                </a:r>
              </a:p>
            </p:txBody>
          </p:sp>
          <p:grpSp>
            <p:nvGrpSpPr>
              <p:cNvPr id="32" name="Group 30"/>
              <p:cNvGrpSpPr>
                <a:grpSpLocks/>
              </p:cNvGrpSpPr>
              <p:nvPr/>
            </p:nvGrpSpPr>
            <p:grpSpPr bwMode="auto">
              <a:xfrm>
                <a:off x="1200" y="2256"/>
                <a:ext cx="329" cy="392"/>
                <a:chOff x="2240" y="1392"/>
                <a:chExt cx="208" cy="248"/>
              </a:xfrm>
            </p:grpSpPr>
            <p:sp>
              <p:nvSpPr>
                <p:cNvPr id="39" name="Rectangle 31"/>
                <p:cNvSpPr>
                  <a:spLocks noChangeArrowheads="1"/>
                </p:cNvSpPr>
                <p:nvPr/>
              </p:nvSpPr>
              <p:spPr bwMode="auto">
                <a:xfrm>
                  <a:off x="2344" y="1632"/>
                  <a:ext cx="24" cy="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40" name="Freeform 32"/>
                <p:cNvSpPr>
                  <a:spLocks/>
                </p:cNvSpPr>
                <p:nvPr/>
              </p:nvSpPr>
              <p:spPr bwMode="auto">
                <a:xfrm>
                  <a:off x="2304" y="1440"/>
                  <a:ext cx="88" cy="88"/>
                </a:xfrm>
                <a:custGeom>
                  <a:avLst/>
                  <a:gdLst>
                    <a:gd name="T0" fmla="*/ 88 w 88"/>
                    <a:gd name="T1" fmla="*/ 40 h 88"/>
                    <a:gd name="T2" fmla="*/ 80 w 88"/>
                    <a:gd name="T3" fmla="*/ 8 h 88"/>
                    <a:gd name="T4" fmla="*/ 48 w 88"/>
                    <a:gd name="T5" fmla="*/ 0 h 88"/>
                    <a:gd name="T6" fmla="*/ 16 w 88"/>
                    <a:gd name="T7" fmla="*/ 8 h 88"/>
                    <a:gd name="T8" fmla="*/ 0 w 88"/>
                    <a:gd name="T9" fmla="*/ 40 h 88"/>
                    <a:gd name="T10" fmla="*/ 16 w 88"/>
                    <a:gd name="T11" fmla="*/ 72 h 88"/>
                    <a:gd name="T12" fmla="*/ 48 w 88"/>
                    <a:gd name="T13" fmla="*/ 88 h 88"/>
                    <a:gd name="T14" fmla="*/ 80 w 88"/>
                    <a:gd name="T15" fmla="*/ 72 h 88"/>
                    <a:gd name="T16" fmla="*/ 88 w 88"/>
                    <a:gd name="T17" fmla="*/ 4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8"/>
                    <a:gd name="T29" fmla="*/ 88 w 88"/>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8">
                      <a:moveTo>
                        <a:pt x="88" y="40"/>
                      </a:moveTo>
                      <a:lnTo>
                        <a:pt x="80" y="8"/>
                      </a:lnTo>
                      <a:lnTo>
                        <a:pt x="48" y="0"/>
                      </a:lnTo>
                      <a:lnTo>
                        <a:pt x="16" y="8"/>
                      </a:lnTo>
                      <a:lnTo>
                        <a:pt x="0" y="40"/>
                      </a:lnTo>
                      <a:lnTo>
                        <a:pt x="16" y="72"/>
                      </a:lnTo>
                      <a:lnTo>
                        <a:pt x="48" y="88"/>
                      </a:lnTo>
                      <a:lnTo>
                        <a:pt x="80" y="72"/>
                      </a:lnTo>
                      <a:lnTo>
                        <a:pt x="88" y="4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41" name="Freeform 33"/>
                <p:cNvSpPr>
                  <a:spLocks/>
                </p:cNvSpPr>
                <p:nvPr/>
              </p:nvSpPr>
              <p:spPr bwMode="auto">
                <a:xfrm>
                  <a:off x="2304" y="1440"/>
                  <a:ext cx="96" cy="96"/>
                </a:xfrm>
                <a:custGeom>
                  <a:avLst/>
                  <a:gdLst>
                    <a:gd name="T0" fmla="*/ 88 w 96"/>
                    <a:gd name="T1" fmla="*/ 40 h 96"/>
                    <a:gd name="T2" fmla="*/ 80 w 96"/>
                    <a:gd name="T3" fmla="*/ 8 h 96"/>
                    <a:gd name="T4" fmla="*/ 80 w 96"/>
                    <a:gd name="T5" fmla="*/ 16 h 96"/>
                    <a:gd name="T6" fmla="*/ 80 w 96"/>
                    <a:gd name="T7" fmla="*/ 16 h 96"/>
                    <a:gd name="T8" fmla="*/ 48 w 96"/>
                    <a:gd name="T9" fmla="*/ 8 h 96"/>
                    <a:gd name="T10" fmla="*/ 48 w 96"/>
                    <a:gd name="T11" fmla="*/ 8 h 96"/>
                    <a:gd name="T12" fmla="*/ 48 w 96"/>
                    <a:gd name="T13" fmla="*/ 8 h 96"/>
                    <a:gd name="T14" fmla="*/ 16 w 96"/>
                    <a:gd name="T15" fmla="*/ 16 h 96"/>
                    <a:gd name="T16" fmla="*/ 24 w 96"/>
                    <a:gd name="T17" fmla="*/ 8 h 96"/>
                    <a:gd name="T18" fmla="*/ 24 w 96"/>
                    <a:gd name="T19" fmla="*/ 8 h 96"/>
                    <a:gd name="T20" fmla="*/ 8 w 96"/>
                    <a:gd name="T21" fmla="*/ 40 h 96"/>
                    <a:gd name="T22" fmla="*/ 8 w 96"/>
                    <a:gd name="T23" fmla="*/ 40 h 96"/>
                    <a:gd name="T24" fmla="*/ 8 w 96"/>
                    <a:gd name="T25" fmla="*/ 40 h 96"/>
                    <a:gd name="T26" fmla="*/ 24 w 96"/>
                    <a:gd name="T27" fmla="*/ 72 h 96"/>
                    <a:gd name="T28" fmla="*/ 16 w 96"/>
                    <a:gd name="T29" fmla="*/ 72 h 96"/>
                    <a:gd name="T30" fmla="*/ 16 w 96"/>
                    <a:gd name="T31" fmla="*/ 72 h 96"/>
                    <a:gd name="T32" fmla="*/ 48 w 96"/>
                    <a:gd name="T33" fmla="*/ 88 h 96"/>
                    <a:gd name="T34" fmla="*/ 48 w 96"/>
                    <a:gd name="T35" fmla="*/ 88 h 96"/>
                    <a:gd name="T36" fmla="*/ 48 w 96"/>
                    <a:gd name="T37" fmla="*/ 88 h 96"/>
                    <a:gd name="T38" fmla="*/ 80 w 96"/>
                    <a:gd name="T39" fmla="*/ 72 h 96"/>
                    <a:gd name="T40" fmla="*/ 80 w 96"/>
                    <a:gd name="T41" fmla="*/ 72 h 96"/>
                    <a:gd name="T42" fmla="*/ 80 w 96"/>
                    <a:gd name="T43" fmla="*/ 72 h 96"/>
                    <a:gd name="T44" fmla="*/ 88 w 96"/>
                    <a:gd name="T45" fmla="*/ 40 h 96"/>
                    <a:gd name="T46" fmla="*/ 88 w 96"/>
                    <a:gd name="T47" fmla="*/ 40 h 96"/>
                    <a:gd name="T48" fmla="*/ 96 w 96"/>
                    <a:gd name="T49" fmla="*/ 40 h 96"/>
                    <a:gd name="T50" fmla="*/ 96 w 96"/>
                    <a:gd name="T51" fmla="*/ 40 h 96"/>
                    <a:gd name="T52" fmla="*/ 88 w 96"/>
                    <a:gd name="T53" fmla="*/ 72 h 96"/>
                    <a:gd name="T54" fmla="*/ 88 w 96"/>
                    <a:gd name="T55" fmla="*/ 72 h 96"/>
                    <a:gd name="T56" fmla="*/ 80 w 96"/>
                    <a:gd name="T57" fmla="*/ 80 h 96"/>
                    <a:gd name="T58" fmla="*/ 48 w 96"/>
                    <a:gd name="T59" fmla="*/ 96 h 96"/>
                    <a:gd name="T60" fmla="*/ 48 w 96"/>
                    <a:gd name="T61" fmla="*/ 96 h 96"/>
                    <a:gd name="T62" fmla="*/ 48 w 96"/>
                    <a:gd name="T63" fmla="*/ 96 h 96"/>
                    <a:gd name="T64" fmla="*/ 16 w 96"/>
                    <a:gd name="T65" fmla="*/ 80 h 96"/>
                    <a:gd name="T66" fmla="*/ 16 w 96"/>
                    <a:gd name="T67" fmla="*/ 80 h 96"/>
                    <a:gd name="T68" fmla="*/ 16 w 96"/>
                    <a:gd name="T69" fmla="*/ 72 h 96"/>
                    <a:gd name="T70" fmla="*/ 0 w 96"/>
                    <a:gd name="T71" fmla="*/ 40 h 96"/>
                    <a:gd name="T72" fmla="*/ 0 w 96"/>
                    <a:gd name="T73" fmla="*/ 40 h 96"/>
                    <a:gd name="T74" fmla="*/ 0 w 96"/>
                    <a:gd name="T75" fmla="*/ 40 h 96"/>
                    <a:gd name="T76" fmla="*/ 16 w 96"/>
                    <a:gd name="T77" fmla="*/ 8 h 96"/>
                    <a:gd name="T78" fmla="*/ 16 w 96"/>
                    <a:gd name="T79" fmla="*/ 8 h 96"/>
                    <a:gd name="T80" fmla="*/ 16 w 96"/>
                    <a:gd name="T81" fmla="*/ 8 h 96"/>
                    <a:gd name="T82" fmla="*/ 48 w 96"/>
                    <a:gd name="T83" fmla="*/ 0 h 96"/>
                    <a:gd name="T84" fmla="*/ 48 w 96"/>
                    <a:gd name="T85" fmla="*/ 0 h 96"/>
                    <a:gd name="T86" fmla="*/ 48 w 96"/>
                    <a:gd name="T87" fmla="*/ 0 h 96"/>
                    <a:gd name="T88" fmla="*/ 80 w 96"/>
                    <a:gd name="T89" fmla="*/ 8 h 96"/>
                    <a:gd name="T90" fmla="*/ 80 w 96"/>
                    <a:gd name="T91" fmla="*/ 8 h 96"/>
                    <a:gd name="T92" fmla="*/ 88 w 96"/>
                    <a:gd name="T93" fmla="*/ 8 h 96"/>
                    <a:gd name="T94" fmla="*/ 96 w 96"/>
                    <a:gd name="T95" fmla="*/ 40 h 96"/>
                    <a:gd name="T96" fmla="*/ 88 w 96"/>
                    <a:gd name="T97" fmla="*/ 40 h 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6"/>
                    <a:gd name="T148" fmla="*/ 0 h 96"/>
                    <a:gd name="T149" fmla="*/ 96 w 96"/>
                    <a:gd name="T150" fmla="*/ 96 h 9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6" h="96">
                      <a:moveTo>
                        <a:pt x="88" y="40"/>
                      </a:moveTo>
                      <a:lnTo>
                        <a:pt x="80" y="8"/>
                      </a:lnTo>
                      <a:lnTo>
                        <a:pt x="80" y="16"/>
                      </a:lnTo>
                      <a:lnTo>
                        <a:pt x="48" y="8"/>
                      </a:lnTo>
                      <a:lnTo>
                        <a:pt x="16" y="16"/>
                      </a:lnTo>
                      <a:lnTo>
                        <a:pt x="24" y="8"/>
                      </a:lnTo>
                      <a:lnTo>
                        <a:pt x="8" y="40"/>
                      </a:lnTo>
                      <a:lnTo>
                        <a:pt x="24" y="72"/>
                      </a:lnTo>
                      <a:lnTo>
                        <a:pt x="16" y="72"/>
                      </a:lnTo>
                      <a:lnTo>
                        <a:pt x="48" y="88"/>
                      </a:lnTo>
                      <a:lnTo>
                        <a:pt x="80" y="72"/>
                      </a:lnTo>
                      <a:lnTo>
                        <a:pt x="88" y="40"/>
                      </a:lnTo>
                      <a:lnTo>
                        <a:pt x="96" y="40"/>
                      </a:lnTo>
                      <a:lnTo>
                        <a:pt x="88" y="72"/>
                      </a:lnTo>
                      <a:lnTo>
                        <a:pt x="80" y="80"/>
                      </a:lnTo>
                      <a:lnTo>
                        <a:pt x="48" y="96"/>
                      </a:lnTo>
                      <a:lnTo>
                        <a:pt x="16" y="80"/>
                      </a:lnTo>
                      <a:lnTo>
                        <a:pt x="16" y="72"/>
                      </a:lnTo>
                      <a:lnTo>
                        <a:pt x="0" y="40"/>
                      </a:lnTo>
                      <a:lnTo>
                        <a:pt x="16" y="8"/>
                      </a:lnTo>
                      <a:lnTo>
                        <a:pt x="48" y="0"/>
                      </a:lnTo>
                      <a:lnTo>
                        <a:pt x="80" y="8"/>
                      </a:lnTo>
                      <a:lnTo>
                        <a:pt x="88" y="8"/>
                      </a:lnTo>
                      <a:lnTo>
                        <a:pt x="96" y="40"/>
                      </a:lnTo>
                      <a:lnTo>
                        <a:pt x="88" y="4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42" name="Freeform 34"/>
                <p:cNvSpPr>
                  <a:spLocks/>
                </p:cNvSpPr>
                <p:nvPr/>
              </p:nvSpPr>
              <p:spPr bwMode="auto">
                <a:xfrm>
                  <a:off x="2392" y="1480"/>
                  <a:ext cx="8" cy="1"/>
                </a:xfrm>
                <a:custGeom>
                  <a:avLst/>
                  <a:gdLst>
                    <a:gd name="T0" fmla="*/ 0 w 8"/>
                    <a:gd name="T1" fmla="*/ 0 h 1"/>
                    <a:gd name="T2" fmla="*/ 0 w 8"/>
                    <a:gd name="T3" fmla="*/ 0 h 1"/>
                    <a:gd name="T4" fmla="*/ 0 w 8"/>
                    <a:gd name="T5" fmla="*/ 0 h 1"/>
                    <a:gd name="T6" fmla="*/ 8 w 8"/>
                    <a:gd name="T7" fmla="*/ 0 h 1"/>
                    <a:gd name="T8" fmla="*/ 8 w 8"/>
                    <a:gd name="T9" fmla="*/ 0 h 1"/>
                    <a:gd name="T10" fmla="*/ 8 w 8"/>
                    <a:gd name="T11" fmla="*/ 0 h 1"/>
                    <a:gd name="T12" fmla="*/ 0 w 8"/>
                    <a:gd name="T13" fmla="*/ 0 h 1"/>
                    <a:gd name="T14" fmla="*/ 0 60000 65536"/>
                    <a:gd name="T15" fmla="*/ 0 60000 65536"/>
                    <a:gd name="T16" fmla="*/ 0 60000 65536"/>
                    <a:gd name="T17" fmla="*/ 0 60000 65536"/>
                    <a:gd name="T18" fmla="*/ 0 60000 65536"/>
                    <a:gd name="T19" fmla="*/ 0 60000 65536"/>
                    <a:gd name="T20" fmla="*/ 0 60000 65536"/>
                    <a:gd name="T21" fmla="*/ 0 w 8"/>
                    <a:gd name="T22" fmla="*/ 0 h 1"/>
                    <a:gd name="T23" fmla="*/ 8 w 8"/>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
                      <a:moveTo>
                        <a:pt x="0" y="0"/>
                      </a:moveTo>
                      <a:lnTo>
                        <a:pt x="0"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43" name="Rectangle 35"/>
                <p:cNvSpPr>
                  <a:spLocks noChangeArrowheads="1"/>
                </p:cNvSpPr>
                <p:nvPr/>
              </p:nvSpPr>
              <p:spPr bwMode="auto">
                <a:xfrm>
                  <a:off x="2328" y="1528"/>
                  <a:ext cx="48" cy="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44" name="Rectangle 36"/>
                <p:cNvSpPr>
                  <a:spLocks noChangeArrowheads="1"/>
                </p:cNvSpPr>
                <p:nvPr/>
              </p:nvSpPr>
              <p:spPr bwMode="auto">
                <a:xfrm>
                  <a:off x="2368" y="1528"/>
                  <a:ext cx="8" cy="7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45" name="Rectangle 37"/>
                <p:cNvSpPr>
                  <a:spLocks noChangeArrowheads="1"/>
                </p:cNvSpPr>
                <p:nvPr/>
              </p:nvSpPr>
              <p:spPr bwMode="auto">
                <a:xfrm>
                  <a:off x="2328" y="1592"/>
                  <a:ext cx="40" cy="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46" name="Rectangle 38"/>
                <p:cNvSpPr>
                  <a:spLocks noChangeArrowheads="1"/>
                </p:cNvSpPr>
                <p:nvPr/>
              </p:nvSpPr>
              <p:spPr bwMode="auto">
                <a:xfrm>
                  <a:off x="2328" y="1528"/>
                  <a:ext cx="8" cy="6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47" name="Freeform 39"/>
                <p:cNvSpPr>
                  <a:spLocks/>
                </p:cNvSpPr>
                <p:nvPr/>
              </p:nvSpPr>
              <p:spPr bwMode="auto">
                <a:xfrm>
                  <a:off x="2336" y="1544"/>
                  <a:ext cx="24" cy="16"/>
                </a:xfrm>
                <a:custGeom>
                  <a:avLst/>
                  <a:gdLst>
                    <a:gd name="T0" fmla="*/ 0 w 24"/>
                    <a:gd name="T1" fmla="*/ 0 h 16"/>
                    <a:gd name="T2" fmla="*/ 0 w 24"/>
                    <a:gd name="T3" fmla="*/ 8 h 16"/>
                    <a:gd name="T4" fmla="*/ 24 w 24"/>
                    <a:gd name="T5" fmla="*/ 16 h 16"/>
                    <a:gd name="T6" fmla="*/ 24 w 24"/>
                    <a:gd name="T7" fmla="*/ 8 h 16"/>
                    <a:gd name="T8" fmla="*/ 0 w 24"/>
                    <a:gd name="T9" fmla="*/ 0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0" y="0"/>
                      </a:moveTo>
                      <a:lnTo>
                        <a:pt x="0" y="8"/>
                      </a:lnTo>
                      <a:lnTo>
                        <a:pt x="24" y="16"/>
                      </a:lnTo>
                      <a:lnTo>
                        <a:pt x="24" y="8"/>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48" name="Freeform 40"/>
                <p:cNvSpPr>
                  <a:spLocks/>
                </p:cNvSpPr>
                <p:nvPr/>
              </p:nvSpPr>
              <p:spPr bwMode="auto">
                <a:xfrm>
                  <a:off x="2328" y="1560"/>
                  <a:ext cx="32" cy="24"/>
                </a:xfrm>
                <a:custGeom>
                  <a:avLst/>
                  <a:gdLst>
                    <a:gd name="T0" fmla="*/ 0 w 32"/>
                    <a:gd name="T1" fmla="*/ 0 h 24"/>
                    <a:gd name="T2" fmla="*/ 0 w 32"/>
                    <a:gd name="T3" fmla="*/ 8 h 24"/>
                    <a:gd name="T4" fmla="*/ 32 w 32"/>
                    <a:gd name="T5" fmla="*/ 24 h 24"/>
                    <a:gd name="T6" fmla="*/ 32 w 32"/>
                    <a:gd name="T7" fmla="*/ 16 h 24"/>
                    <a:gd name="T8" fmla="*/ 0 w 32"/>
                    <a:gd name="T9" fmla="*/ 0 h 24"/>
                    <a:gd name="T10" fmla="*/ 0 60000 65536"/>
                    <a:gd name="T11" fmla="*/ 0 60000 65536"/>
                    <a:gd name="T12" fmla="*/ 0 60000 65536"/>
                    <a:gd name="T13" fmla="*/ 0 60000 65536"/>
                    <a:gd name="T14" fmla="*/ 0 60000 65536"/>
                    <a:gd name="T15" fmla="*/ 0 w 32"/>
                    <a:gd name="T16" fmla="*/ 0 h 24"/>
                    <a:gd name="T17" fmla="*/ 32 w 32"/>
                    <a:gd name="T18" fmla="*/ 24 h 24"/>
                  </a:gdLst>
                  <a:ahLst/>
                  <a:cxnLst>
                    <a:cxn ang="T10">
                      <a:pos x="T0" y="T1"/>
                    </a:cxn>
                    <a:cxn ang="T11">
                      <a:pos x="T2" y="T3"/>
                    </a:cxn>
                    <a:cxn ang="T12">
                      <a:pos x="T4" y="T5"/>
                    </a:cxn>
                    <a:cxn ang="T13">
                      <a:pos x="T6" y="T7"/>
                    </a:cxn>
                    <a:cxn ang="T14">
                      <a:pos x="T8" y="T9"/>
                    </a:cxn>
                  </a:cxnLst>
                  <a:rect l="T15" t="T16" r="T17" b="T18"/>
                  <a:pathLst>
                    <a:path w="32" h="24">
                      <a:moveTo>
                        <a:pt x="0" y="0"/>
                      </a:moveTo>
                      <a:lnTo>
                        <a:pt x="0" y="8"/>
                      </a:lnTo>
                      <a:lnTo>
                        <a:pt x="32" y="24"/>
                      </a:lnTo>
                      <a:lnTo>
                        <a:pt x="32" y="16"/>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49" name="Rectangle 41"/>
                <p:cNvSpPr>
                  <a:spLocks noChangeArrowheads="1"/>
                </p:cNvSpPr>
                <p:nvPr/>
              </p:nvSpPr>
              <p:spPr bwMode="auto">
                <a:xfrm>
                  <a:off x="2408" y="1480"/>
                  <a:ext cx="40" cy="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50" name="Freeform 42"/>
                <p:cNvSpPr>
                  <a:spLocks/>
                </p:cNvSpPr>
                <p:nvPr/>
              </p:nvSpPr>
              <p:spPr bwMode="auto">
                <a:xfrm>
                  <a:off x="2240" y="1480"/>
                  <a:ext cx="48" cy="16"/>
                </a:xfrm>
                <a:custGeom>
                  <a:avLst/>
                  <a:gdLst>
                    <a:gd name="T0" fmla="*/ 48 w 48"/>
                    <a:gd name="T1" fmla="*/ 8 h 16"/>
                    <a:gd name="T2" fmla="*/ 48 w 48"/>
                    <a:gd name="T3" fmla="*/ 0 h 16"/>
                    <a:gd name="T4" fmla="*/ 0 w 48"/>
                    <a:gd name="T5" fmla="*/ 8 h 16"/>
                    <a:gd name="T6" fmla="*/ 0 w 48"/>
                    <a:gd name="T7" fmla="*/ 16 h 16"/>
                    <a:gd name="T8" fmla="*/ 48 w 48"/>
                    <a:gd name="T9" fmla="*/ 8 h 16"/>
                    <a:gd name="T10" fmla="*/ 0 60000 65536"/>
                    <a:gd name="T11" fmla="*/ 0 60000 65536"/>
                    <a:gd name="T12" fmla="*/ 0 60000 65536"/>
                    <a:gd name="T13" fmla="*/ 0 60000 65536"/>
                    <a:gd name="T14" fmla="*/ 0 60000 65536"/>
                    <a:gd name="T15" fmla="*/ 0 w 48"/>
                    <a:gd name="T16" fmla="*/ 0 h 16"/>
                    <a:gd name="T17" fmla="*/ 48 w 48"/>
                    <a:gd name="T18" fmla="*/ 16 h 16"/>
                  </a:gdLst>
                  <a:ahLst/>
                  <a:cxnLst>
                    <a:cxn ang="T10">
                      <a:pos x="T0" y="T1"/>
                    </a:cxn>
                    <a:cxn ang="T11">
                      <a:pos x="T2" y="T3"/>
                    </a:cxn>
                    <a:cxn ang="T12">
                      <a:pos x="T4" y="T5"/>
                    </a:cxn>
                    <a:cxn ang="T13">
                      <a:pos x="T6" y="T7"/>
                    </a:cxn>
                    <a:cxn ang="T14">
                      <a:pos x="T8" y="T9"/>
                    </a:cxn>
                  </a:cxnLst>
                  <a:rect l="T15" t="T16" r="T17" b="T18"/>
                  <a:pathLst>
                    <a:path w="48" h="16">
                      <a:moveTo>
                        <a:pt x="48" y="8"/>
                      </a:moveTo>
                      <a:lnTo>
                        <a:pt x="48" y="0"/>
                      </a:lnTo>
                      <a:lnTo>
                        <a:pt x="0" y="8"/>
                      </a:lnTo>
                      <a:lnTo>
                        <a:pt x="0" y="16"/>
                      </a:lnTo>
                      <a:lnTo>
                        <a:pt x="48"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51" name="Rectangle 43"/>
                <p:cNvSpPr>
                  <a:spLocks noChangeArrowheads="1"/>
                </p:cNvSpPr>
                <p:nvPr/>
              </p:nvSpPr>
              <p:spPr bwMode="auto">
                <a:xfrm>
                  <a:off x="2352" y="1392"/>
                  <a:ext cx="8" cy="3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52" name="Freeform 44"/>
                <p:cNvSpPr>
                  <a:spLocks/>
                </p:cNvSpPr>
                <p:nvPr/>
              </p:nvSpPr>
              <p:spPr bwMode="auto">
                <a:xfrm>
                  <a:off x="2392" y="1440"/>
                  <a:ext cx="8" cy="8"/>
                </a:xfrm>
                <a:custGeom>
                  <a:avLst/>
                  <a:gdLst>
                    <a:gd name="T0" fmla="*/ 0 w 8"/>
                    <a:gd name="T1" fmla="*/ 0 h 8"/>
                    <a:gd name="T2" fmla="*/ 0 w 8"/>
                    <a:gd name="T3" fmla="*/ 0 h 8"/>
                    <a:gd name="T4" fmla="*/ 8 w 8"/>
                    <a:gd name="T5" fmla="*/ 8 h 8"/>
                    <a:gd name="T6" fmla="*/ 8 w 8"/>
                    <a:gd name="T7" fmla="*/ 8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0" y="0"/>
                      </a:lnTo>
                      <a:lnTo>
                        <a:pt x="8" y="8"/>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53" name="Freeform 45"/>
                <p:cNvSpPr>
                  <a:spLocks/>
                </p:cNvSpPr>
                <p:nvPr/>
              </p:nvSpPr>
              <p:spPr bwMode="auto">
                <a:xfrm>
                  <a:off x="2424" y="1416"/>
                  <a:ext cx="8" cy="8"/>
                </a:xfrm>
                <a:custGeom>
                  <a:avLst/>
                  <a:gdLst>
                    <a:gd name="T0" fmla="*/ 0 w 8"/>
                    <a:gd name="T1" fmla="*/ 0 h 8"/>
                    <a:gd name="T2" fmla="*/ 0 w 8"/>
                    <a:gd name="T3" fmla="*/ 0 h 8"/>
                    <a:gd name="T4" fmla="*/ 8 w 8"/>
                    <a:gd name="T5" fmla="*/ 8 h 8"/>
                    <a:gd name="T6" fmla="*/ 8 w 8"/>
                    <a:gd name="T7" fmla="*/ 8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0" y="0"/>
                      </a:lnTo>
                      <a:lnTo>
                        <a:pt x="8" y="8"/>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54" name="Freeform 46"/>
                <p:cNvSpPr>
                  <a:spLocks/>
                </p:cNvSpPr>
                <p:nvPr/>
              </p:nvSpPr>
              <p:spPr bwMode="auto">
                <a:xfrm>
                  <a:off x="2392" y="1416"/>
                  <a:ext cx="40" cy="32"/>
                </a:xfrm>
                <a:custGeom>
                  <a:avLst/>
                  <a:gdLst>
                    <a:gd name="T0" fmla="*/ 0 w 40"/>
                    <a:gd name="T1" fmla="*/ 24 h 32"/>
                    <a:gd name="T2" fmla="*/ 8 w 40"/>
                    <a:gd name="T3" fmla="*/ 32 h 32"/>
                    <a:gd name="T4" fmla="*/ 40 w 40"/>
                    <a:gd name="T5" fmla="*/ 8 h 32"/>
                    <a:gd name="T6" fmla="*/ 32 w 40"/>
                    <a:gd name="T7" fmla="*/ 0 h 32"/>
                    <a:gd name="T8" fmla="*/ 0 w 40"/>
                    <a:gd name="T9" fmla="*/ 24 h 32"/>
                    <a:gd name="T10" fmla="*/ 0 60000 65536"/>
                    <a:gd name="T11" fmla="*/ 0 60000 65536"/>
                    <a:gd name="T12" fmla="*/ 0 60000 65536"/>
                    <a:gd name="T13" fmla="*/ 0 60000 65536"/>
                    <a:gd name="T14" fmla="*/ 0 60000 65536"/>
                    <a:gd name="T15" fmla="*/ 0 w 40"/>
                    <a:gd name="T16" fmla="*/ 0 h 32"/>
                    <a:gd name="T17" fmla="*/ 40 w 40"/>
                    <a:gd name="T18" fmla="*/ 32 h 32"/>
                  </a:gdLst>
                  <a:ahLst/>
                  <a:cxnLst>
                    <a:cxn ang="T10">
                      <a:pos x="T0" y="T1"/>
                    </a:cxn>
                    <a:cxn ang="T11">
                      <a:pos x="T2" y="T3"/>
                    </a:cxn>
                    <a:cxn ang="T12">
                      <a:pos x="T4" y="T5"/>
                    </a:cxn>
                    <a:cxn ang="T13">
                      <a:pos x="T6" y="T7"/>
                    </a:cxn>
                    <a:cxn ang="T14">
                      <a:pos x="T8" y="T9"/>
                    </a:cxn>
                  </a:cxnLst>
                  <a:rect l="T15" t="T16" r="T17" b="T18"/>
                  <a:pathLst>
                    <a:path w="40" h="32">
                      <a:moveTo>
                        <a:pt x="0" y="24"/>
                      </a:moveTo>
                      <a:lnTo>
                        <a:pt x="8" y="32"/>
                      </a:lnTo>
                      <a:lnTo>
                        <a:pt x="40" y="8"/>
                      </a:lnTo>
                      <a:lnTo>
                        <a:pt x="32" y="0"/>
                      </a:lnTo>
                      <a:lnTo>
                        <a:pt x="0" y="2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55" name="Freeform 47"/>
                <p:cNvSpPr>
                  <a:spLocks/>
                </p:cNvSpPr>
                <p:nvPr/>
              </p:nvSpPr>
              <p:spPr bwMode="auto">
                <a:xfrm>
                  <a:off x="2304" y="1448"/>
                  <a:ext cx="8" cy="8"/>
                </a:xfrm>
                <a:custGeom>
                  <a:avLst/>
                  <a:gdLst>
                    <a:gd name="T0" fmla="*/ 0 w 8"/>
                    <a:gd name="T1" fmla="*/ 8 h 8"/>
                    <a:gd name="T2" fmla="*/ 0 w 8"/>
                    <a:gd name="T3" fmla="*/ 8 h 8"/>
                    <a:gd name="T4" fmla="*/ 8 w 8"/>
                    <a:gd name="T5" fmla="*/ 0 h 8"/>
                    <a:gd name="T6" fmla="*/ 8 w 8"/>
                    <a:gd name="T7" fmla="*/ 0 h 8"/>
                    <a:gd name="T8" fmla="*/ 0 w 8"/>
                    <a:gd name="T9" fmla="*/ 8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8"/>
                      </a:moveTo>
                      <a:lnTo>
                        <a:pt x="0" y="8"/>
                      </a:lnTo>
                      <a:lnTo>
                        <a:pt x="8" y="0"/>
                      </a:lnTo>
                      <a:lnTo>
                        <a:pt x="0"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56" name="Freeform 48"/>
                <p:cNvSpPr>
                  <a:spLocks/>
                </p:cNvSpPr>
                <p:nvPr/>
              </p:nvSpPr>
              <p:spPr bwMode="auto">
                <a:xfrm>
                  <a:off x="2280" y="1416"/>
                  <a:ext cx="8" cy="8"/>
                </a:xfrm>
                <a:custGeom>
                  <a:avLst/>
                  <a:gdLst>
                    <a:gd name="T0" fmla="*/ 0 w 8"/>
                    <a:gd name="T1" fmla="*/ 8 h 8"/>
                    <a:gd name="T2" fmla="*/ 0 w 8"/>
                    <a:gd name="T3" fmla="*/ 8 h 8"/>
                    <a:gd name="T4" fmla="*/ 8 w 8"/>
                    <a:gd name="T5" fmla="*/ 0 h 8"/>
                    <a:gd name="T6" fmla="*/ 8 w 8"/>
                    <a:gd name="T7" fmla="*/ 0 h 8"/>
                    <a:gd name="T8" fmla="*/ 0 w 8"/>
                    <a:gd name="T9" fmla="*/ 8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8"/>
                      </a:moveTo>
                      <a:lnTo>
                        <a:pt x="0" y="8"/>
                      </a:lnTo>
                      <a:lnTo>
                        <a:pt x="8" y="0"/>
                      </a:lnTo>
                      <a:lnTo>
                        <a:pt x="0" y="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57" name="Freeform 49"/>
                <p:cNvSpPr>
                  <a:spLocks/>
                </p:cNvSpPr>
                <p:nvPr/>
              </p:nvSpPr>
              <p:spPr bwMode="auto">
                <a:xfrm>
                  <a:off x="2280" y="1416"/>
                  <a:ext cx="32" cy="40"/>
                </a:xfrm>
                <a:custGeom>
                  <a:avLst/>
                  <a:gdLst>
                    <a:gd name="T0" fmla="*/ 24 w 32"/>
                    <a:gd name="T1" fmla="*/ 40 h 40"/>
                    <a:gd name="T2" fmla="*/ 32 w 32"/>
                    <a:gd name="T3" fmla="*/ 32 h 40"/>
                    <a:gd name="T4" fmla="*/ 8 w 32"/>
                    <a:gd name="T5" fmla="*/ 0 h 40"/>
                    <a:gd name="T6" fmla="*/ 0 w 32"/>
                    <a:gd name="T7" fmla="*/ 8 h 40"/>
                    <a:gd name="T8" fmla="*/ 24 w 32"/>
                    <a:gd name="T9" fmla="*/ 40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24" y="40"/>
                      </a:moveTo>
                      <a:lnTo>
                        <a:pt x="32" y="32"/>
                      </a:lnTo>
                      <a:lnTo>
                        <a:pt x="8" y="0"/>
                      </a:lnTo>
                      <a:lnTo>
                        <a:pt x="0" y="8"/>
                      </a:lnTo>
                      <a:lnTo>
                        <a:pt x="24" y="4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grpSp>
          <p:sp>
            <p:nvSpPr>
              <p:cNvPr id="33" name="Freeform 50"/>
              <p:cNvSpPr>
                <a:spLocks/>
              </p:cNvSpPr>
              <p:nvPr/>
            </p:nvSpPr>
            <p:spPr bwMode="auto">
              <a:xfrm flipH="1">
                <a:off x="2160" y="2688"/>
                <a:ext cx="624" cy="672"/>
              </a:xfrm>
              <a:custGeom>
                <a:avLst/>
                <a:gdLst>
                  <a:gd name="T0" fmla="*/ 5 w 686"/>
                  <a:gd name="T1" fmla="*/ 8 h 665"/>
                  <a:gd name="T2" fmla="*/ 0 w 686"/>
                  <a:gd name="T3" fmla="*/ 17 h 665"/>
                  <a:gd name="T4" fmla="*/ 215 w 686"/>
                  <a:gd name="T5" fmla="*/ 754 h 665"/>
                  <a:gd name="T6" fmla="*/ 221 w 686"/>
                  <a:gd name="T7" fmla="*/ 737 h 665"/>
                  <a:gd name="T8" fmla="*/ 5 w 686"/>
                  <a:gd name="T9" fmla="*/ 0 h 665"/>
                  <a:gd name="T10" fmla="*/ 5 w 686"/>
                  <a:gd name="T11" fmla="*/ 8 h 665"/>
                  <a:gd name="T12" fmla="*/ 0 60000 65536"/>
                  <a:gd name="T13" fmla="*/ 0 60000 65536"/>
                  <a:gd name="T14" fmla="*/ 0 60000 65536"/>
                  <a:gd name="T15" fmla="*/ 0 60000 65536"/>
                  <a:gd name="T16" fmla="*/ 0 60000 65536"/>
                  <a:gd name="T17" fmla="*/ 0 60000 65536"/>
                  <a:gd name="T18" fmla="*/ 0 w 686"/>
                  <a:gd name="T19" fmla="*/ 0 h 665"/>
                  <a:gd name="T20" fmla="*/ 686 w 686"/>
                  <a:gd name="T21" fmla="*/ 665 h 665"/>
                </a:gdLst>
                <a:ahLst/>
                <a:cxnLst>
                  <a:cxn ang="T12">
                    <a:pos x="T0" y="T1"/>
                  </a:cxn>
                  <a:cxn ang="T13">
                    <a:pos x="T2" y="T3"/>
                  </a:cxn>
                  <a:cxn ang="T14">
                    <a:pos x="T4" y="T5"/>
                  </a:cxn>
                  <a:cxn ang="T15">
                    <a:pos x="T6" y="T7"/>
                  </a:cxn>
                  <a:cxn ang="T16">
                    <a:pos x="T8" y="T9"/>
                  </a:cxn>
                  <a:cxn ang="T17">
                    <a:pos x="T10" y="T11"/>
                  </a:cxn>
                </a:cxnLst>
                <a:rect l="T18" t="T19" r="T20" b="T21"/>
                <a:pathLst>
                  <a:path w="686" h="665">
                    <a:moveTo>
                      <a:pt x="10" y="8"/>
                    </a:moveTo>
                    <a:lnTo>
                      <a:pt x="0" y="17"/>
                    </a:lnTo>
                    <a:lnTo>
                      <a:pt x="667" y="665"/>
                    </a:lnTo>
                    <a:lnTo>
                      <a:pt x="686" y="650"/>
                    </a:lnTo>
                    <a:lnTo>
                      <a:pt x="19" y="0"/>
                    </a:lnTo>
                    <a:lnTo>
                      <a:pt x="10" y="8"/>
                    </a:lnTo>
                    <a:close/>
                  </a:path>
                </a:pathLst>
              </a:custGeom>
              <a:solidFill>
                <a:schemeClr val="accent2"/>
              </a:solidFill>
              <a:ln w="9525">
                <a:solidFill>
                  <a:schemeClr val="accent2"/>
                </a:solidFill>
                <a:round/>
                <a:headEnd/>
                <a:tailEnd/>
              </a:ln>
            </p:spPr>
            <p:txBody>
              <a:bodyPr/>
              <a:lstStyle/>
              <a:p>
                <a:endParaRPr lang="de-DE" sz="1400"/>
              </a:p>
            </p:txBody>
          </p:sp>
          <p:sp>
            <p:nvSpPr>
              <p:cNvPr id="34" name="Freeform 51"/>
              <p:cNvSpPr>
                <a:spLocks/>
              </p:cNvSpPr>
              <p:nvPr/>
            </p:nvSpPr>
            <p:spPr bwMode="auto">
              <a:xfrm flipH="1">
                <a:off x="2694" y="2604"/>
                <a:ext cx="192" cy="169"/>
              </a:xfrm>
              <a:custGeom>
                <a:avLst/>
                <a:gdLst>
                  <a:gd name="T0" fmla="*/ 0 w 178"/>
                  <a:gd name="T1" fmla="*/ 0 h 165"/>
                  <a:gd name="T2" fmla="*/ 0 w 178"/>
                  <a:gd name="T3" fmla="*/ 0 h 165"/>
                  <a:gd name="T4" fmla="*/ 161 w 178"/>
                  <a:gd name="T5" fmla="*/ 219 h 165"/>
                  <a:gd name="T6" fmla="*/ 161 w 178"/>
                  <a:gd name="T7" fmla="*/ 219 h 165"/>
                  <a:gd name="T8" fmla="*/ 174 w 178"/>
                  <a:gd name="T9" fmla="*/ 208 h 165"/>
                  <a:gd name="T10" fmla="*/ 187 w 178"/>
                  <a:gd name="T11" fmla="*/ 197 h 165"/>
                  <a:gd name="T12" fmla="*/ 195 w 178"/>
                  <a:gd name="T13" fmla="*/ 185 h 165"/>
                  <a:gd name="T14" fmla="*/ 208 w 178"/>
                  <a:gd name="T15" fmla="*/ 177 h 165"/>
                  <a:gd name="T16" fmla="*/ 222 w 178"/>
                  <a:gd name="T17" fmla="*/ 165 h 165"/>
                  <a:gd name="T18" fmla="*/ 239 w 178"/>
                  <a:gd name="T19" fmla="*/ 157 h 165"/>
                  <a:gd name="T20" fmla="*/ 253 w 178"/>
                  <a:gd name="T21" fmla="*/ 147 h 165"/>
                  <a:gd name="T22" fmla="*/ 265 w 178"/>
                  <a:gd name="T23" fmla="*/ 141 h 165"/>
                  <a:gd name="T24" fmla="*/ 285 w 178"/>
                  <a:gd name="T25" fmla="*/ 135 h 165"/>
                  <a:gd name="T26" fmla="*/ 308 w 178"/>
                  <a:gd name="T27" fmla="*/ 125 h 165"/>
                  <a:gd name="T28" fmla="*/ 326 w 178"/>
                  <a:gd name="T29" fmla="*/ 119 h 165"/>
                  <a:gd name="T30" fmla="*/ 346 w 178"/>
                  <a:gd name="T31" fmla="*/ 113 h 165"/>
                  <a:gd name="T32" fmla="*/ 372 w 178"/>
                  <a:gd name="T33" fmla="*/ 105 h 165"/>
                  <a:gd name="T34" fmla="*/ 397 w 178"/>
                  <a:gd name="T35" fmla="*/ 103 h 165"/>
                  <a:gd name="T36" fmla="*/ 415 w 178"/>
                  <a:gd name="T37" fmla="*/ 99 h 165"/>
                  <a:gd name="T38" fmla="*/ 442 w 178"/>
                  <a:gd name="T39" fmla="*/ 97 h 165"/>
                  <a:gd name="T40" fmla="*/ 0 w 178"/>
                  <a:gd name="T41" fmla="*/ 0 h 165"/>
                  <a:gd name="T42" fmla="*/ 0 w 178"/>
                  <a:gd name="T43" fmla="*/ 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165"/>
                  <a:gd name="T68" fmla="*/ 178 w 178"/>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165">
                    <a:moveTo>
                      <a:pt x="0" y="0"/>
                    </a:moveTo>
                    <a:lnTo>
                      <a:pt x="0" y="0"/>
                    </a:lnTo>
                    <a:lnTo>
                      <a:pt x="65" y="165"/>
                    </a:lnTo>
                    <a:lnTo>
                      <a:pt x="70" y="156"/>
                    </a:lnTo>
                    <a:lnTo>
                      <a:pt x="75" y="147"/>
                    </a:lnTo>
                    <a:lnTo>
                      <a:pt x="79" y="139"/>
                    </a:lnTo>
                    <a:lnTo>
                      <a:pt x="84" y="133"/>
                    </a:lnTo>
                    <a:lnTo>
                      <a:pt x="89" y="124"/>
                    </a:lnTo>
                    <a:lnTo>
                      <a:pt x="96" y="118"/>
                    </a:lnTo>
                    <a:lnTo>
                      <a:pt x="101" y="111"/>
                    </a:lnTo>
                    <a:lnTo>
                      <a:pt x="108" y="105"/>
                    </a:lnTo>
                    <a:lnTo>
                      <a:pt x="115" y="101"/>
                    </a:lnTo>
                    <a:lnTo>
                      <a:pt x="125" y="94"/>
                    </a:lnTo>
                    <a:lnTo>
                      <a:pt x="132" y="90"/>
                    </a:lnTo>
                    <a:lnTo>
                      <a:pt x="139" y="86"/>
                    </a:lnTo>
                    <a:lnTo>
                      <a:pt x="149" y="81"/>
                    </a:lnTo>
                    <a:lnTo>
                      <a:pt x="159" y="79"/>
                    </a:lnTo>
                    <a:lnTo>
                      <a:pt x="168" y="75"/>
                    </a:lnTo>
                    <a:lnTo>
                      <a:pt x="178" y="73"/>
                    </a:lnTo>
                    <a:lnTo>
                      <a:pt x="0" y="0"/>
                    </a:lnTo>
                    <a:close/>
                  </a:path>
                </a:pathLst>
              </a:custGeom>
              <a:solidFill>
                <a:schemeClr val="accent2"/>
              </a:solidFill>
              <a:ln w="9525">
                <a:solidFill>
                  <a:schemeClr val="accent2"/>
                </a:solidFill>
                <a:round/>
                <a:headEnd/>
                <a:tailEnd/>
              </a:ln>
            </p:spPr>
            <p:txBody>
              <a:bodyPr/>
              <a:lstStyle/>
              <a:p>
                <a:endParaRPr lang="de-DE" sz="1400"/>
              </a:p>
            </p:txBody>
          </p:sp>
          <p:sp>
            <p:nvSpPr>
              <p:cNvPr id="35" name="Text Box 52"/>
              <p:cNvSpPr txBox="1">
                <a:spLocks noChangeArrowheads="1"/>
              </p:cNvSpPr>
              <p:nvPr/>
            </p:nvSpPr>
            <p:spPr bwMode="auto">
              <a:xfrm>
                <a:off x="2897" y="2397"/>
                <a:ext cx="22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800" b="1" i="0">
                    <a:solidFill>
                      <a:schemeClr val="accent2"/>
                    </a:solidFill>
                  </a:rPr>
                  <a:t>R</a:t>
                </a:r>
                <a:endParaRPr lang="de-DE" sz="1800" b="1" i="0">
                  <a:solidFill>
                    <a:srgbClr val="E25F0E"/>
                  </a:solidFill>
                </a:endParaRPr>
              </a:p>
            </p:txBody>
          </p:sp>
          <p:sp>
            <p:nvSpPr>
              <p:cNvPr id="36" name="Freeform 53"/>
              <p:cNvSpPr>
                <a:spLocks/>
              </p:cNvSpPr>
              <p:nvPr/>
            </p:nvSpPr>
            <p:spPr bwMode="auto">
              <a:xfrm>
                <a:off x="1968" y="3016"/>
                <a:ext cx="192" cy="104"/>
              </a:xfrm>
              <a:custGeom>
                <a:avLst/>
                <a:gdLst>
                  <a:gd name="T0" fmla="*/ 0 w 192"/>
                  <a:gd name="T1" fmla="*/ 104 h 104"/>
                  <a:gd name="T2" fmla="*/ 48 w 192"/>
                  <a:gd name="T3" fmla="*/ 56 h 104"/>
                  <a:gd name="T4" fmla="*/ 144 w 192"/>
                  <a:gd name="T5" fmla="*/ 8 h 104"/>
                  <a:gd name="T6" fmla="*/ 192 w 192"/>
                  <a:gd name="T7" fmla="*/ 8 h 104"/>
                  <a:gd name="T8" fmla="*/ 0 60000 65536"/>
                  <a:gd name="T9" fmla="*/ 0 60000 65536"/>
                  <a:gd name="T10" fmla="*/ 0 60000 65536"/>
                  <a:gd name="T11" fmla="*/ 0 60000 65536"/>
                  <a:gd name="T12" fmla="*/ 0 w 192"/>
                  <a:gd name="T13" fmla="*/ 0 h 104"/>
                  <a:gd name="T14" fmla="*/ 192 w 192"/>
                  <a:gd name="T15" fmla="*/ 104 h 104"/>
                </a:gdLst>
                <a:ahLst/>
                <a:cxnLst>
                  <a:cxn ang="T8">
                    <a:pos x="T0" y="T1"/>
                  </a:cxn>
                  <a:cxn ang="T9">
                    <a:pos x="T2" y="T3"/>
                  </a:cxn>
                  <a:cxn ang="T10">
                    <a:pos x="T4" y="T5"/>
                  </a:cxn>
                  <a:cxn ang="T11">
                    <a:pos x="T6" y="T7"/>
                  </a:cxn>
                </a:cxnLst>
                <a:rect l="T12" t="T13" r="T14" b="T15"/>
                <a:pathLst>
                  <a:path w="192" h="104">
                    <a:moveTo>
                      <a:pt x="0" y="104"/>
                    </a:moveTo>
                    <a:cubicBezTo>
                      <a:pt x="12" y="88"/>
                      <a:pt x="24" y="72"/>
                      <a:pt x="48" y="56"/>
                    </a:cubicBezTo>
                    <a:cubicBezTo>
                      <a:pt x="72" y="40"/>
                      <a:pt x="120" y="16"/>
                      <a:pt x="144" y="8"/>
                    </a:cubicBezTo>
                    <a:cubicBezTo>
                      <a:pt x="168" y="0"/>
                      <a:pt x="180" y="4"/>
                      <a:pt x="192" y="8"/>
                    </a:cubicBezTo>
                  </a:path>
                </a:pathLst>
              </a:custGeom>
              <a:noFill/>
              <a:ln w="28575" cap="flat" cmpd="sng">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37" name="Freeform 54"/>
              <p:cNvSpPr>
                <a:spLocks/>
              </p:cNvSpPr>
              <p:nvPr/>
            </p:nvSpPr>
            <p:spPr bwMode="auto">
              <a:xfrm>
                <a:off x="2454" y="3060"/>
                <a:ext cx="104" cy="240"/>
              </a:xfrm>
              <a:custGeom>
                <a:avLst/>
                <a:gdLst>
                  <a:gd name="T0" fmla="*/ 0 w 104"/>
                  <a:gd name="T1" fmla="*/ 0 h 240"/>
                  <a:gd name="T2" fmla="*/ 48 w 104"/>
                  <a:gd name="T3" fmla="*/ 48 h 240"/>
                  <a:gd name="T4" fmla="*/ 96 w 104"/>
                  <a:gd name="T5" fmla="*/ 144 h 240"/>
                  <a:gd name="T6" fmla="*/ 96 w 104"/>
                  <a:gd name="T7" fmla="*/ 240 h 240"/>
                  <a:gd name="T8" fmla="*/ 0 60000 65536"/>
                  <a:gd name="T9" fmla="*/ 0 60000 65536"/>
                  <a:gd name="T10" fmla="*/ 0 60000 65536"/>
                  <a:gd name="T11" fmla="*/ 0 60000 65536"/>
                  <a:gd name="T12" fmla="*/ 0 w 104"/>
                  <a:gd name="T13" fmla="*/ 0 h 240"/>
                  <a:gd name="T14" fmla="*/ 104 w 104"/>
                  <a:gd name="T15" fmla="*/ 240 h 240"/>
                </a:gdLst>
                <a:ahLst/>
                <a:cxnLst>
                  <a:cxn ang="T8">
                    <a:pos x="T0" y="T1"/>
                  </a:cxn>
                  <a:cxn ang="T9">
                    <a:pos x="T2" y="T3"/>
                  </a:cxn>
                  <a:cxn ang="T10">
                    <a:pos x="T4" y="T5"/>
                  </a:cxn>
                  <a:cxn ang="T11">
                    <a:pos x="T6" y="T7"/>
                  </a:cxn>
                </a:cxnLst>
                <a:rect l="T12" t="T13" r="T14" b="T15"/>
                <a:pathLst>
                  <a:path w="104" h="240">
                    <a:moveTo>
                      <a:pt x="0" y="0"/>
                    </a:moveTo>
                    <a:cubicBezTo>
                      <a:pt x="16" y="12"/>
                      <a:pt x="32" y="24"/>
                      <a:pt x="48" y="48"/>
                    </a:cubicBezTo>
                    <a:cubicBezTo>
                      <a:pt x="64" y="72"/>
                      <a:pt x="88" y="112"/>
                      <a:pt x="96" y="144"/>
                    </a:cubicBezTo>
                    <a:cubicBezTo>
                      <a:pt x="104" y="176"/>
                      <a:pt x="100" y="208"/>
                      <a:pt x="96" y="240"/>
                    </a:cubicBezTo>
                  </a:path>
                </a:pathLst>
              </a:custGeom>
              <a:noFill/>
              <a:ln w="28575" cap="flat"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38" name="Freeform 55"/>
              <p:cNvSpPr>
                <a:spLocks/>
              </p:cNvSpPr>
              <p:nvPr/>
            </p:nvSpPr>
            <p:spPr bwMode="auto">
              <a:xfrm>
                <a:off x="2160" y="2824"/>
                <a:ext cx="144" cy="56"/>
              </a:xfrm>
              <a:custGeom>
                <a:avLst/>
                <a:gdLst>
                  <a:gd name="T0" fmla="*/ 0 w 144"/>
                  <a:gd name="T1" fmla="*/ 8 h 56"/>
                  <a:gd name="T2" fmla="*/ 96 w 144"/>
                  <a:gd name="T3" fmla="*/ 8 h 56"/>
                  <a:gd name="T4" fmla="*/ 144 w 144"/>
                  <a:gd name="T5" fmla="*/ 56 h 56"/>
                  <a:gd name="T6" fmla="*/ 0 60000 65536"/>
                  <a:gd name="T7" fmla="*/ 0 60000 65536"/>
                  <a:gd name="T8" fmla="*/ 0 60000 65536"/>
                  <a:gd name="T9" fmla="*/ 0 w 144"/>
                  <a:gd name="T10" fmla="*/ 0 h 56"/>
                  <a:gd name="T11" fmla="*/ 144 w 144"/>
                  <a:gd name="T12" fmla="*/ 56 h 56"/>
                </a:gdLst>
                <a:ahLst/>
                <a:cxnLst>
                  <a:cxn ang="T6">
                    <a:pos x="T0" y="T1"/>
                  </a:cxn>
                  <a:cxn ang="T7">
                    <a:pos x="T2" y="T3"/>
                  </a:cxn>
                  <a:cxn ang="T8">
                    <a:pos x="T4" y="T5"/>
                  </a:cxn>
                </a:cxnLst>
                <a:rect l="T9" t="T10" r="T11" b="T12"/>
                <a:pathLst>
                  <a:path w="144" h="56">
                    <a:moveTo>
                      <a:pt x="0" y="8"/>
                    </a:moveTo>
                    <a:cubicBezTo>
                      <a:pt x="36" y="4"/>
                      <a:pt x="72" y="0"/>
                      <a:pt x="96" y="8"/>
                    </a:cubicBezTo>
                    <a:cubicBezTo>
                      <a:pt x="120" y="16"/>
                      <a:pt x="132" y="36"/>
                      <a:pt x="144" y="56"/>
                    </a:cubicBezTo>
                  </a:path>
                </a:pathLst>
              </a:custGeom>
              <a:noFill/>
              <a:ln w="28575" cap="flat" cmpd="sng">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14" name="Text Box 56"/>
            <p:cNvSpPr txBox="1">
              <a:spLocks noChangeArrowheads="1"/>
            </p:cNvSpPr>
            <p:nvPr/>
          </p:nvSpPr>
          <p:spPr bwMode="auto">
            <a:xfrm>
              <a:off x="3536680" y="2733675"/>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de-DE" sz="1800" i="0"/>
                <a:t>H</a:t>
              </a:r>
              <a:endParaRPr lang="en-US" sz="1800" i="0"/>
            </a:p>
          </p:txBody>
        </p:sp>
        <p:sp>
          <p:nvSpPr>
            <p:cNvPr id="15" name="Text Box 57"/>
            <p:cNvSpPr txBox="1">
              <a:spLocks noChangeArrowheads="1"/>
            </p:cNvSpPr>
            <p:nvPr/>
          </p:nvSpPr>
          <p:spPr bwMode="auto">
            <a:xfrm>
              <a:off x="2911205" y="2644775"/>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de-DE" sz="1800" i="0" dirty="0"/>
                <a:t>N</a:t>
              </a:r>
              <a:endParaRPr lang="en-US" sz="1800" i="0" dirty="0"/>
            </a:p>
          </p:txBody>
        </p:sp>
      </p:grpSp>
      <p:sp>
        <p:nvSpPr>
          <p:cNvPr id="59" name="TextBox 58"/>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33</a:t>
            </a:fld>
            <a:endParaRPr lang="en-US" sz="1400" dirty="0"/>
          </a:p>
        </p:txBody>
      </p:sp>
      <p:sp>
        <p:nvSpPr>
          <p:cNvPr id="28" name="Title 27"/>
          <p:cNvSpPr>
            <a:spLocks noGrp="1"/>
          </p:cNvSpPr>
          <p:nvPr>
            <p:ph type="title"/>
          </p:nvPr>
        </p:nvSpPr>
        <p:spPr/>
        <p:txBody>
          <a:bodyPr/>
          <a:lstStyle/>
          <a:p>
            <a:r>
              <a:rPr lang="en-US" dirty="0"/>
              <a:t>Specular Models</a:t>
            </a:r>
            <a:br>
              <a:rPr lang="en-US" dirty="0"/>
            </a:br>
            <a:endParaRPr lang="en-US" dirty="0"/>
          </a:p>
        </p:txBody>
      </p:sp>
    </p:spTree>
    <p:extLst>
      <p:ext uri="{BB962C8B-B14F-4D97-AF65-F5344CB8AC3E}">
        <p14:creationId xmlns:p14="http://schemas.microsoft.com/office/powerpoint/2010/main" val="40357947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descr="amb"/>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5000"/>
                    </a14:imgEffect>
                  </a14:imgLayer>
                </a14:imgProps>
              </a:ext>
              <a:ext uri="{28A0092B-C50C-407E-A947-70E740481C1C}">
                <a14:useLocalDpi xmlns:a14="http://schemas.microsoft.com/office/drawing/2010/main" val="0"/>
              </a:ext>
            </a:extLst>
          </a:blip>
          <a:srcRect/>
          <a:stretch>
            <a:fillRect/>
          </a:stretch>
        </p:blipFill>
        <p:spPr bwMode="auto">
          <a:xfrm>
            <a:off x="1371600" y="1371600"/>
            <a:ext cx="1976438"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diff"/>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554413" y="1371600"/>
            <a:ext cx="197643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spec"/>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761038" y="1371600"/>
            <a:ext cx="1979612"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ambdiffspec"/>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616450" y="3733800"/>
            <a:ext cx="1979613"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2809871" y="3952875"/>
            <a:ext cx="128112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accent1"/>
              </a:buClr>
              <a:buSzPct val="90000"/>
              <a:buFont typeface="Monotype Sorts" pitchFamily="2" charset="2"/>
              <a:buNone/>
            </a:pPr>
            <a:r>
              <a:rPr lang="en-US" sz="2400" i="0"/>
              <a:t>K</a:t>
            </a:r>
            <a:r>
              <a:rPr lang="en-US" sz="2400" i="0" baseline="-25000"/>
              <a:t>a</a:t>
            </a:r>
            <a:r>
              <a:rPr lang="en-US" sz="2400" i="0"/>
              <a:t> = 0.1</a:t>
            </a:r>
          </a:p>
          <a:p>
            <a:pPr>
              <a:spcBef>
                <a:spcPct val="20000"/>
              </a:spcBef>
              <a:buClr>
                <a:schemeClr val="accent1"/>
              </a:buClr>
              <a:buSzPct val="90000"/>
              <a:buFont typeface="Monotype Sorts" pitchFamily="2" charset="2"/>
              <a:buNone/>
            </a:pPr>
            <a:r>
              <a:rPr lang="en-US" sz="2400" i="0"/>
              <a:t>K</a:t>
            </a:r>
            <a:r>
              <a:rPr lang="en-US" sz="2400" i="0" baseline="-25000"/>
              <a:t>d</a:t>
            </a:r>
            <a:r>
              <a:rPr lang="en-US" sz="2400" i="0"/>
              <a:t> = 0.5</a:t>
            </a:r>
          </a:p>
          <a:p>
            <a:pPr>
              <a:spcBef>
                <a:spcPct val="20000"/>
              </a:spcBef>
              <a:buClr>
                <a:schemeClr val="accent1"/>
              </a:buClr>
              <a:buSzPct val="90000"/>
              <a:buFont typeface="Monotype Sorts" pitchFamily="2" charset="2"/>
              <a:buNone/>
            </a:pPr>
            <a:r>
              <a:rPr lang="en-US" sz="2400" i="0"/>
              <a:t>K</a:t>
            </a:r>
            <a:r>
              <a:rPr lang="en-US" sz="2400" i="0" baseline="-25000"/>
              <a:t>s</a:t>
            </a:r>
            <a:r>
              <a:rPr lang="en-US" sz="2400" i="0"/>
              <a:t> = 0.4</a:t>
            </a:r>
          </a:p>
        </p:txBody>
      </p:sp>
      <p:sp>
        <p:nvSpPr>
          <p:cNvPr id="7" name="Text Box 8"/>
          <p:cNvSpPr txBox="1">
            <a:spLocks noChangeArrowheads="1"/>
          </p:cNvSpPr>
          <p:nvPr/>
        </p:nvSpPr>
        <p:spPr bwMode="auto">
          <a:xfrm>
            <a:off x="1485518" y="3167063"/>
            <a:ext cx="103105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800" i="0" dirty="0">
                <a:solidFill>
                  <a:schemeClr val="bg1"/>
                </a:solidFill>
              </a:rPr>
              <a:t>Ambient</a:t>
            </a:r>
          </a:p>
        </p:txBody>
      </p:sp>
      <p:sp>
        <p:nvSpPr>
          <p:cNvPr id="8" name="Text Box 9"/>
          <p:cNvSpPr txBox="1">
            <a:spLocks noChangeArrowheads="1"/>
          </p:cNvSpPr>
          <p:nvPr/>
        </p:nvSpPr>
        <p:spPr bwMode="auto">
          <a:xfrm>
            <a:off x="3648016" y="3170238"/>
            <a:ext cx="89864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800" i="0">
                <a:solidFill>
                  <a:schemeClr val="bg1"/>
                </a:solidFill>
              </a:rPr>
              <a:t>Diffuse</a:t>
            </a:r>
          </a:p>
        </p:txBody>
      </p:sp>
      <p:sp>
        <p:nvSpPr>
          <p:cNvPr id="9" name="Text Box 10"/>
          <p:cNvSpPr txBox="1">
            <a:spLocks noChangeArrowheads="1"/>
          </p:cNvSpPr>
          <p:nvPr/>
        </p:nvSpPr>
        <p:spPr bwMode="auto">
          <a:xfrm>
            <a:off x="5860358" y="3160713"/>
            <a:ext cx="1095172"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800" i="0">
                <a:solidFill>
                  <a:schemeClr val="bg1"/>
                </a:solidFill>
              </a:rPr>
              <a:t>Specular</a:t>
            </a:r>
          </a:p>
        </p:txBody>
      </p:sp>
      <p:sp>
        <p:nvSpPr>
          <p:cNvPr id="10" name="Text Box 11"/>
          <p:cNvSpPr txBox="1">
            <a:spLocks noChangeArrowheads="1"/>
          </p:cNvSpPr>
          <p:nvPr/>
        </p:nvSpPr>
        <p:spPr bwMode="auto">
          <a:xfrm>
            <a:off x="4797911" y="5527675"/>
            <a:ext cx="167225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800" i="0">
                <a:solidFill>
                  <a:schemeClr val="bg1"/>
                </a:solidFill>
              </a:rPr>
              <a:t>Phong shaded</a:t>
            </a:r>
          </a:p>
        </p:txBody>
      </p:sp>
      <p:sp>
        <p:nvSpPr>
          <p:cNvPr id="12" name="TextBox 11"/>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34</a:t>
            </a:fld>
            <a:endParaRPr lang="en-US" sz="1400" dirty="0"/>
          </a:p>
        </p:txBody>
      </p:sp>
      <p:sp>
        <p:nvSpPr>
          <p:cNvPr id="13" name="Title 12"/>
          <p:cNvSpPr>
            <a:spLocks noGrp="1"/>
          </p:cNvSpPr>
          <p:nvPr>
            <p:ph type="title"/>
          </p:nvPr>
        </p:nvSpPr>
        <p:spPr/>
        <p:txBody>
          <a:bodyPr/>
          <a:lstStyle/>
          <a:p>
            <a:r>
              <a:rPr lang="en-US" dirty="0"/>
              <a:t>Overall Effect of </a:t>
            </a:r>
            <a:r>
              <a:rPr lang="en-US" dirty="0" err="1"/>
              <a:t>Phong</a:t>
            </a:r>
            <a:r>
              <a:rPr lang="en-US" dirty="0"/>
              <a:t> Shading</a:t>
            </a:r>
            <a:br>
              <a:rPr lang="en-US" dirty="0"/>
            </a:br>
            <a:endParaRPr lang="en-US" dirty="0"/>
          </a:p>
        </p:txBody>
      </p:sp>
    </p:spTree>
    <p:extLst>
      <p:ext uri="{BB962C8B-B14F-4D97-AF65-F5344CB8AC3E}">
        <p14:creationId xmlns:p14="http://schemas.microsoft.com/office/powerpoint/2010/main" val="13754123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3"/>
          <p:cNvSpPr>
            <a:spLocks noChangeArrowheads="1"/>
          </p:cNvSpPr>
          <p:nvPr/>
        </p:nvSpPr>
        <p:spPr bwMode="auto">
          <a:xfrm>
            <a:off x="2736846" y="3781425"/>
            <a:ext cx="128112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accent1"/>
              </a:buClr>
              <a:buSzPct val="90000"/>
              <a:buFont typeface="Monotype Sorts" pitchFamily="2" charset="2"/>
              <a:buNone/>
            </a:pPr>
            <a:r>
              <a:rPr lang="en-US" sz="2400" i="0"/>
              <a:t>K</a:t>
            </a:r>
            <a:r>
              <a:rPr lang="en-US" sz="2400" i="0" baseline="-25000"/>
              <a:t>a</a:t>
            </a:r>
            <a:r>
              <a:rPr lang="en-US" sz="2400" i="0"/>
              <a:t> = 0.1</a:t>
            </a:r>
          </a:p>
          <a:p>
            <a:pPr>
              <a:spcBef>
                <a:spcPct val="20000"/>
              </a:spcBef>
              <a:buClr>
                <a:schemeClr val="accent1"/>
              </a:buClr>
              <a:buSzPct val="90000"/>
              <a:buFont typeface="Monotype Sorts" pitchFamily="2" charset="2"/>
              <a:buNone/>
            </a:pPr>
            <a:r>
              <a:rPr lang="en-US" sz="2400" i="0"/>
              <a:t>K</a:t>
            </a:r>
            <a:r>
              <a:rPr lang="en-US" sz="2400" i="0" baseline="-25000"/>
              <a:t>d</a:t>
            </a:r>
            <a:r>
              <a:rPr lang="en-US" sz="2400" i="0"/>
              <a:t> = 0.5</a:t>
            </a:r>
          </a:p>
          <a:p>
            <a:pPr>
              <a:spcBef>
                <a:spcPct val="20000"/>
              </a:spcBef>
              <a:buClr>
                <a:schemeClr val="accent1"/>
              </a:buClr>
              <a:buSzPct val="90000"/>
              <a:buFont typeface="Monotype Sorts" pitchFamily="2" charset="2"/>
              <a:buNone/>
            </a:pPr>
            <a:r>
              <a:rPr lang="en-US" sz="2400" i="0"/>
              <a:t>K</a:t>
            </a:r>
            <a:r>
              <a:rPr lang="en-US" sz="2400" i="0" baseline="-25000"/>
              <a:t>s</a:t>
            </a:r>
            <a:r>
              <a:rPr lang="en-US" sz="2400" i="0"/>
              <a:t> = 0.4</a:t>
            </a:r>
          </a:p>
        </p:txBody>
      </p:sp>
      <p:pic>
        <p:nvPicPr>
          <p:cNvPr id="3" name="Picture 4" descr="Art_a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21240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1326768" y="3090863"/>
            <a:ext cx="103105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800" i="0">
                <a:solidFill>
                  <a:schemeClr val="bg1"/>
                </a:solidFill>
              </a:rPr>
              <a:t>Ambient</a:t>
            </a:r>
          </a:p>
        </p:txBody>
      </p:sp>
      <p:pic>
        <p:nvPicPr>
          <p:cNvPr id="5" name="Picture 6" descr="Art_diff"/>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3486150" y="1371600"/>
            <a:ext cx="21240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
          <p:cNvSpPr txBox="1">
            <a:spLocks noChangeArrowheads="1"/>
          </p:cNvSpPr>
          <p:nvPr/>
        </p:nvSpPr>
        <p:spPr bwMode="auto">
          <a:xfrm>
            <a:off x="3536891" y="3065463"/>
            <a:ext cx="89864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800" i="0">
                <a:solidFill>
                  <a:schemeClr val="bg1"/>
                </a:solidFill>
              </a:rPr>
              <a:t>Diffuse</a:t>
            </a:r>
          </a:p>
        </p:txBody>
      </p:sp>
      <p:pic>
        <p:nvPicPr>
          <p:cNvPr id="7" name="Picture 8" descr="Art_spec"/>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a:off x="5772150" y="1371600"/>
            <a:ext cx="21240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p:cNvSpPr txBox="1">
            <a:spLocks noChangeArrowheads="1"/>
          </p:cNvSpPr>
          <p:nvPr/>
        </p:nvSpPr>
        <p:spPr bwMode="auto">
          <a:xfrm>
            <a:off x="5844483" y="3017838"/>
            <a:ext cx="1095172"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800" i="0">
                <a:solidFill>
                  <a:schemeClr val="bg1"/>
                </a:solidFill>
              </a:rPr>
              <a:t>Specular</a:t>
            </a:r>
          </a:p>
        </p:txBody>
      </p:sp>
      <p:pic>
        <p:nvPicPr>
          <p:cNvPr id="9" name="Picture 10" descr="Art_phong"/>
          <p:cNvPicPr>
            <a:picLocks noChangeAspect="1"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auto">
          <a:xfrm>
            <a:off x="4657725" y="3638550"/>
            <a:ext cx="2135188"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1"/>
          <p:cNvSpPr txBox="1">
            <a:spLocks noChangeArrowheads="1"/>
          </p:cNvSpPr>
          <p:nvPr/>
        </p:nvSpPr>
        <p:spPr bwMode="auto">
          <a:xfrm>
            <a:off x="4859823" y="5365750"/>
            <a:ext cx="167225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800" i="0">
                <a:solidFill>
                  <a:schemeClr val="bg1"/>
                </a:solidFill>
              </a:rPr>
              <a:t>Phong shaded</a:t>
            </a:r>
          </a:p>
        </p:txBody>
      </p:sp>
      <p:sp>
        <p:nvSpPr>
          <p:cNvPr id="12" name="TextBox 11"/>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35</a:t>
            </a:fld>
            <a:endParaRPr lang="en-US" sz="1400" dirty="0"/>
          </a:p>
        </p:txBody>
      </p:sp>
      <p:sp>
        <p:nvSpPr>
          <p:cNvPr id="13" name="Title 12"/>
          <p:cNvSpPr>
            <a:spLocks noGrp="1"/>
          </p:cNvSpPr>
          <p:nvPr>
            <p:ph type="title"/>
          </p:nvPr>
        </p:nvSpPr>
        <p:spPr/>
        <p:txBody>
          <a:bodyPr/>
          <a:lstStyle/>
          <a:p>
            <a:r>
              <a:rPr lang="en-US" dirty="0" err="1"/>
              <a:t>Phong</a:t>
            </a:r>
            <a:r>
              <a:rPr lang="en-US" dirty="0"/>
              <a:t> Shading in Direct Volume Rendering</a:t>
            </a:r>
            <a:br>
              <a:rPr lang="en-US" dirty="0"/>
            </a:br>
            <a:endParaRPr lang="en-US" dirty="0"/>
          </a:p>
        </p:txBody>
      </p:sp>
    </p:spTree>
    <p:extLst>
      <p:ext uri="{BB962C8B-B14F-4D97-AF65-F5344CB8AC3E}">
        <p14:creationId xmlns:p14="http://schemas.microsoft.com/office/powerpoint/2010/main" val="6998502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3886200"/>
            <a:ext cx="8229600" cy="28193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b="1" dirty="0" smtClean="0"/>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36</a:t>
            </a:fld>
            <a:endParaRPr lang="en-US" sz="1400" dirty="0"/>
          </a:p>
        </p:txBody>
      </p:sp>
      <p:sp>
        <p:nvSpPr>
          <p:cNvPr id="9" name="Rectangle 3"/>
          <p:cNvSpPr txBox="1">
            <a:spLocks noChangeArrowheads="1"/>
          </p:cNvSpPr>
          <p:nvPr/>
        </p:nvSpPr>
        <p:spPr>
          <a:xfrm>
            <a:off x="609600" y="838200"/>
            <a:ext cx="8077200" cy="457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What is the normal vector in a scalar field f(</a:t>
            </a:r>
            <a:r>
              <a:rPr lang="en-US" sz="2400" b="1" dirty="0" smtClean="0"/>
              <a:t>x</a:t>
            </a:r>
            <a:r>
              <a:rPr lang="en-US" sz="2400" dirty="0" smtClean="0"/>
              <a:t>)?</a:t>
            </a:r>
          </a:p>
          <a:p>
            <a:pPr marL="0" indent="0">
              <a:buNone/>
            </a:pPr>
            <a:r>
              <a:rPr lang="en-US" sz="2400" dirty="0"/>
              <a:t>Gradient ∇f(</a:t>
            </a:r>
            <a:r>
              <a:rPr lang="en-US" sz="2400" b="1" dirty="0" smtClean="0"/>
              <a:t>x</a:t>
            </a:r>
            <a:r>
              <a:rPr lang="en-US" sz="2400" dirty="0" smtClean="0"/>
              <a:t>) is perpendicular to </a:t>
            </a:r>
            <a:r>
              <a:rPr lang="en-US" sz="2400" dirty="0" err="1" smtClean="0"/>
              <a:t>isosurface</a:t>
            </a:r>
            <a:r>
              <a:rPr lang="en-US" sz="2400" dirty="0" smtClean="0"/>
              <a:t>!</a:t>
            </a:r>
          </a:p>
          <a:p>
            <a:pPr marL="0" indent="0">
              <a:buNone/>
            </a:pPr>
            <a:r>
              <a:rPr lang="en-US" sz="2400" dirty="0" smtClean="0">
                <a:solidFill>
                  <a:srgbClr val="000000"/>
                </a:solidFill>
              </a:rPr>
              <a:t>Numerical computation of the gradient:</a:t>
            </a:r>
          </a:p>
          <a:p>
            <a:pPr lvl="1"/>
            <a:r>
              <a:rPr lang="en-US" sz="2000" dirty="0" smtClean="0">
                <a:solidFill>
                  <a:srgbClr val="000000"/>
                </a:solidFill>
              </a:rPr>
              <a:t>forward/backward differences</a:t>
            </a:r>
          </a:p>
          <a:p>
            <a:pPr lvl="1"/>
            <a:r>
              <a:rPr lang="en-US" sz="2000" dirty="0">
                <a:solidFill>
                  <a:srgbClr val="000000"/>
                </a:solidFill>
              </a:rPr>
              <a:t>c</a:t>
            </a:r>
            <a:r>
              <a:rPr lang="en-US" sz="2000" dirty="0" smtClean="0">
                <a:solidFill>
                  <a:srgbClr val="000000"/>
                </a:solidFill>
              </a:rPr>
              <a:t>entral differences</a:t>
            </a:r>
          </a:p>
          <a:p>
            <a:pPr lvl="1"/>
            <a:r>
              <a:rPr lang="en-US" sz="2000" dirty="0" smtClean="0">
                <a:solidFill>
                  <a:srgbClr val="000000"/>
                </a:solidFill>
              </a:rPr>
              <a:t>Sobel Operator</a:t>
            </a:r>
          </a:p>
          <a:p>
            <a:endParaRPr lang="en-US" sz="2400" dirty="0" smtClean="0"/>
          </a:p>
        </p:txBody>
      </p:sp>
      <p:grpSp>
        <p:nvGrpSpPr>
          <p:cNvPr id="56" name="Group 55"/>
          <p:cNvGrpSpPr/>
          <p:nvPr/>
        </p:nvGrpSpPr>
        <p:grpSpPr>
          <a:xfrm>
            <a:off x="4438874" y="3689993"/>
            <a:ext cx="4406710" cy="3168007"/>
            <a:chOff x="5162410" y="1446930"/>
            <a:chExt cx="3324368" cy="2389906"/>
          </a:xfrm>
        </p:grpSpPr>
        <p:pic>
          <p:nvPicPr>
            <p:cNvPr id="57" name="Picture 4" descr="diff"/>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Effect>
                        <a14:colorTemperature colorTemp="4700"/>
                      </a14:imgEffect>
                      <a14:imgEffect>
                        <a14:brightnessContrast bright="40000" contrast="20000"/>
                      </a14:imgEffect>
                    </a14:imgLayer>
                  </a14:imgProps>
                </a:ext>
                <a:ext uri="{28A0092B-C50C-407E-A947-70E740481C1C}">
                  <a14:useLocalDpi xmlns:a14="http://schemas.microsoft.com/office/drawing/2010/main" val="0"/>
                </a:ext>
              </a:extLst>
            </a:blip>
            <a:srcRect l="7073" t="9861" r="28855" b="7110"/>
            <a:stretch/>
          </p:blipFill>
          <p:spPr bwMode="auto">
            <a:xfrm rot="16701723" flipH="1">
              <a:off x="6212527" y="2168095"/>
              <a:ext cx="891815" cy="244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 name="Group 57"/>
            <p:cNvGrpSpPr/>
            <p:nvPr/>
          </p:nvGrpSpPr>
          <p:grpSpPr>
            <a:xfrm>
              <a:off x="5320342" y="1625583"/>
              <a:ext cx="2798548" cy="1948965"/>
              <a:chOff x="1371600" y="2740344"/>
              <a:chExt cx="4257675" cy="2965131"/>
            </a:xfrm>
          </p:grpSpPr>
          <p:grpSp>
            <p:nvGrpSpPr>
              <p:cNvPr id="64" name="Group 13"/>
              <p:cNvGrpSpPr>
                <a:grpSpLocks/>
              </p:cNvGrpSpPr>
              <p:nvPr/>
            </p:nvGrpSpPr>
            <p:grpSpPr bwMode="auto">
              <a:xfrm>
                <a:off x="1371600" y="3048000"/>
                <a:ext cx="4257675" cy="2657475"/>
                <a:chOff x="1056" y="2256"/>
                <a:chExt cx="2682" cy="1674"/>
              </a:xfrm>
            </p:grpSpPr>
            <p:sp>
              <p:nvSpPr>
                <p:cNvPr id="66" name="Freeform 14"/>
                <p:cNvSpPr>
                  <a:spLocks/>
                </p:cNvSpPr>
                <p:nvPr/>
              </p:nvSpPr>
              <p:spPr bwMode="auto">
                <a:xfrm>
                  <a:off x="1056" y="3335"/>
                  <a:ext cx="2436" cy="595"/>
                </a:xfrm>
                <a:custGeom>
                  <a:avLst/>
                  <a:gdLst>
                    <a:gd name="T0" fmla="*/ 831 w 2680"/>
                    <a:gd name="T1" fmla="*/ 667 h 582"/>
                    <a:gd name="T2" fmla="*/ 787 w 2680"/>
                    <a:gd name="T3" fmla="*/ 540 h 582"/>
                    <a:gd name="T4" fmla="*/ 740 w 2680"/>
                    <a:gd name="T5" fmla="*/ 420 h 582"/>
                    <a:gd name="T6" fmla="*/ 692 w 2680"/>
                    <a:gd name="T7" fmla="*/ 314 h 582"/>
                    <a:gd name="T8" fmla="*/ 641 w 2680"/>
                    <a:gd name="T9" fmla="*/ 223 h 582"/>
                    <a:gd name="T10" fmla="*/ 589 w 2680"/>
                    <a:gd name="T11" fmla="*/ 146 h 582"/>
                    <a:gd name="T12" fmla="*/ 535 w 2680"/>
                    <a:gd name="T13" fmla="*/ 84 h 582"/>
                    <a:gd name="T14" fmla="*/ 480 w 2680"/>
                    <a:gd name="T15" fmla="*/ 40 h 582"/>
                    <a:gd name="T16" fmla="*/ 423 w 2680"/>
                    <a:gd name="T17" fmla="*/ 7 h 582"/>
                    <a:gd name="T18" fmla="*/ 366 w 2680"/>
                    <a:gd name="T19" fmla="*/ 0 h 582"/>
                    <a:gd name="T20" fmla="*/ 310 w 2680"/>
                    <a:gd name="T21" fmla="*/ 9 h 582"/>
                    <a:gd name="T22" fmla="*/ 251 w 2680"/>
                    <a:gd name="T23" fmla="*/ 47 h 582"/>
                    <a:gd name="T24" fmla="*/ 195 w 2680"/>
                    <a:gd name="T25" fmla="*/ 99 h 582"/>
                    <a:gd name="T26" fmla="*/ 138 w 2680"/>
                    <a:gd name="T27" fmla="*/ 175 h 582"/>
                    <a:gd name="T28" fmla="*/ 82 w 2680"/>
                    <a:gd name="T29" fmla="*/ 279 h 582"/>
                    <a:gd name="T30" fmla="*/ 28 w 2680"/>
                    <a:gd name="T31" fmla="*/ 404 h 582"/>
                    <a:gd name="T32" fmla="*/ 5 w 2680"/>
                    <a:gd name="T33" fmla="*/ 501 h 582"/>
                    <a:gd name="T34" fmla="*/ 59 w 2680"/>
                    <a:gd name="T35" fmla="*/ 362 h 582"/>
                    <a:gd name="T36" fmla="*/ 114 w 2680"/>
                    <a:gd name="T37" fmla="*/ 249 h 582"/>
                    <a:gd name="T38" fmla="*/ 169 w 2680"/>
                    <a:gd name="T39" fmla="*/ 161 h 582"/>
                    <a:gd name="T40" fmla="*/ 226 w 2680"/>
                    <a:gd name="T41" fmla="*/ 99 h 582"/>
                    <a:gd name="T42" fmla="*/ 282 w 2680"/>
                    <a:gd name="T43" fmla="*/ 53 h 582"/>
                    <a:gd name="T44" fmla="*/ 337 w 2680"/>
                    <a:gd name="T45" fmla="*/ 38 h 582"/>
                    <a:gd name="T46" fmla="*/ 394 w 2680"/>
                    <a:gd name="T47" fmla="*/ 36 h 582"/>
                    <a:gd name="T48" fmla="*/ 449 w 2680"/>
                    <a:gd name="T49" fmla="*/ 51 h 582"/>
                    <a:gd name="T50" fmla="*/ 505 w 2680"/>
                    <a:gd name="T51" fmla="*/ 90 h 582"/>
                    <a:gd name="T52" fmla="*/ 560 w 2680"/>
                    <a:gd name="T53" fmla="*/ 140 h 582"/>
                    <a:gd name="T54" fmla="*/ 612 w 2680"/>
                    <a:gd name="T55" fmla="*/ 209 h 582"/>
                    <a:gd name="T56" fmla="*/ 664 w 2680"/>
                    <a:gd name="T57" fmla="*/ 293 h 582"/>
                    <a:gd name="T58" fmla="*/ 713 w 2680"/>
                    <a:gd name="T59" fmla="*/ 393 h 582"/>
                    <a:gd name="T60" fmla="*/ 760 w 2680"/>
                    <a:gd name="T61" fmla="*/ 504 h 582"/>
                    <a:gd name="T62" fmla="*/ 805 w 2680"/>
                    <a:gd name="T63" fmla="*/ 626 h 582"/>
                    <a:gd name="T64" fmla="*/ 848 w 2680"/>
                    <a:gd name="T65" fmla="*/ 760 h 5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80"/>
                    <a:gd name="T100" fmla="*/ 0 h 582"/>
                    <a:gd name="T101" fmla="*/ 2680 w 2680"/>
                    <a:gd name="T102" fmla="*/ 582 h 5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80" h="582">
                      <a:moveTo>
                        <a:pt x="2680" y="565"/>
                      </a:moveTo>
                      <a:lnTo>
                        <a:pt x="2615" y="512"/>
                      </a:lnTo>
                      <a:lnTo>
                        <a:pt x="2548" y="461"/>
                      </a:lnTo>
                      <a:lnTo>
                        <a:pt x="2476" y="414"/>
                      </a:lnTo>
                      <a:lnTo>
                        <a:pt x="2404" y="367"/>
                      </a:lnTo>
                      <a:lnTo>
                        <a:pt x="2330" y="322"/>
                      </a:lnTo>
                      <a:lnTo>
                        <a:pt x="2255" y="282"/>
                      </a:lnTo>
                      <a:lnTo>
                        <a:pt x="2176" y="241"/>
                      </a:lnTo>
                      <a:lnTo>
                        <a:pt x="2097" y="205"/>
                      </a:lnTo>
                      <a:lnTo>
                        <a:pt x="2018" y="171"/>
                      </a:lnTo>
                      <a:lnTo>
                        <a:pt x="1936" y="139"/>
                      </a:lnTo>
                      <a:lnTo>
                        <a:pt x="1852" y="111"/>
                      </a:lnTo>
                      <a:lnTo>
                        <a:pt x="1766" y="86"/>
                      </a:lnTo>
                      <a:lnTo>
                        <a:pt x="1682" y="64"/>
                      </a:lnTo>
                      <a:lnTo>
                        <a:pt x="1596" y="45"/>
                      </a:lnTo>
                      <a:lnTo>
                        <a:pt x="1507" y="28"/>
                      </a:lnTo>
                      <a:lnTo>
                        <a:pt x="1418" y="15"/>
                      </a:lnTo>
                      <a:lnTo>
                        <a:pt x="1329" y="7"/>
                      </a:lnTo>
                      <a:lnTo>
                        <a:pt x="1241" y="3"/>
                      </a:lnTo>
                      <a:lnTo>
                        <a:pt x="1152" y="0"/>
                      </a:lnTo>
                      <a:lnTo>
                        <a:pt x="1061" y="3"/>
                      </a:lnTo>
                      <a:lnTo>
                        <a:pt x="972" y="9"/>
                      </a:lnTo>
                      <a:lnTo>
                        <a:pt x="881" y="20"/>
                      </a:lnTo>
                      <a:lnTo>
                        <a:pt x="790" y="35"/>
                      </a:lnTo>
                      <a:lnTo>
                        <a:pt x="701" y="52"/>
                      </a:lnTo>
                      <a:lnTo>
                        <a:pt x="610" y="75"/>
                      </a:lnTo>
                      <a:lnTo>
                        <a:pt x="521" y="103"/>
                      </a:lnTo>
                      <a:lnTo>
                        <a:pt x="432" y="135"/>
                      </a:lnTo>
                      <a:lnTo>
                        <a:pt x="346" y="171"/>
                      </a:lnTo>
                      <a:lnTo>
                        <a:pt x="257" y="214"/>
                      </a:lnTo>
                      <a:lnTo>
                        <a:pt x="171" y="258"/>
                      </a:lnTo>
                      <a:lnTo>
                        <a:pt x="87" y="310"/>
                      </a:lnTo>
                      <a:lnTo>
                        <a:pt x="0" y="367"/>
                      </a:lnTo>
                      <a:lnTo>
                        <a:pt x="17" y="384"/>
                      </a:lnTo>
                      <a:lnTo>
                        <a:pt x="101" y="329"/>
                      </a:lnTo>
                      <a:lnTo>
                        <a:pt x="185" y="278"/>
                      </a:lnTo>
                      <a:lnTo>
                        <a:pt x="269" y="233"/>
                      </a:lnTo>
                      <a:lnTo>
                        <a:pt x="355" y="192"/>
                      </a:lnTo>
                      <a:lnTo>
                        <a:pt x="444" y="156"/>
                      </a:lnTo>
                      <a:lnTo>
                        <a:pt x="531" y="124"/>
                      </a:lnTo>
                      <a:lnTo>
                        <a:pt x="619" y="96"/>
                      </a:lnTo>
                      <a:lnTo>
                        <a:pt x="708" y="75"/>
                      </a:lnTo>
                      <a:lnTo>
                        <a:pt x="794" y="56"/>
                      </a:lnTo>
                      <a:lnTo>
                        <a:pt x="886" y="41"/>
                      </a:lnTo>
                      <a:lnTo>
                        <a:pt x="974" y="32"/>
                      </a:lnTo>
                      <a:lnTo>
                        <a:pt x="1063" y="26"/>
                      </a:lnTo>
                      <a:lnTo>
                        <a:pt x="1152" y="24"/>
                      </a:lnTo>
                      <a:lnTo>
                        <a:pt x="1241" y="24"/>
                      </a:lnTo>
                      <a:lnTo>
                        <a:pt x="1327" y="30"/>
                      </a:lnTo>
                      <a:lnTo>
                        <a:pt x="1416" y="39"/>
                      </a:lnTo>
                      <a:lnTo>
                        <a:pt x="1502" y="52"/>
                      </a:lnTo>
                      <a:lnTo>
                        <a:pt x="1589" y="67"/>
                      </a:lnTo>
                      <a:lnTo>
                        <a:pt x="1675" y="86"/>
                      </a:lnTo>
                      <a:lnTo>
                        <a:pt x="1759" y="107"/>
                      </a:lnTo>
                      <a:lnTo>
                        <a:pt x="1843" y="133"/>
                      </a:lnTo>
                      <a:lnTo>
                        <a:pt x="1924" y="160"/>
                      </a:lnTo>
                      <a:lnTo>
                        <a:pt x="2006" y="192"/>
                      </a:lnTo>
                      <a:lnTo>
                        <a:pt x="2087" y="226"/>
                      </a:lnTo>
                      <a:lnTo>
                        <a:pt x="2164" y="263"/>
                      </a:lnTo>
                      <a:lnTo>
                        <a:pt x="2241" y="301"/>
                      </a:lnTo>
                      <a:lnTo>
                        <a:pt x="2318" y="342"/>
                      </a:lnTo>
                      <a:lnTo>
                        <a:pt x="2390" y="386"/>
                      </a:lnTo>
                      <a:lnTo>
                        <a:pt x="2462" y="431"/>
                      </a:lnTo>
                      <a:lnTo>
                        <a:pt x="2531" y="480"/>
                      </a:lnTo>
                      <a:lnTo>
                        <a:pt x="2598" y="529"/>
                      </a:lnTo>
                      <a:lnTo>
                        <a:pt x="2663" y="582"/>
                      </a:lnTo>
                      <a:lnTo>
                        <a:pt x="2680" y="565"/>
                      </a:lnTo>
                      <a:close/>
                    </a:path>
                  </a:pathLst>
                </a:custGeom>
                <a:solidFill>
                  <a:schemeClr val="tx1"/>
                </a:solidFill>
                <a:ln w="9525">
                  <a:solidFill>
                    <a:schemeClr val="tx1"/>
                  </a:solidFill>
                  <a:round/>
                  <a:headEnd/>
                  <a:tailEnd/>
                </a:ln>
              </p:spPr>
              <p:txBody>
                <a:bodyPr/>
                <a:lstStyle/>
                <a:p>
                  <a:endParaRPr lang="de-DE" sz="1100"/>
                </a:p>
              </p:txBody>
            </p:sp>
            <p:sp>
              <p:nvSpPr>
                <p:cNvPr id="67" name="Freeform 15"/>
                <p:cNvSpPr>
                  <a:spLocks/>
                </p:cNvSpPr>
                <p:nvPr/>
              </p:nvSpPr>
              <p:spPr bwMode="auto">
                <a:xfrm>
                  <a:off x="2144" y="2448"/>
                  <a:ext cx="33" cy="898"/>
                </a:xfrm>
                <a:custGeom>
                  <a:avLst/>
                  <a:gdLst>
                    <a:gd name="T0" fmla="*/ 5 w 36"/>
                    <a:gd name="T1" fmla="*/ 0 h 878"/>
                    <a:gd name="T2" fmla="*/ 0 w 36"/>
                    <a:gd name="T3" fmla="*/ 0 h 878"/>
                    <a:gd name="T4" fmla="*/ 5 w 36"/>
                    <a:gd name="T5" fmla="*/ 1149 h 878"/>
                    <a:gd name="T6" fmla="*/ 13 w 36"/>
                    <a:gd name="T7" fmla="*/ 1149 h 878"/>
                    <a:gd name="T8" fmla="*/ 10 w 36"/>
                    <a:gd name="T9" fmla="*/ 0 h 878"/>
                    <a:gd name="T10" fmla="*/ 5 w 36"/>
                    <a:gd name="T11" fmla="*/ 0 h 878"/>
                    <a:gd name="T12" fmla="*/ 0 60000 65536"/>
                    <a:gd name="T13" fmla="*/ 0 60000 65536"/>
                    <a:gd name="T14" fmla="*/ 0 60000 65536"/>
                    <a:gd name="T15" fmla="*/ 0 60000 65536"/>
                    <a:gd name="T16" fmla="*/ 0 60000 65536"/>
                    <a:gd name="T17" fmla="*/ 0 60000 65536"/>
                    <a:gd name="T18" fmla="*/ 0 w 36"/>
                    <a:gd name="T19" fmla="*/ 0 h 878"/>
                    <a:gd name="T20" fmla="*/ 36 w 3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36" h="878">
                      <a:moveTo>
                        <a:pt x="15" y="0"/>
                      </a:moveTo>
                      <a:lnTo>
                        <a:pt x="0" y="0"/>
                      </a:lnTo>
                      <a:lnTo>
                        <a:pt x="10" y="878"/>
                      </a:lnTo>
                      <a:lnTo>
                        <a:pt x="36" y="878"/>
                      </a:lnTo>
                      <a:lnTo>
                        <a:pt x="27" y="0"/>
                      </a:lnTo>
                      <a:lnTo>
                        <a:pt x="15" y="0"/>
                      </a:lnTo>
                      <a:close/>
                    </a:path>
                  </a:pathLst>
                </a:custGeom>
                <a:solidFill>
                  <a:schemeClr val="tx1"/>
                </a:solidFill>
                <a:ln w="9525">
                  <a:solidFill>
                    <a:schemeClr val="tx1"/>
                  </a:solidFill>
                  <a:round/>
                  <a:headEnd/>
                  <a:tailEnd/>
                </a:ln>
              </p:spPr>
              <p:txBody>
                <a:bodyPr/>
                <a:lstStyle/>
                <a:p>
                  <a:endParaRPr lang="de-DE" sz="1100"/>
                </a:p>
              </p:txBody>
            </p:sp>
            <p:sp>
              <p:nvSpPr>
                <p:cNvPr id="68" name="Freeform 16"/>
                <p:cNvSpPr>
                  <a:spLocks/>
                </p:cNvSpPr>
                <p:nvPr/>
              </p:nvSpPr>
              <p:spPr bwMode="auto">
                <a:xfrm>
                  <a:off x="2088" y="2365"/>
                  <a:ext cx="140" cy="164"/>
                </a:xfrm>
                <a:custGeom>
                  <a:avLst/>
                  <a:gdLst>
                    <a:gd name="T0" fmla="*/ 23 w 154"/>
                    <a:gd name="T1" fmla="*/ 0 h 160"/>
                    <a:gd name="T2" fmla="*/ 23 w 154"/>
                    <a:gd name="T3" fmla="*/ 0 h 160"/>
                    <a:gd name="T4" fmla="*/ 0 w 154"/>
                    <a:gd name="T5" fmla="*/ 214 h 160"/>
                    <a:gd name="T6" fmla="*/ 0 w 154"/>
                    <a:gd name="T7" fmla="*/ 214 h 160"/>
                    <a:gd name="T8" fmla="*/ 5 w 154"/>
                    <a:gd name="T9" fmla="*/ 212 h 160"/>
                    <a:gd name="T10" fmla="*/ 5 w 154"/>
                    <a:gd name="T11" fmla="*/ 206 h 160"/>
                    <a:gd name="T12" fmla="*/ 10 w 154"/>
                    <a:gd name="T13" fmla="*/ 201 h 160"/>
                    <a:gd name="T14" fmla="*/ 13 w 154"/>
                    <a:gd name="T15" fmla="*/ 198 h 160"/>
                    <a:gd name="T16" fmla="*/ 15 w 154"/>
                    <a:gd name="T17" fmla="*/ 196 h 160"/>
                    <a:gd name="T18" fmla="*/ 19 w 154"/>
                    <a:gd name="T19" fmla="*/ 196 h 160"/>
                    <a:gd name="T20" fmla="*/ 21 w 154"/>
                    <a:gd name="T21" fmla="*/ 193 h 160"/>
                    <a:gd name="T22" fmla="*/ 25 w 154"/>
                    <a:gd name="T23" fmla="*/ 193 h 160"/>
                    <a:gd name="T24" fmla="*/ 28 w 154"/>
                    <a:gd name="T25" fmla="*/ 193 h 160"/>
                    <a:gd name="T26" fmla="*/ 31 w 154"/>
                    <a:gd name="T27" fmla="*/ 196 h 160"/>
                    <a:gd name="T28" fmla="*/ 34 w 154"/>
                    <a:gd name="T29" fmla="*/ 196 h 160"/>
                    <a:gd name="T30" fmla="*/ 37 w 154"/>
                    <a:gd name="T31" fmla="*/ 198 h 160"/>
                    <a:gd name="T32" fmla="*/ 41 w 154"/>
                    <a:gd name="T33" fmla="*/ 201 h 160"/>
                    <a:gd name="T34" fmla="*/ 43 w 154"/>
                    <a:gd name="T35" fmla="*/ 203 h 160"/>
                    <a:gd name="T36" fmla="*/ 45 w 154"/>
                    <a:gd name="T37" fmla="*/ 208 h 160"/>
                    <a:gd name="T38" fmla="*/ 49 w 154"/>
                    <a:gd name="T39" fmla="*/ 214 h 160"/>
                    <a:gd name="T40" fmla="*/ 23 w 154"/>
                    <a:gd name="T41" fmla="*/ 0 h 160"/>
                    <a:gd name="T42" fmla="*/ 23 w 154"/>
                    <a:gd name="T43" fmla="*/ 0 h 1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4"/>
                    <a:gd name="T67" fmla="*/ 0 h 160"/>
                    <a:gd name="T68" fmla="*/ 154 w 154"/>
                    <a:gd name="T69" fmla="*/ 160 h 1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4" h="160">
                      <a:moveTo>
                        <a:pt x="74" y="0"/>
                      </a:moveTo>
                      <a:lnTo>
                        <a:pt x="74" y="0"/>
                      </a:lnTo>
                      <a:lnTo>
                        <a:pt x="0" y="160"/>
                      </a:lnTo>
                      <a:lnTo>
                        <a:pt x="10" y="158"/>
                      </a:lnTo>
                      <a:lnTo>
                        <a:pt x="19" y="153"/>
                      </a:lnTo>
                      <a:lnTo>
                        <a:pt x="29" y="149"/>
                      </a:lnTo>
                      <a:lnTo>
                        <a:pt x="38" y="147"/>
                      </a:lnTo>
                      <a:lnTo>
                        <a:pt x="48" y="145"/>
                      </a:lnTo>
                      <a:lnTo>
                        <a:pt x="58" y="145"/>
                      </a:lnTo>
                      <a:lnTo>
                        <a:pt x="67" y="143"/>
                      </a:lnTo>
                      <a:lnTo>
                        <a:pt x="77" y="143"/>
                      </a:lnTo>
                      <a:lnTo>
                        <a:pt x="86" y="143"/>
                      </a:lnTo>
                      <a:lnTo>
                        <a:pt x="96" y="145"/>
                      </a:lnTo>
                      <a:lnTo>
                        <a:pt x="106" y="145"/>
                      </a:lnTo>
                      <a:lnTo>
                        <a:pt x="115" y="147"/>
                      </a:lnTo>
                      <a:lnTo>
                        <a:pt x="125" y="149"/>
                      </a:lnTo>
                      <a:lnTo>
                        <a:pt x="134" y="151"/>
                      </a:lnTo>
                      <a:lnTo>
                        <a:pt x="144" y="155"/>
                      </a:lnTo>
                      <a:lnTo>
                        <a:pt x="154" y="160"/>
                      </a:lnTo>
                      <a:lnTo>
                        <a:pt x="74" y="0"/>
                      </a:lnTo>
                      <a:close/>
                    </a:path>
                  </a:pathLst>
                </a:custGeom>
                <a:solidFill>
                  <a:schemeClr val="tx1"/>
                </a:solidFill>
                <a:ln w="9525">
                  <a:solidFill>
                    <a:schemeClr val="tx1"/>
                  </a:solidFill>
                  <a:round/>
                  <a:headEnd/>
                  <a:tailEnd/>
                </a:ln>
              </p:spPr>
              <p:txBody>
                <a:bodyPr/>
                <a:lstStyle/>
                <a:p>
                  <a:endParaRPr lang="de-DE" sz="1100"/>
                </a:p>
              </p:txBody>
            </p:sp>
            <p:sp>
              <p:nvSpPr>
                <p:cNvPr id="69" name="Freeform 17"/>
                <p:cNvSpPr>
                  <a:spLocks/>
                </p:cNvSpPr>
                <p:nvPr/>
              </p:nvSpPr>
              <p:spPr bwMode="auto">
                <a:xfrm>
                  <a:off x="1551" y="2675"/>
                  <a:ext cx="624" cy="680"/>
                </a:xfrm>
                <a:custGeom>
                  <a:avLst/>
                  <a:gdLst>
                    <a:gd name="T0" fmla="*/ 5 w 686"/>
                    <a:gd name="T1" fmla="*/ 8 h 665"/>
                    <a:gd name="T2" fmla="*/ 0 w 686"/>
                    <a:gd name="T3" fmla="*/ 17 h 665"/>
                    <a:gd name="T4" fmla="*/ 215 w 686"/>
                    <a:gd name="T5" fmla="*/ 869 h 665"/>
                    <a:gd name="T6" fmla="*/ 221 w 686"/>
                    <a:gd name="T7" fmla="*/ 850 h 665"/>
                    <a:gd name="T8" fmla="*/ 5 w 686"/>
                    <a:gd name="T9" fmla="*/ 0 h 665"/>
                    <a:gd name="T10" fmla="*/ 5 w 686"/>
                    <a:gd name="T11" fmla="*/ 8 h 665"/>
                    <a:gd name="T12" fmla="*/ 0 60000 65536"/>
                    <a:gd name="T13" fmla="*/ 0 60000 65536"/>
                    <a:gd name="T14" fmla="*/ 0 60000 65536"/>
                    <a:gd name="T15" fmla="*/ 0 60000 65536"/>
                    <a:gd name="T16" fmla="*/ 0 60000 65536"/>
                    <a:gd name="T17" fmla="*/ 0 60000 65536"/>
                    <a:gd name="T18" fmla="*/ 0 w 686"/>
                    <a:gd name="T19" fmla="*/ 0 h 665"/>
                    <a:gd name="T20" fmla="*/ 686 w 686"/>
                    <a:gd name="T21" fmla="*/ 665 h 665"/>
                  </a:gdLst>
                  <a:ahLst/>
                  <a:cxnLst>
                    <a:cxn ang="T12">
                      <a:pos x="T0" y="T1"/>
                    </a:cxn>
                    <a:cxn ang="T13">
                      <a:pos x="T2" y="T3"/>
                    </a:cxn>
                    <a:cxn ang="T14">
                      <a:pos x="T4" y="T5"/>
                    </a:cxn>
                    <a:cxn ang="T15">
                      <a:pos x="T6" y="T7"/>
                    </a:cxn>
                    <a:cxn ang="T16">
                      <a:pos x="T8" y="T9"/>
                    </a:cxn>
                    <a:cxn ang="T17">
                      <a:pos x="T10" y="T11"/>
                    </a:cxn>
                  </a:cxnLst>
                  <a:rect l="T18" t="T19" r="T20" b="T21"/>
                  <a:pathLst>
                    <a:path w="686" h="665">
                      <a:moveTo>
                        <a:pt x="10" y="8"/>
                      </a:moveTo>
                      <a:lnTo>
                        <a:pt x="0" y="17"/>
                      </a:lnTo>
                      <a:lnTo>
                        <a:pt x="667" y="665"/>
                      </a:lnTo>
                      <a:lnTo>
                        <a:pt x="686" y="650"/>
                      </a:lnTo>
                      <a:lnTo>
                        <a:pt x="19" y="0"/>
                      </a:lnTo>
                      <a:lnTo>
                        <a:pt x="10" y="8"/>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70" name="Freeform 18"/>
                <p:cNvSpPr>
                  <a:spLocks/>
                </p:cNvSpPr>
                <p:nvPr/>
              </p:nvSpPr>
              <p:spPr bwMode="auto">
                <a:xfrm>
                  <a:off x="1503" y="2622"/>
                  <a:ext cx="162" cy="169"/>
                </a:xfrm>
                <a:custGeom>
                  <a:avLst/>
                  <a:gdLst>
                    <a:gd name="T0" fmla="*/ 0 w 178"/>
                    <a:gd name="T1" fmla="*/ 0 h 165"/>
                    <a:gd name="T2" fmla="*/ 0 w 178"/>
                    <a:gd name="T3" fmla="*/ 0 h 165"/>
                    <a:gd name="T4" fmla="*/ 21 w 178"/>
                    <a:gd name="T5" fmla="*/ 219 h 165"/>
                    <a:gd name="T6" fmla="*/ 21 w 178"/>
                    <a:gd name="T7" fmla="*/ 219 h 165"/>
                    <a:gd name="T8" fmla="*/ 23 w 178"/>
                    <a:gd name="T9" fmla="*/ 208 h 165"/>
                    <a:gd name="T10" fmla="*/ 24 w 178"/>
                    <a:gd name="T11" fmla="*/ 197 h 165"/>
                    <a:gd name="T12" fmla="*/ 26 w 178"/>
                    <a:gd name="T13" fmla="*/ 185 h 165"/>
                    <a:gd name="T14" fmla="*/ 26 w 178"/>
                    <a:gd name="T15" fmla="*/ 177 h 165"/>
                    <a:gd name="T16" fmla="*/ 29 w 178"/>
                    <a:gd name="T17" fmla="*/ 165 h 165"/>
                    <a:gd name="T18" fmla="*/ 32 w 178"/>
                    <a:gd name="T19" fmla="*/ 157 h 165"/>
                    <a:gd name="T20" fmla="*/ 32 w 178"/>
                    <a:gd name="T21" fmla="*/ 147 h 165"/>
                    <a:gd name="T22" fmla="*/ 35 w 178"/>
                    <a:gd name="T23" fmla="*/ 141 h 165"/>
                    <a:gd name="T24" fmla="*/ 38 w 178"/>
                    <a:gd name="T25" fmla="*/ 135 h 165"/>
                    <a:gd name="T26" fmla="*/ 41 w 178"/>
                    <a:gd name="T27" fmla="*/ 125 h 165"/>
                    <a:gd name="T28" fmla="*/ 42 w 178"/>
                    <a:gd name="T29" fmla="*/ 119 h 165"/>
                    <a:gd name="T30" fmla="*/ 46 w 178"/>
                    <a:gd name="T31" fmla="*/ 113 h 165"/>
                    <a:gd name="T32" fmla="*/ 49 w 178"/>
                    <a:gd name="T33" fmla="*/ 105 h 165"/>
                    <a:gd name="T34" fmla="*/ 51 w 178"/>
                    <a:gd name="T35" fmla="*/ 103 h 165"/>
                    <a:gd name="T36" fmla="*/ 55 w 178"/>
                    <a:gd name="T37" fmla="*/ 99 h 165"/>
                    <a:gd name="T38" fmla="*/ 57 w 178"/>
                    <a:gd name="T39" fmla="*/ 97 h 165"/>
                    <a:gd name="T40" fmla="*/ 0 w 178"/>
                    <a:gd name="T41" fmla="*/ 0 h 165"/>
                    <a:gd name="T42" fmla="*/ 0 w 178"/>
                    <a:gd name="T43" fmla="*/ 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165"/>
                    <a:gd name="T68" fmla="*/ 178 w 178"/>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165">
                      <a:moveTo>
                        <a:pt x="0" y="0"/>
                      </a:moveTo>
                      <a:lnTo>
                        <a:pt x="0" y="0"/>
                      </a:lnTo>
                      <a:lnTo>
                        <a:pt x="65" y="165"/>
                      </a:lnTo>
                      <a:lnTo>
                        <a:pt x="70" y="156"/>
                      </a:lnTo>
                      <a:lnTo>
                        <a:pt x="75" y="147"/>
                      </a:lnTo>
                      <a:lnTo>
                        <a:pt x="79" y="139"/>
                      </a:lnTo>
                      <a:lnTo>
                        <a:pt x="84" y="133"/>
                      </a:lnTo>
                      <a:lnTo>
                        <a:pt x="89" y="124"/>
                      </a:lnTo>
                      <a:lnTo>
                        <a:pt x="96" y="118"/>
                      </a:lnTo>
                      <a:lnTo>
                        <a:pt x="101" y="111"/>
                      </a:lnTo>
                      <a:lnTo>
                        <a:pt x="108" y="105"/>
                      </a:lnTo>
                      <a:lnTo>
                        <a:pt x="115" y="101"/>
                      </a:lnTo>
                      <a:lnTo>
                        <a:pt x="125" y="94"/>
                      </a:lnTo>
                      <a:lnTo>
                        <a:pt x="132" y="90"/>
                      </a:lnTo>
                      <a:lnTo>
                        <a:pt x="139" y="86"/>
                      </a:lnTo>
                      <a:lnTo>
                        <a:pt x="149" y="81"/>
                      </a:lnTo>
                      <a:lnTo>
                        <a:pt x="159" y="79"/>
                      </a:lnTo>
                      <a:lnTo>
                        <a:pt x="168" y="75"/>
                      </a:lnTo>
                      <a:lnTo>
                        <a:pt x="178" y="73"/>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71" name="Freeform 19"/>
                <p:cNvSpPr>
                  <a:spLocks/>
                </p:cNvSpPr>
                <p:nvPr/>
              </p:nvSpPr>
              <p:spPr bwMode="auto">
                <a:xfrm>
                  <a:off x="2155" y="3209"/>
                  <a:ext cx="899" cy="144"/>
                </a:xfrm>
                <a:custGeom>
                  <a:avLst/>
                  <a:gdLst>
                    <a:gd name="T0" fmla="*/ 314 w 989"/>
                    <a:gd name="T1" fmla="*/ 10 h 141"/>
                    <a:gd name="T2" fmla="*/ 314 w 989"/>
                    <a:gd name="T3" fmla="*/ 0 h 141"/>
                    <a:gd name="T4" fmla="*/ 0 w 989"/>
                    <a:gd name="T5" fmla="*/ 152 h 141"/>
                    <a:gd name="T6" fmla="*/ 3 w 989"/>
                    <a:gd name="T7" fmla="*/ 181 h 141"/>
                    <a:gd name="T8" fmla="*/ 315 w 989"/>
                    <a:gd name="T9" fmla="*/ 21 h 141"/>
                    <a:gd name="T10" fmla="*/ 314 w 989"/>
                    <a:gd name="T11" fmla="*/ 10 h 141"/>
                    <a:gd name="T12" fmla="*/ 0 60000 65536"/>
                    <a:gd name="T13" fmla="*/ 0 60000 65536"/>
                    <a:gd name="T14" fmla="*/ 0 60000 65536"/>
                    <a:gd name="T15" fmla="*/ 0 60000 65536"/>
                    <a:gd name="T16" fmla="*/ 0 60000 65536"/>
                    <a:gd name="T17" fmla="*/ 0 60000 65536"/>
                    <a:gd name="T18" fmla="*/ 0 w 989"/>
                    <a:gd name="T19" fmla="*/ 0 h 141"/>
                    <a:gd name="T20" fmla="*/ 989 w 989"/>
                    <a:gd name="T21" fmla="*/ 141 h 141"/>
                  </a:gdLst>
                  <a:ahLst/>
                  <a:cxnLst>
                    <a:cxn ang="T12">
                      <a:pos x="T0" y="T1"/>
                    </a:cxn>
                    <a:cxn ang="T13">
                      <a:pos x="T2" y="T3"/>
                    </a:cxn>
                    <a:cxn ang="T14">
                      <a:pos x="T4" y="T5"/>
                    </a:cxn>
                    <a:cxn ang="T15">
                      <a:pos x="T6" y="T7"/>
                    </a:cxn>
                    <a:cxn ang="T16">
                      <a:pos x="T8" y="T9"/>
                    </a:cxn>
                    <a:cxn ang="T17">
                      <a:pos x="T10" y="T11"/>
                    </a:cxn>
                  </a:cxnLst>
                  <a:rect l="T18" t="T19" r="T20" b="T21"/>
                  <a:pathLst>
                    <a:path w="989" h="141">
                      <a:moveTo>
                        <a:pt x="986" y="10"/>
                      </a:moveTo>
                      <a:lnTo>
                        <a:pt x="986" y="0"/>
                      </a:lnTo>
                      <a:lnTo>
                        <a:pt x="0" y="117"/>
                      </a:lnTo>
                      <a:lnTo>
                        <a:pt x="3" y="141"/>
                      </a:lnTo>
                      <a:lnTo>
                        <a:pt x="989" y="21"/>
                      </a:lnTo>
                      <a:lnTo>
                        <a:pt x="986" y="1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72" name="Freeform 20"/>
                <p:cNvSpPr>
                  <a:spLocks/>
                </p:cNvSpPr>
                <p:nvPr/>
              </p:nvSpPr>
              <p:spPr bwMode="auto">
                <a:xfrm>
                  <a:off x="2962" y="3161"/>
                  <a:ext cx="173" cy="139"/>
                </a:xfrm>
                <a:custGeom>
                  <a:avLst/>
                  <a:gdLst>
                    <a:gd name="T0" fmla="*/ 61 w 190"/>
                    <a:gd name="T1" fmla="*/ 59 h 136"/>
                    <a:gd name="T2" fmla="*/ 61 w 190"/>
                    <a:gd name="T3" fmla="*/ 59 h 136"/>
                    <a:gd name="T4" fmla="*/ 0 w 190"/>
                    <a:gd name="T5" fmla="*/ 0 h 136"/>
                    <a:gd name="T6" fmla="*/ 0 w 190"/>
                    <a:gd name="T7" fmla="*/ 0 h 136"/>
                    <a:gd name="T8" fmla="*/ 5 w 190"/>
                    <a:gd name="T9" fmla="*/ 8 h 136"/>
                    <a:gd name="T10" fmla="*/ 5 w 190"/>
                    <a:gd name="T11" fmla="*/ 17 h 136"/>
                    <a:gd name="T12" fmla="*/ 5 w 190"/>
                    <a:gd name="T13" fmla="*/ 35 h 136"/>
                    <a:gd name="T14" fmla="*/ 5 w 190"/>
                    <a:gd name="T15" fmla="*/ 44 h 136"/>
                    <a:gd name="T16" fmla="*/ 8 w 190"/>
                    <a:gd name="T17" fmla="*/ 52 h 136"/>
                    <a:gd name="T18" fmla="*/ 9 w 190"/>
                    <a:gd name="T19" fmla="*/ 61 h 136"/>
                    <a:gd name="T20" fmla="*/ 10 w 190"/>
                    <a:gd name="T21" fmla="*/ 70 h 136"/>
                    <a:gd name="T22" fmla="*/ 10 w 190"/>
                    <a:gd name="T23" fmla="*/ 88 h 136"/>
                    <a:gd name="T24" fmla="*/ 10 w 190"/>
                    <a:gd name="T25" fmla="*/ 99 h 136"/>
                    <a:gd name="T26" fmla="*/ 10 w 190"/>
                    <a:gd name="T27" fmla="*/ 107 h 136"/>
                    <a:gd name="T28" fmla="*/ 10 w 190"/>
                    <a:gd name="T29" fmla="*/ 117 h 136"/>
                    <a:gd name="T30" fmla="*/ 10 w 190"/>
                    <a:gd name="T31" fmla="*/ 129 h 136"/>
                    <a:gd name="T32" fmla="*/ 10 w 190"/>
                    <a:gd name="T33" fmla="*/ 142 h 136"/>
                    <a:gd name="T34" fmla="*/ 9 w 190"/>
                    <a:gd name="T35" fmla="*/ 153 h 136"/>
                    <a:gd name="T36" fmla="*/ 8 w 190"/>
                    <a:gd name="T37" fmla="*/ 163 h 136"/>
                    <a:gd name="T38" fmla="*/ 7 w 190"/>
                    <a:gd name="T39" fmla="*/ 176 h 136"/>
                    <a:gd name="T40" fmla="*/ 61 w 190"/>
                    <a:gd name="T41" fmla="*/ 59 h 136"/>
                    <a:gd name="T42" fmla="*/ 61 w 190"/>
                    <a:gd name="T43" fmla="*/ 59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0"/>
                    <a:gd name="T67" fmla="*/ 0 h 136"/>
                    <a:gd name="T68" fmla="*/ 190 w 190"/>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0" h="136">
                      <a:moveTo>
                        <a:pt x="190" y="47"/>
                      </a:moveTo>
                      <a:lnTo>
                        <a:pt x="190" y="47"/>
                      </a:lnTo>
                      <a:lnTo>
                        <a:pt x="0" y="0"/>
                      </a:lnTo>
                      <a:lnTo>
                        <a:pt x="7" y="8"/>
                      </a:lnTo>
                      <a:lnTo>
                        <a:pt x="12" y="17"/>
                      </a:lnTo>
                      <a:lnTo>
                        <a:pt x="17" y="23"/>
                      </a:lnTo>
                      <a:lnTo>
                        <a:pt x="19" y="32"/>
                      </a:lnTo>
                      <a:lnTo>
                        <a:pt x="24" y="40"/>
                      </a:lnTo>
                      <a:lnTo>
                        <a:pt x="26" y="49"/>
                      </a:lnTo>
                      <a:lnTo>
                        <a:pt x="29" y="57"/>
                      </a:lnTo>
                      <a:lnTo>
                        <a:pt x="31" y="66"/>
                      </a:lnTo>
                      <a:lnTo>
                        <a:pt x="31" y="75"/>
                      </a:lnTo>
                      <a:lnTo>
                        <a:pt x="31" y="83"/>
                      </a:lnTo>
                      <a:lnTo>
                        <a:pt x="31" y="92"/>
                      </a:lnTo>
                      <a:lnTo>
                        <a:pt x="31" y="100"/>
                      </a:lnTo>
                      <a:lnTo>
                        <a:pt x="29" y="109"/>
                      </a:lnTo>
                      <a:lnTo>
                        <a:pt x="26" y="117"/>
                      </a:lnTo>
                      <a:lnTo>
                        <a:pt x="24" y="126"/>
                      </a:lnTo>
                      <a:lnTo>
                        <a:pt x="22" y="136"/>
                      </a:lnTo>
                      <a:lnTo>
                        <a:pt x="190" y="47"/>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73" name="Freeform 23"/>
                <p:cNvSpPr>
                  <a:spLocks/>
                </p:cNvSpPr>
                <p:nvPr/>
              </p:nvSpPr>
              <p:spPr bwMode="auto">
                <a:xfrm>
                  <a:off x="3256" y="3100"/>
                  <a:ext cx="482" cy="253"/>
                </a:xfrm>
                <a:custGeom>
                  <a:avLst/>
                  <a:gdLst>
                    <a:gd name="T0" fmla="*/ 8 w 530"/>
                    <a:gd name="T1" fmla="*/ 315 h 248"/>
                    <a:gd name="T2" fmla="*/ 11 w 530"/>
                    <a:gd name="T3" fmla="*/ 291 h 248"/>
                    <a:gd name="T4" fmla="*/ 15 w 530"/>
                    <a:gd name="T5" fmla="*/ 262 h 248"/>
                    <a:gd name="T6" fmla="*/ 20 w 530"/>
                    <a:gd name="T7" fmla="*/ 239 h 248"/>
                    <a:gd name="T8" fmla="*/ 25 w 530"/>
                    <a:gd name="T9" fmla="*/ 215 h 248"/>
                    <a:gd name="T10" fmla="*/ 34 w 530"/>
                    <a:gd name="T11" fmla="*/ 192 h 248"/>
                    <a:gd name="T12" fmla="*/ 41 w 530"/>
                    <a:gd name="T13" fmla="*/ 168 h 248"/>
                    <a:gd name="T14" fmla="*/ 50 w 530"/>
                    <a:gd name="T15" fmla="*/ 149 h 248"/>
                    <a:gd name="T16" fmla="*/ 59 w 530"/>
                    <a:gd name="T17" fmla="*/ 128 h 248"/>
                    <a:gd name="T18" fmla="*/ 71 w 530"/>
                    <a:gd name="T19" fmla="*/ 112 h 248"/>
                    <a:gd name="T20" fmla="*/ 84 w 530"/>
                    <a:gd name="T21" fmla="*/ 99 h 248"/>
                    <a:gd name="T22" fmla="*/ 95 w 530"/>
                    <a:gd name="T23" fmla="*/ 74 h 248"/>
                    <a:gd name="T24" fmla="*/ 108 w 530"/>
                    <a:gd name="T25" fmla="*/ 63 h 248"/>
                    <a:gd name="T26" fmla="*/ 122 w 530"/>
                    <a:gd name="T27" fmla="*/ 55 h 248"/>
                    <a:gd name="T28" fmla="*/ 137 w 530"/>
                    <a:gd name="T29" fmla="*/ 46 h 248"/>
                    <a:gd name="T30" fmla="*/ 153 w 530"/>
                    <a:gd name="T31" fmla="*/ 40 h 248"/>
                    <a:gd name="T32" fmla="*/ 169 w 530"/>
                    <a:gd name="T33" fmla="*/ 22 h 248"/>
                    <a:gd name="T34" fmla="*/ 169 w 530"/>
                    <a:gd name="T35" fmla="*/ 0 h 248"/>
                    <a:gd name="T36" fmla="*/ 153 w 530"/>
                    <a:gd name="T37" fmla="*/ 4 h 248"/>
                    <a:gd name="T38" fmla="*/ 136 w 530"/>
                    <a:gd name="T39" fmla="*/ 11 h 248"/>
                    <a:gd name="T40" fmla="*/ 121 w 530"/>
                    <a:gd name="T41" fmla="*/ 19 h 248"/>
                    <a:gd name="T42" fmla="*/ 106 w 530"/>
                    <a:gd name="T43" fmla="*/ 42 h 248"/>
                    <a:gd name="T44" fmla="*/ 94 w 530"/>
                    <a:gd name="T45" fmla="*/ 53 h 248"/>
                    <a:gd name="T46" fmla="*/ 78 w 530"/>
                    <a:gd name="T47" fmla="*/ 66 h 248"/>
                    <a:gd name="T48" fmla="*/ 68 w 530"/>
                    <a:gd name="T49" fmla="*/ 81 h 248"/>
                    <a:gd name="T50" fmla="*/ 56 w 530"/>
                    <a:gd name="T51" fmla="*/ 105 h 248"/>
                    <a:gd name="T52" fmla="*/ 45 w 530"/>
                    <a:gd name="T53" fmla="*/ 122 h 248"/>
                    <a:gd name="T54" fmla="*/ 37 w 530"/>
                    <a:gd name="T55" fmla="*/ 146 h 248"/>
                    <a:gd name="T56" fmla="*/ 28 w 530"/>
                    <a:gd name="T57" fmla="*/ 168 h 248"/>
                    <a:gd name="T58" fmla="*/ 21 w 530"/>
                    <a:gd name="T59" fmla="*/ 195 h 248"/>
                    <a:gd name="T60" fmla="*/ 14 w 530"/>
                    <a:gd name="T61" fmla="*/ 220 h 248"/>
                    <a:gd name="T62" fmla="*/ 9 w 530"/>
                    <a:gd name="T63" fmla="*/ 246 h 248"/>
                    <a:gd name="T64" fmla="*/ 5 w 530"/>
                    <a:gd name="T65" fmla="*/ 276 h 248"/>
                    <a:gd name="T66" fmla="*/ 0 w 530"/>
                    <a:gd name="T67" fmla="*/ 306 h 248"/>
                    <a:gd name="T68" fmla="*/ 8 w 530"/>
                    <a:gd name="T69" fmla="*/ 315 h 2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0"/>
                    <a:gd name="T106" fmla="*/ 0 h 248"/>
                    <a:gd name="T107" fmla="*/ 530 w 530"/>
                    <a:gd name="T108" fmla="*/ 248 h 2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0" h="248">
                      <a:moveTo>
                        <a:pt x="24" y="248"/>
                      </a:moveTo>
                      <a:lnTo>
                        <a:pt x="34" y="228"/>
                      </a:lnTo>
                      <a:lnTo>
                        <a:pt x="48" y="207"/>
                      </a:lnTo>
                      <a:lnTo>
                        <a:pt x="62" y="188"/>
                      </a:lnTo>
                      <a:lnTo>
                        <a:pt x="81" y="169"/>
                      </a:lnTo>
                      <a:lnTo>
                        <a:pt x="105" y="152"/>
                      </a:lnTo>
                      <a:lnTo>
                        <a:pt x="129" y="132"/>
                      </a:lnTo>
                      <a:lnTo>
                        <a:pt x="158" y="117"/>
                      </a:lnTo>
                      <a:lnTo>
                        <a:pt x="189" y="103"/>
                      </a:lnTo>
                      <a:lnTo>
                        <a:pt x="223" y="88"/>
                      </a:lnTo>
                      <a:lnTo>
                        <a:pt x="259" y="75"/>
                      </a:lnTo>
                      <a:lnTo>
                        <a:pt x="297" y="62"/>
                      </a:lnTo>
                      <a:lnTo>
                        <a:pt x="338" y="51"/>
                      </a:lnTo>
                      <a:lnTo>
                        <a:pt x="384" y="43"/>
                      </a:lnTo>
                      <a:lnTo>
                        <a:pt x="429" y="34"/>
                      </a:lnTo>
                      <a:lnTo>
                        <a:pt x="477" y="28"/>
                      </a:lnTo>
                      <a:lnTo>
                        <a:pt x="530" y="22"/>
                      </a:lnTo>
                      <a:lnTo>
                        <a:pt x="528" y="0"/>
                      </a:lnTo>
                      <a:lnTo>
                        <a:pt x="475" y="4"/>
                      </a:lnTo>
                      <a:lnTo>
                        <a:pt x="425" y="11"/>
                      </a:lnTo>
                      <a:lnTo>
                        <a:pt x="377" y="19"/>
                      </a:lnTo>
                      <a:lnTo>
                        <a:pt x="333" y="30"/>
                      </a:lnTo>
                      <a:lnTo>
                        <a:pt x="290" y="41"/>
                      </a:lnTo>
                      <a:lnTo>
                        <a:pt x="249" y="54"/>
                      </a:lnTo>
                      <a:lnTo>
                        <a:pt x="211" y="66"/>
                      </a:lnTo>
                      <a:lnTo>
                        <a:pt x="177" y="81"/>
                      </a:lnTo>
                      <a:lnTo>
                        <a:pt x="144" y="98"/>
                      </a:lnTo>
                      <a:lnTo>
                        <a:pt x="115" y="115"/>
                      </a:lnTo>
                      <a:lnTo>
                        <a:pt x="89" y="132"/>
                      </a:lnTo>
                      <a:lnTo>
                        <a:pt x="65" y="154"/>
                      </a:lnTo>
                      <a:lnTo>
                        <a:pt x="43" y="173"/>
                      </a:lnTo>
                      <a:lnTo>
                        <a:pt x="26" y="194"/>
                      </a:lnTo>
                      <a:lnTo>
                        <a:pt x="12" y="218"/>
                      </a:lnTo>
                      <a:lnTo>
                        <a:pt x="0" y="241"/>
                      </a:lnTo>
                      <a:lnTo>
                        <a:pt x="24" y="248"/>
                      </a:lnTo>
                      <a:close/>
                    </a:path>
                  </a:pathLst>
                </a:custGeom>
                <a:solidFill>
                  <a:schemeClr val="tx1"/>
                </a:solidFill>
                <a:ln w="9525">
                  <a:solidFill>
                    <a:schemeClr val="tx1"/>
                  </a:solidFill>
                  <a:round/>
                  <a:headEnd/>
                  <a:tailEnd/>
                </a:ln>
              </p:spPr>
              <p:txBody>
                <a:bodyPr/>
                <a:lstStyle/>
                <a:p>
                  <a:endParaRPr lang="de-DE" sz="1100"/>
                </a:p>
              </p:txBody>
            </p:sp>
            <p:sp>
              <p:nvSpPr>
                <p:cNvPr id="74" name="Freeform 24"/>
                <p:cNvSpPr>
                  <a:spLocks/>
                </p:cNvSpPr>
                <p:nvPr/>
              </p:nvSpPr>
              <p:spPr bwMode="auto">
                <a:xfrm>
                  <a:off x="3208" y="2976"/>
                  <a:ext cx="525" cy="154"/>
                </a:xfrm>
                <a:custGeom>
                  <a:avLst/>
                  <a:gdLst>
                    <a:gd name="T0" fmla="*/ 0 w 578"/>
                    <a:gd name="T1" fmla="*/ 13 h 151"/>
                    <a:gd name="T2" fmla="*/ 5 w 578"/>
                    <a:gd name="T3" fmla="*/ 46 h 151"/>
                    <a:gd name="T4" fmla="*/ 13 w 578"/>
                    <a:gd name="T5" fmla="*/ 67 h 151"/>
                    <a:gd name="T6" fmla="*/ 20 w 578"/>
                    <a:gd name="T7" fmla="*/ 92 h 151"/>
                    <a:gd name="T8" fmla="*/ 28 w 578"/>
                    <a:gd name="T9" fmla="*/ 113 h 151"/>
                    <a:gd name="T10" fmla="*/ 37 w 578"/>
                    <a:gd name="T11" fmla="*/ 129 h 151"/>
                    <a:gd name="T12" fmla="*/ 47 w 578"/>
                    <a:gd name="T13" fmla="*/ 148 h 151"/>
                    <a:gd name="T14" fmla="*/ 58 w 578"/>
                    <a:gd name="T15" fmla="*/ 160 h 151"/>
                    <a:gd name="T16" fmla="*/ 69 w 578"/>
                    <a:gd name="T17" fmla="*/ 170 h 151"/>
                    <a:gd name="T18" fmla="*/ 81 w 578"/>
                    <a:gd name="T19" fmla="*/ 179 h 151"/>
                    <a:gd name="T20" fmla="*/ 94 w 578"/>
                    <a:gd name="T21" fmla="*/ 185 h 151"/>
                    <a:gd name="T22" fmla="*/ 107 w 578"/>
                    <a:gd name="T23" fmla="*/ 187 h 151"/>
                    <a:gd name="T24" fmla="*/ 120 w 578"/>
                    <a:gd name="T25" fmla="*/ 190 h 151"/>
                    <a:gd name="T26" fmla="*/ 135 w 578"/>
                    <a:gd name="T27" fmla="*/ 190 h 151"/>
                    <a:gd name="T28" fmla="*/ 151 w 578"/>
                    <a:gd name="T29" fmla="*/ 187 h 151"/>
                    <a:gd name="T30" fmla="*/ 167 w 578"/>
                    <a:gd name="T31" fmla="*/ 182 h 151"/>
                    <a:gd name="T32" fmla="*/ 183 w 578"/>
                    <a:gd name="T33" fmla="*/ 174 h 151"/>
                    <a:gd name="T34" fmla="*/ 181 w 578"/>
                    <a:gd name="T35" fmla="*/ 145 h 151"/>
                    <a:gd name="T36" fmla="*/ 166 w 578"/>
                    <a:gd name="T37" fmla="*/ 154 h 151"/>
                    <a:gd name="T38" fmla="*/ 149 w 578"/>
                    <a:gd name="T39" fmla="*/ 160 h 151"/>
                    <a:gd name="T40" fmla="*/ 134 w 578"/>
                    <a:gd name="T41" fmla="*/ 164 h 151"/>
                    <a:gd name="T42" fmla="*/ 122 w 578"/>
                    <a:gd name="T43" fmla="*/ 164 h 151"/>
                    <a:gd name="T44" fmla="*/ 108 w 578"/>
                    <a:gd name="T45" fmla="*/ 164 h 151"/>
                    <a:gd name="T46" fmla="*/ 94 w 578"/>
                    <a:gd name="T47" fmla="*/ 157 h 151"/>
                    <a:gd name="T48" fmla="*/ 81 w 578"/>
                    <a:gd name="T49" fmla="*/ 151 h 151"/>
                    <a:gd name="T50" fmla="*/ 70 w 578"/>
                    <a:gd name="T51" fmla="*/ 142 h 151"/>
                    <a:gd name="T52" fmla="*/ 60 w 578"/>
                    <a:gd name="T53" fmla="*/ 129 h 151"/>
                    <a:gd name="T54" fmla="*/ 50 w 578"/>
                    <a:gd name="T55" fmla="*/ 120 h 151"/>
                    <a:gd name="T56" fmla="*/ 41 w 578"/>
                    <a:gd name="T57" fmla="*/ 107 h 151"/>
                    <a:gd name="T58" fmla="*/ 33 w 578"/>
                    <a:gd name="T59" fmla="*/ 88 h 151"/>
                    <a:gd name="T60" fmla="*/ 25 w 578"/>
                    <a:gd name="T61" fmla="*/ 67 h 151"/>
                    <a:gd name="T62" fmla="*/ 19 w 578"/>
                    <a:gd name="T63" fmla="*/ 50 h 151"/>
                    <a:gd name="T64" fmla="*/ 13 w 578"/>
                    <a:gd name="T65" fmla="*/ 21 h 151"/>
                    <a:gd name="T66" fmla="*/ 8 w 578"/>
                    <a:gd name="T67" fmla="*/ 0 h 151"/>
                    <a:gd name="T68" fmla="*/ 0 w 578"/>
                    <a:gd name="T69" fmla="*/ 13 h 1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8"/>
                    <a:gd name="T106" fmla="*/ 0 h 151"/>
                    <a:gd name="T107" fmla="*/ 578 w 578"/>
                    <a:gd name="T108" fmla="*/ 151 h 1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8" h="151">
                      <a:moveTo>
                        <a:pt x="0" y="13"/>
                      </a:moveTo>
                      <a:lnTo>
                        <a:pt x="19" y="34"/>
                      </a:lnTo>
                      <a:lnTo>
                        <a:pt x="39" y="55"/>
                      </a:lnTo>
                      <a:lnTo>
                        <a:pt x="63" y="72"/>
                      </a:lnTo>
                      <a:lnTo>
                        <a:pt x="89" y="89"/>
                      </a:lnTo>
                      <a:lnTo>
                        <a:pt x="118" y="104"/>
                      </a:lnTo>
                      <a:lnTo>
                        <a:pt x="149" y="117"/>
                      </a:lnTo>
                      <a:lnTo>
                        <a:pt x="182" y="125"/>
                      </a:lnTo>
                      <a:lnTo>
                        <a:pt x="218" y="134"/>
                      </a:lnTo>
                      <a:lnTo>
                        <a:pt x="257" y="143"/>
                      </a:lnTo>
                      <a:lnTo>
                        <a:pt x="295" y="147"/>
                      </a:lnTo>
                      <a:lnTo>
                        <a:pt x="338" y="149"/>
                      </a:lnTo>
                      <a:lnTo>
                        <a:pt x="382" y="151"/>
                      </a:lnTo>
                      <a:lnTo>
                        <a:pt x="430" y="151"/>
                      </a:lnTo>
                      <a:lnTo>
                        <a:pt x="478" y="149"/>
                      </a:lnTo>
                      <a:lnTo>
                        <a:pt x="528" y="145"/>
                      </a:lnTo>
                      <a:lnTo>
                        <a:pt x="578" y="138"/>
                      </a:lnTo>
                      <a:lnTo>
                        <a:pt x="576" y="115"/>
                      </a:lnTo>
                      <a:lnTo>
                        <a:pt x="526" y="121"/>
                      </a:lnTo>
                      <a:lnTo>
                        <a:pt x="475" y="125"/>
                      </a:lnTo>
                      <a:lnTo>
                        <a:pt x="427" y="128"/>
                      </a:lnTo>
                      <a:lnTo>
                        <a:pt x="384" y="128"/>
                      </a:lnTo>
                      <a:lnTo>
                        <a:pt x="341" y="128"/>
                      </a:lnTo>
                      <a:lnTo>
                        <a:pt x="298" y="123"/>
                      </a:lnTo>
                      <a:lnTo>
                        <a:pt x="259" y="119"/>
                      </a:lnTo>
                      <a:lnTo>
                        <a:pt x="223" y="113"/>
                      </a:lnTo>
                      <a:lnTo>
                        <a:pt x="190" y="104"/>
                      </a:lnTo>
                      <a:lnTo>
                        <a:pt x="158" y="96"/>
                      </a:lnTo>
                      <a:lnTo>
                        <a:pt x="130" y="83"/>
                      </a:lnTo>
                      <a:lnTo>
                        <a:pt x="103" y="70"/>
                      </a:lnTo>
                      <a:lnTo>
                        <a:pt x="79" y="55"/>
                      </a:lnTo>
                      <a:lnTo>
                        <a:pt x="58" y="38"/>
                      </a:lnTo>
                      <a:lnTo>
                        <a:pt x="39" y="21"/>
                      </a:lnTo>
                      <a:lnTo>
                        <a:pt x="24" y="0"/>
                      </a:lnTo>
                      <a:lnTo>
                        <a:pt x="0" y="13"/>
                      </a:lnTo>
                      <a:close/>
                    </a:path>
                  </a:pathLst>
                </a:custGeom>
                <a:solidFill>
                  <a:schemeClr val="tx1"/>
                </a:solidFill>
                <a:ln w="9525">
                  <a:solidFill>
                    <a:schemeClr val="tx1"/>
                  </a:solidFill>
                  <a:round/>
                  <a:headEnd/>
                  <a:tailEnd/>
                </a:ln>
              </p:spPr>
              <p:txBody>
                <a:bodyPr/>
                <a:lstStyle/>
                <a:p>
                  <a:endParaRPr lang="de-DE" sz="1100"/>
                </a:p>
              </p:txBody>
            </p:sp>
            <p:sp>
              <p:nvSpPr>
                <p:cNvPr id="75" name="Freeform 25"/>
                <p:cNvSpPr>
                  <a:spLocks/>
                </p:cNvSpPr>
                <p:nvPr/>
              </p:nvSpPr>
              <p:spPr bwMode="auto">
                <a:xfrm>
                  <a:off x="3261" y="3052"/>
                  <a:ext cx="63" cy="223"/>
                </a:xfrm>
                <a:custGeom>
                  <a:avLst/>
                  <a:gdLst>
                    <a:gd name="T0" fmla="*/ 24 w 69"/>
                    <a:gd name="T1" fmla="*/ 265 h 218"/>
                    <a:gd name="T2" fmla="*/ 22 w 69"/>
                    <a:gd name="T3" fmla="*/ 255 h 218"/>
                    <a:gd name="T4" fmla="*/ 19 w 69"/>
                    <a:gd name="T5" fmla="*/ 246 h 218"/>
                    <a:gd name="T6" fmla="*/ 18 w 69"/>
                    <a:gd name="T7" fmla="*/ 234 h 218"/>
                    <a:gd name="T8" fmla="*/ 15 w 69"/>
                    <a:gd name="T9" fmla="*/ 222 h 218"/>
                    <a:gd name="T10" fmla="*/ 13 w 69"/>
                    <a:gd name="T11" fmla="*/ 187 h 218"/>
                    <a:gd name="T12" fmla="*/ 10 w 69"/>
                    <a:gd name="T13" fmla="*/ 149 h 218"/>
                    <a:gd name="T14" fmla="*/ 9 w 69"/>
                    <a:gd name="T15" fmla="*/ 107 h 218"/>
                    <a:gd name="T16" fmla="*/ 9 w 69"/>
                    <a:gd name="T17" fmla="*/ 70 h 218"/>
                    <a:gd name="T18" fmla="*/ 10 w 69"/>
                    <a:gd name="T19" fmla="*/ 55 h 218"/>
                    <a:gd name="T20" fmla="*/ 11 w 69"/>
                    <a:gd name="T21" fmla="*/ 44 h 218"/>
                    <a:gd name="T22" fmla="*/ 13 w 69"/>
                    <a:gd name="T23" fmla="*/ 34 h 218"/>
                    <a:gd name="T24" fmla="*/ 14 w 69"/>
                    <a:gd name="T25" fmla="*/ 13 h 218"/>
                    <a:gd name="T26" fmla="*/ 7 w 69"/>
                    <a:gd name="T27" fmla="*/ 0 h 218"/>
                    <a:gd name="T28" fmla="*/ 5 w 69"/>
                    <a:gd name="T29" fmla="*/ 11 h 218"/>
                    <a:gd name="T30" fmla="*/ 5 w 69"/>
                    <a:gd name="T31" fmla="*/ 36 h 218"/>
                    <a:gd name="T32" fmla="*/ 2 w 69"/>
                    <a:gd name="T33" fmla="*/ 51 h 218"/>
                    <a:gd name="T34" fmla="*/ 0 w 69"/>
                    <a:gd name="T35" fmla="*/ 66 h 218"/>
                    <a:gd name="T36" fmla="*/ 0 w 69"/>
                    <a:gd name="T37" fmla="*/ 110 h 218"/>
                    <a:gd name="T38" fmla="*/ 2 w 69"/>
                    <a:gd name="T39" fmla="*/ 154 h 218"/>
                    <a:gd name="T40" fmla="*/ 5 w 69"/>
                    <a:gd name="T41" fmla="*/ 197 h 218"/>
                    <a:gd name="T42" fmla="*/ 7 w 69"/>
                    <a:gd name="T43" fmla="*/ 232 h 218"/>
                    <a:gd name="T44" fmla="*/ 10 w 69"/>
                    <a:gd name="T45" fmla="*/ 249 h 218"/>
                    <a:gd name="T46" fmla="*/ 13 w 69"/>
                    <a:gd name="T47" fmla="*/ 265 h 218"/>
                    <a:gd name="T48" fmla="*/ 15 w 69"/>
                    <a:gd name="T49" fmla="*/ 277 h 218"/>
                    <a:gd name="T50" fmla="*/ 18 w 69"/>
                    <a:gd name="T51" fmla="*/ 285 h 218"/>
                    <a:gd name="T52" fmla="*/ 24 w 69"/>
                    <a:gd name="T53" fmla="*/ 265 h 2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
                    <a:gd name="T82" fmla="*/ 0 h 218"/>
                    <a:gd name="T83" fmla="*/ 69 w 69"/>
                    <a:gd name="T84" fmla="*/ 218 h 21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 h="218">
                      <a:moveTo>
                        <a:pt x="69" y="201"/>
                      </a:moveTo>
                      <a:lnTo>
                        <a:pt x="64" y="194"/>
                      </a:lnTo>
                      <a:lnTo>
                        <a:pt x="57" y="188"/>
                      </a:lnTo>
                      <a:lnTo>
                        <a:pt x="53" y="179"/>
                      </a:lnTo>
                      <a:lnTo>
                        <a:pt x="45" y="169"/>
                      </a:lnTo>
                      <a:lnTo>
                        <a:pt x="36" y="143"/>
                      </a:lnTo>
                      <a:lnTo>
                        <a:pt x="29" y="113"/>
                      </a:lnTo>
                      <a:lnTo>
                        <a:pt x="26" y="83"/>
                      </a:lnTo>
                      <a:lnTo>
                        <a:pt x="26" y="56"/>
                      </a:lnTo>
                      <a:lnTo>
                        <a:pt x="29" y="43"/>
                      </a:lnTo>
                      <a:lnTo>
                        <a:pt x="31" y="32"/>
                      </a:lnTo>
                      <a:lnTo>
                        <a:pt x="36" y="22"/>
                      </a:lnTo>
                      <a:lnTo>
                        <a:pt x="41" y="13"/>
                      </a:lnTo>
                      <a:lnTo>
                        <a:pt x="21" y="0"/>
                      </a:lnTo>
                      <a:lnTo>
                        <a:pt x="14" y="11"/>
                      </a:lnTo>
                      <a:lnTo>
                        <a:pt x="7" y="24"/>
                      </a:lnTo>
                      <a:lnTo>
                        <a:pt x="2" y="39"/>
                      </a:lnTo>
                      <a:lnTo>
                        <a:pt x="0" y="54"/>
                      </a:lnTo>
                      <a:lnTo>
                        <a:pt x="0" y="86"/>
                      </a:lnTo>
                      <a:lnTo>
                        <a:pt x="2" y="118"/>
                      </a:lnTo>
                      <a:lnTo>
                        <a:pt x="12" y="150"/>
                      </a:lnTo>
                      <a:lnTo>
                        <a:pt x="21" y="177"/>
                      </a:lnTo>
                      <a:lnTo>
                        <a:pt x="29" y="190"/>
                      </a:lnTo>
                      <a:lnTo>
                        <a:pt x="38" y="201"/>
                      </a:lnTo>
                      <a:lnTo>
                        <a:pt x="45" y="211"/>
                      </a:lnTo>
                      <a:lnTo>
                        <a:pt x="55" y="218"/>
                      </a:lnTo>
                      <a:lnTo>
                        <a:pt x="69" y="201"/>
                      </a:lnTo>
                      <a:close/>
                    </a:path>
                  </a:pathLst>
                </a:custGeom>
                <a:solidFill>
                  <a:schemeClr val="tx1"/>
                </a:solidFill>
                <a:ln w="9525">
                  <a:solidFill>
                    <a:schemeClr val="tx1"/>
                  </a:solidFill>
                  <a:round/>
                  <a:headEnd/>
                  <a:tailEnd/>
                </a:ln>
              </p:spPr>
              <p:txBody>
                <a:bodyPr/>
                <a:lstStyle/>
                <a:p>
                  <a:endParaRPr lang="de-DE" sz="1100"/>
                </a:p>
              </p:txBody>
            </p:sp>
            <p:sp>
              <p:nvSpPr>
                <p:cNvPr id="76" name="Text Box 28"/>
                <p:cNvSpPr txBox="1">
                  <a:spLocks noChangeArrowheads="1"/>
                </p:cNvSpPr>
                <p:nvPr/>
              </p:nvSpPr>
              <p:spPr bwMode="auto">
                <a:xfrm>
                  <a:off x="1583" y="2875"/>
                  <a:ext cx="19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b="1" i="0">
                      <a:solidFill>
                        <a:srgbClr val="E25F0E"/>
                      </a:solidFill>
                    </a:rPr>
                    <a:t>L</a:t>
                  </a:r>
                </a:p>
              </p:txBody>
            </p:sp>
            <p:sp>
              <p:nvSpPr>
                <p:cNvPr id="77" name="Text Box 29"/>
                <p:cNvSpPr txBox="1">
                  <a:spLocks noChangeArrowheads="1"/>
                </p:cNvSpPr>
                <p:nvPr/>
              </p:nvSpPr>
              <p:spPr bwMode="auto">
                <a:xfrm>
                  <a:off x="2677" y="2996"/>
                  <a:ext cx="20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b="1" i="0">
                      <a:solidFill>
                        <a:srgbClr val="E25F0E"/>
                      </a:solidFill>
                    </a:rPr>
                    <a:t>E</a:t>
                  </a:r>
                </a:p>
              </p:txBody>
            </p:sp>
            <p:grpSp>
              <p:nvGrpSpPr>
                <p:cNvPr id="78" name="Group 30"/>
                <p:cNvGrpSpPr>
                  <a:grpSpLocks/>
                </p:cNvGrpSpPr>
                <p:nvPr/>
              </p:nvGrpSpPr>
              <p:grpSpPr bwMode="auto">
                <a:xfrm>
                  <a:off x="1200" y="2256"/>
                  <a:ext cx="329" cy="392"/>
                  <a:chOff x="2240" y="1392"/>
                  <a:chExt cx="208" cy="248"/>
                </a:xfrm>
              </p:grpSpPr>
              <p:sp>
                <p:nvSpPr>
                  <p:cNvPr id="83" name="Rectangle 31"/>
                  <p:cNvSpPr>
                    <a:spLocks noChangeArrowheads="1"/>
                  </p:cNvSpPr>
                  <p:nvPr/>
                </p:nvSpPr>
                <p:spPr bwMode="auto">
                  <a:xfrm>
                    <a:off x="2344" y="1632"/>
                    <a:ext cx="24" cy="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84" name="Freeform 32"/>
                  <p:cNvSpPr>
                    <a:spLocks/>
                  </p:cNvSpPr>
                  <p:nvPr/>
                </p:nvSpPr>
                <p:spPr bwMode="auto">
                  <a:xfrm>
                    <a:off x="2304" y="1440"/>
                    <a:ext cx="88" cy="88"/>
                  </a:xfrm>
                  <a:custGeom>
                    <a:avLst/>
                    <a:gdLst>
                      <a:gd name="T0" fmla="*/ 88 w 88"/>
                      <a:gd name="T1" fmla="*/ 40 h 88"/>
                      <a:gd name="T2" fmla="*/ 80 w 88"/>
                      <a:gd name="T3" fmla="*/ 8 h 88"/>
                      <a:gd name="T4" fmla="*/ 48 w 88"/>
                      <a:gd name="T5" fmla="*/ 0 h 88"/>
                      <a:gd name="T6" fmla="*/ 16 w 88"/>
                      <a:gd name="T7" fmla="*/ 8 h 88"/>
                      <a:gd name="T8" fmla="*/ 0 w 88"/>
                      <a:gd name="T9" fmla="*/ 40 h 88"/>
                      <a:gd name="T10" fmla="*/ 16 w 88"/>
                      <a:gd name="T11" fmla="*/ 72 h 88"/>
                      <a:gd name="T12" fmla="*/ 48 w 88"/>
                      <a:gd name="T13" fmla="*/ 88 h 88"/>
                      <a:gd name="T14" fmla="*/ 80 w 88"/>
                      <a:gd name="T15" fmla="*/ 72 h 88"/>
                      <a:gd name="T16" fmla="*/ 88 w 88"/>
                      <a:gd name="T17" fmla="*/ 4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8"/>
                      <a:gd name="T29" fmla="*/ 88 w 88"/>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8">
                        <a:moveTo>
                          <a:pt x="88" y="40"/>
                        </a:moveTo>
                        <a:lnTo>
                          <a:pt x="80" y="8"/>
                        </a:lnTo>
                        <a:lnTo>
                          <a:pt x="48" y="0"/>
                        </a:lnTo>
                        <a:lnTo>
                          <a:pt x="16" y="8"/>
                        </a:lnTo>
                        <a:lnTo>
                          <a:pt x="0" y="40"/>
                        </a:lnTo>
                        <a:lnTo>
                          <a:pt x="16" y="72"/>
                        </a:lnTo>
                        <a:lnTo>
                          <a:pt x="48" y="88"/>
                        </a:lnTo>
                        <a:lnTo>
                          <a:pt x="80" y="72"/>
                        </a:lnTo>
                        <a:lnTo>
                          <a:pt x="88" y="4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85" name="Freeform 33"/>
                  <p:cNvSpPr>
                    <a:spLocks/>
                  </p:cNvSpPr>
                  <p:nvPr/>
                </p:nvSpPr>
                <p:spPr bwMode="auto">
                  <a:xfrm>
                    <a:off x="2304" y="1440"/>
                    <a:ext cx="96" cy="96"/>
                  </a:xfrm>
                  <a:custGeom>
                    <a:avLst/>
                    <a:gdLst>
                      <a:gd name="T0" fmla="*/ 88 w 96"/>
                      <a:gd name="T1" fmla="*/ 40 h 96"/>
                      <a:gd name="T2" fmla="*/ 80 w 96"/>
                      <a:gd name="T3" fmla="*/ 8 h 96"/>
                      <a:gd name="T4" fmla="*/ 80 w 96"/>
                      <a:gd name="T5" fmla="*/ 16 h 96"/>
                      <a:gd name="T6" fmla="*/ 80 w 96"/>
                      <a:gd name="T7" fmla="*/ 16 h 96"/>
                      <a:gd name="T8" fmla="*/ 48 w 96"/>
                      <a:gd name="T9" fmla="*/ 8 h 96"/>
                      <a:gd name="T10" fmla="*/ 48 w 96"/>
                      <a:gd name="T11" fmla="*/ 8 h 96"/>
                      <a:gd name="T12" fmla="*/ 48 w 96"/>
                      <a:gd name="T13" fmla="*/ 8 h 96"/>
                      <a:gd name="T14" fmla="*/ 16 w 96"/>
                      <a:gd name="T15" fmla="*/ 16 h 96"/>
                      <a:gd name="T16" fmla="*/ 24 w 96"/>
                      <a:gd name="T17" fmla="*/ 8 h 96"/>
                      <a:gd name="T18" fmla="*/ 24 w 96"/>
                      <a:gd name="T19" fmla="*/ 8 h 96"/>
                      <a:gd name="T20" fmla="*/ 8 w 96"/>
                      <a:gd name="T21" fmla="*/ 40 h 96"/>
                      <a:gd name="T22" fmla="*/ 8 w 96"/>
                      <a:gd name="T23" fmla="*/ 40 h 96"/>
                      <a:gd name="T24" fmla="*/ 8 w 96"/>
                      <a:gd name="T25" fmla="*/ 40 h 96"/>
                      <a:gd name="T26" fmla="*/ 24 w 96"/>
                      <a:gd name="T27" fmla="*/ 72 h 96"/>
                      <a:gd name="T28" fmla="*/ 16 w 96"/>
                      <a:gd name="T29" fmla="*/ 72 h 96"/>
                      <a:gd name="T30" fmla="*/ 16 w 96"/>
                      <a:gd name="T31" fmla="*/ 72 h 96"/>
                      <a:gd name="T32" fmla="*/ 48 w 96"/>
                      <a:gd name="T33" fmla="*/ 88 h 96"/>
                      <a:gd name="T34" fmla="*/ 48 w 96"/>
                      <a:gd name="T35" fmla="*/ 88 h 96"/>
                      <a:gd name="T36" fmla="*/ 48 w 96"/>
                      <a:gd name="T37" fmla="*/ 88 h 96"/>
                      <a:gd name="T38" fmla="*/ 80 w 96"/>
                      <a:gd name="T39" fmla="*/ 72 h 96"/>
                      <a:gd name="T40" fmla="*/ 80 w 96"/>
                      <a:gd name="T41" fmla="*/ 72 h 96"/>
                      <a:gd name="T42" fmla="*/ 80 w 96"/>
                      <a:gd name="T43" fmla="*/ 72 h 96"/>
                      <a:gd name="T44" fmla="*/ 88 w 96"/>
                      <a:gd name="T45" fmla="*/ 40 h 96"/>
                      <a:gd name="T46" fmla="*/ 88 w 96"/>
                      <a:gd name="T47" fmla="*/ 40 h 96"/>
                      <a:gd name="T48" fmla="*/ 96 w 96"/>
                      <a:gd name="T49" fmla="*/ 40 h 96"/>
                      <a:gd name="T50" fmla="*/ 96 w 96"/>
                      <a:gd name="T51" fmla="*/ 40 h 96"/>
                      <a:gd name="T52" fmla="*/ 88 w 96"/>
                      <a:gd name="T53" fmla="*/ 72 h 96"/>
                      <a:gd name="T54" fmla="*/ 88 w 96"/>
                      <a:gd name="T55" fmla="*/ 72 h 96"/>
                      <a:gd name="T56" fmla="*/ 80 w 96"/>
                      <a:gd name="T57" fmla="*/ 80 h 96"/>
                      <a:gd name="T58" fmla="*/ 48 w 96"/>
                      <a:gd name="T59" fmla="*/ 96 h 96"/>
                      <a:gd name="T60" fmla="*/ 48 w 96"/>
                      <a:gd name="T61" fmla="*/ 96 h 96"/>
                      <a:gd name="T62" fmla="*/ 48 w 96"/>
                      <a:gd name="T63" fmla="*/ 96 h 96"/>
                      <a:gd name="T64" fmla="*/ 16 w 96"/>
                      <a:gd name="T65" fmla="*/ 80 h 96"/>
                      <a:gd name="T66" fmla="*/ 16 w 96"/>
                      <a:gd name="T67" fmla="*/ 80 h 96"/>
                      <a:gd name="T68" fmla="*/ 16 w 96"/>
                      <a:gd name="T69" fmla="*/ 72 h 96"/>
                      <a:gd name="T70" fmla="*/ 0 w 96"/>
                      <a:gd name="T71" fmla="*/ 40 h 96"/>
                      <a:gd name="T72" fmla="*/ 0 w 96"/>
                      <a:gd name="T73" fmla="*/ 40 h 96"/>
                      <a:gd name="T74" fmla="*/ 0 w 96"/>
                      <a:gd name="T75" fmla="*/ 40 h 96"/>
                      <a:gd name="T76" fmla="*/ 16 w 96"/>
                      <a:gd name="T77" fmla="*/ 8 h 96"/>
                      <a:gd name="T78" fmla="*/ 16 w 96"/>
                      <a:gd name="T79" fmla="*/ 8 h 96"/>
                      <a:gd name="T80" fmla="*/ 16 w 96"/>
                      <a:gd name="T81" fmla="*/ 8 h 96"/>
                      <a:gd name="T82" fmla="*/ 48 w 96"/>
                      <a:gd name="T83" fmla="*/ 0 h 96"/>
                      <a:gd name="T84" fmla="*/ 48 w 96"/>
                      <a:gd name="T85" fmla="*/ 0 h 96"/>
                      <a:gd name="T86" fmla="*/ 48 w 96"/>
                      <a:gd name="T87" fmla="*/ 0 h 96"/>
                      <a:gd name="T88" fmla="*/ 80 w 96"/>
                      <a:gd name="T89" fmla="*/ 8 h 96"/>
                      <a:gd name="T90" fmla="*/ 80 w 96"/>
                      <a:gd name="T91" fmla="*/ 8 h 96"/>
                      <a:gd name="T92" fmla="*/ 88 w 96"/>
                      <a:gd name="T93" fmla="*/ 8 h 96"/>
                      <a:gd name="T94" fmla="*/ 96 w 96"/>
                      <a:gd name="T95" fmla="*/ 40 h 96"/>
                      <a:gd name="T96" fmla="*/ 88 w 96"/>
                      <a:gd name="T97" fmla="*/ 40 h 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6"/>
                      <a:gd name="T148" fmla="*/ 0 h 96"/>
                      <a:gd name="T149" fmla="*/ 96 w 96"/>
                      <a:gd name="T150" fmla="*/ 96 h 9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6" h="96">
                        <a:moveTo>
                          <a:pt x="88" y="40"/>
                        </a:moveTo>
                        <a:lnTo>
                          <a:pt x="80" y="8"/>
                        </a:lnTo>
                        <a:lnTo>
                          <a:pt x="80" y="16"/>
                        </a:lnTo>
                        <a:lnTo>
                          <a:pt x="48" y="8"/>
                        </a:lnTo>
                        <a:lnTo>
                          <a:pt x="16" y="16"/>
                        </a:lnTo>
                        <a:lnTo>
                          <a:pt x="24" y="8"/>
                        </a:lnTo>
                        <a:lnTo>
                          <a:pt x="8" y="40"/>
                        </a:lnTo>
                        <a:lnTo>
                          <a:pt x="24" y="72"/>
                        </a:lnTo>
                        <a:lnTo>
                          <a:pt x="16" y="72"/>
                        </a:lnTo>
                        <a:lnTo>
                          <a:pt x="48" y="88"/>
                        </a:lnTo>
                        <a:lnTo>
                          <a:pt x="80" y="72"/>
                        </a:lnTo>
                        <a:lnTo>
                          <a:pt x="88" y="40"/>
                        </a:lnTo>
                        <a:lnTo>
                          <a:pt x="96" y="40"/>
                        </a:lnTo>
                        <a:lnTo>
                          <a:pt x="88" y="72"/>
                        </a:lnTo>
                        <a:lnTo>
                          <a:pt x="80" y="80"/>
                        </a:lnTo>
                        <a:lnTo>
                          <a:pt x="48" y="96"/>
                        </a:lnTo>
                        <a:lnTo>
                          <a:pt x="16" y="80"/>
                        </a:lnTo>
                        <a:lnTo>
                          <a:pt x="16" y="72"/>
                        </a:lnTo>
                        <a:lnTo>
                          <a:pt x="0" y="40"/>
                        </a:lnTo>
                        <a:lnTo>
                          <a:pt x="16" y="8"/>
                        </a:lnTo>
                        <a:lnTo>
                          <a:pt x="48" y="0"/>
                        </a:lnTo>
                        <a:lnTo>
                          <a:pt x="80" y="8"/>
                        </a:lnTo>
                        <a:lnTo>
                          <a:pt x="88" y="8"/>
                        </a:lnTo>
                        <a:lnTo>
                          <a:pt x="96" y="40"/>
                        </a:lnTo>
                        <a:lnTo>
                          <a:pt x="88" y="4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86" name="Freeform 34"/>
                  <p:cNvSpPr>
                    <a:spLocks/>
                  </p:cNvSpPr>
                  <p:nvPr/>
                </p:nvSpPr>
                <p:spPr bwMode="auto">
                  <a:xfrm>
                    <a:off x="2392" y="1480"/>
                    <a:ext cx="8" cy="1"/>
                  </a:xfrm>
                  <a:custGeom>
                    <a:avLst/>
                    <a:gdLst>
                      <a:gd name="T0" fmla="*/ 0 w 8"/>
                      <a:gd name="T1" fmla="*/ 0 h 1"/>
                      <a:gd name="T2" fmla="*/ 0 w 8"/>
                      <a:gd name="T3" fmla="*/ 0 h 1"/>
                      <a:gd name="T4" fmla="*/ 0 w 8"/>
                      <a:gd name="T5" fmla="*/ 0 h 1"/>
                      <a:gd name="T6" fmla="*/ 8 w 8"/>
                      <a:gd name="T7" fmla="*/ 0 h 1"/>
                      <a:gd name="T8" fmla="*/ 8 w 8"/>
                      <a:gd name="T9" fmla="*/ 0 h 1"/>
                      <a:gd name="T10" fmla="*/ 8 w 8"/>
                      <a:gd name="T11" fmla="*/ 0 h 1"/>
                      <a:gd name="T12" fmla="*/ 0 w 8"/>
                      <a:gd name="T13" fmla="*/ 0 h 1"/>
                      <a:gd name="T14" fmla="*/ 0 60000 65536"/>
                      <a:gd name="T15" fmla="*/ 0 60000 65536"/>
                      <a:gd name="T16" fmla="*/ 0 60000 65536"/>
                      <a:gd name="T17" fmla="*/ 0 60000 65536"/>
                      <a:gd name="T18" fmla="*/ 0 60000 65536"/>
                      <a:gd name="T19" fmla="*/ 0 60000 65536"/>
                      <a:gd name="T20" fmla="*/ 0 60000 65536"/>
                      <a:gd name="T21" fmla="*/ 0 w 8"/>
                      <a:gd name="T22" fmla="*/ 0 h 1"/>
                      <a:gd name="T23" fmla="*/ 8 w 8"/>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
                        <a:moveTo>
                          <a:pt x="0" y="0"/>
                        </a:moveTo>
                        <a:lnTo>
                          <a:pt x="0" y="0"/>
                        </a:lnTo>
                        <a:lnTo>
                          <a:pt x="8" y="0"/>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87" name="Rectangle 35"/>
                  <p:cNvSpPr>
                    <a:spLocks noChangeArrowheads="1"/>
                  </p:cNvSpPr>
                  <p:nvPr/>
                </p:nvSpPr>
                <p:spPr bwMode="auto">
                  <a:xfrm>
                    <a:off x="2328" y="1528"/>
                    <a:ext cx="48" cy="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88" name="Rectangle 36"/>
                  <p:cNvSpPr>
                    <a:spLocks noChangeArrowheads="1"/>
                  </p:cNvSpPr>
                  <p:nvPr/>
                </p:nvSpPr>
                <p:spPr bwMode="auto">
                  <a:xfrm>
                    <a:off x="2368" y="1528"/>
                    <a:ext cx="8" cy="7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89" name="Rectangle 37"/>
                  <p:cNvSpPr>
                    <a:spLocks noChangeArrowheads="1"/>
                  </p:cNvSpPr>
                  <p:nvPr/>
                </p:nvSpPr>
                <p:spPr bwMode="auto">
                  <a:xfrm>
                    <a:off x="2328" y="1592"/>
                    <a:ext cx="40" cy="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90" name="Rectangle 38"/>
                  <p:cNvSpPr>
                    <a:spLocks noChangeArrowheads="1"/>
                  </p:cNvSpPr>
                  <p:nvPr/>
                </p:nvSpPr>
                <p:spPr bwMode="auto">
                  <a:xfrm>
                    <a:off x="2328" y="1528"/>
                    <a:ext cx="8" cy="6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91" name="Freeform 39"/>
                  <p:cNvSpPr>
                    <a:spLocks/>
                  </p:cNvSpPr>
                  <p:nvPr/>
                </p:nvSpPr>
                <p:spPr bwMode="auto">
                  <a:xfrm>
                    <a:off x="2336" y="1544"/>
                    <a:ext cx="24" cy="16"/>
                  </a:xfrm>
                  <a:custGeom>
                    <a:avLst/>
                    <a:gdLst>
                      <a:gd name="T0" fmla="*/ 0 w 24"/>
                      <a:gd name="T1" fmla="*/ 0 h 16"/>
                      <a:gd name="T2" fmla="*/ 0 w 24"/>
                      <a:gd name="T3" fmla="*/ 8 h 16"/>
                      <a:gd name="T4" fmla="*/ 24 w 24"/>
                      <a:gd name="T5" fmla="*/ 16 h 16"/>
                      <a:gd name="T6" fmla="*/ 24 w 24"/>
                      <a:gd name="T7" fmla="*/ 8 h 16"/>
                      <a:gd name="T8" fmla="*/ 0 w 24"/>
                      <a:gd name="T9" fmla="*/ 0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0" y="0"/>
                        </a:moveTo>
                        <a:lnTo>
                          <a:pt x="0" y="8"/>
                        </a:lnTo>
                        <a:lnTo>
                          <a:pt x="24" y="16"/>
                        </a:lnTo>
                        <a:lnTo>
                          <a:pt x="24" y="8"/>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92" name="Freeform 40"/>
                  <p:cNvSpPr>
                    <a:spLocks/>
                  </p:cNvSpPr>
                  <p:nvPr/>
                </p:nvSpPr>
                <p:spPr bwMode="auto">
                  <a:xfrm>
                    <a:off x="2328" y="1560"/>
                    <a:ext cx="32" cy="24"/>
                  </a:xfrm>
                  <a:custGeom>
                    <a:avLst/>
                    <a:gdLst>
                      <a:gd name="T0" fmla="*/ 0 w 32"/>
                      <a:gd name="T1" fmla="*/ 0 h 24"/>
                      <a:gd name="T2" fmla="*/ 0 w 32"/>
                      <a:gd name="T3" fmla="*/ 8 h 24"/>
                      <a:gd name="T4" fmla="*/ 32 w 32"/>
                      <a:gd name="T5" fmla="*/ 24 h 24"/>
                      <a:gd name="T6" fmla="*/ 32 w 32"/>
                      <a:gd name="T7" fmla="*/ 16 h 24"/>
                      <a:gd name="T8" fmla="*/ 0 w 32"/>
                      <a:gd name="T9" fmla="*/ 0 h 24"/>
                      <a:gd name="T10" fmla="*/ 0 60000 65536"/>
                      <a:gd name="T11" fmla="*/ 0 60000 65536"/>
                      <a:gd name="T12" fmla="*/ 0 60000 65536"/>
                      <a:gd name="T13" fmla="*/ 0 60000 65536"/>
                      <a:gd name="T14" fmla="*/ 0 60000 65536"/>
                      <a:gd name="T15" fmla="*/ 0 w 32"/>
                      <a:gd name="T16" fmla="*/ 0 h 24"/>
                      <a:gd name="T17" fmla="*/ 32 w 32"/>
                      <a:gd name="T18" fmla="*/ 24 h 24"/>
                    </a:gdLst>
                    <a:ahLst/>
                    <a:cxnLst>
                      <a:cxn ang="T10">
                        <a:pos x="T0" y="T1"/>
                      </a:cxn>
                      <a:cxn ang="T11">
                        <a:pos x="T2" y="T3"/>
                      </a:cxn>
                      <a:cxn ang="T12">
                        <a:pos x="T4" y="T5"/>
                      </a:cxn>
                      <a:cxn ang="T13">
                        <a:pos x="T6" y="T7"/>
                      </a:cxn>
                      <a:cxn ang="T14">
                        <a:pos x="T8" y="T9"/>
                      </a:cxn>
                    </a:cxnLst>
                    <a:rect l="T15" t="T16" r="T17" b="T18"/>
                    <a:pathLst>
                      <a:path w="32" h="24">
                        <a:moveTo>
                          <a:pt x="0" y="0"/>
                        </a:moveTo>
                        <a:lnTo>
                          <a:pt x="0" y="8"/>
                        </a:lnTo>
                        <a:lnTo>
                          <a:pt x="32" y="24"/>
                        </a:lnTo>
                        <a:lnTo>
                          <a:pt x="32" y="16"/>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93" name="Rectangle 41"/>
                  <p:cNvSpPr>
                    <a:spLocks noChangeArrowheads="1"/>
                  </p:cNvSpPr>
                  <p:nvPr/>
                </p:nvSpPr>
                <p:spPr bwMode="auto">
                  <a:xfrm>
                    <a:off x="2408" y="1480"/>
                    <a:ext cx="40" cy="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94" name="Freeform 42"/>
                  <p:cNvSpPr>
                    <a:spLocks/>
                  </p:cNvSpPr>
                  <p:nvPr/>
                </p:nvSpPr>
                <p:spPr bwMode="auto">
                  <a:xfrm>
                    <a:off x="2240" y="1480"/>
                    <a:ext cx="48" cy="16"/>
                  </a:xfrm>
                  <a:custGeom>
                    <a:avLst/>
                    <a:gdLst>
                      <a:gd name="T0" fmla="*/ 48 w 48"/>
                      <a:gd name="T1" fmla="*/ 8 h 16"/>
                      <a:gd name="T2" fmla="*/ 48 w 48"/>
                      <a:gd name="T3" fmla="*/ 0 h 16"/>
                      <a:gd name="T4" fmla="*/ 0 w 48"/>
                      <a:gd name="T5" fmla="*/ 8 h 16"/>
                      <a:gd name="T6" fmla="*/ 0 w 48"/>
                      <a:gd name="T7" fmla="*/ 16 h 16"/>
                      <a:gd name="T8" fmla="*/ 48 w 48"/>
                      <a:gd name="T9" fmla="*/ 8 h 16"/>
                      <a:gd name="T10" fmla="*/ 0 60000 65536"/>
                      <a:gd name="T11" fmla="*/ 0 60000 65536"/>
                      <a:gd name="T12" fmla="*/ 0 60000 65536"/>
                      <a:gd name="T13" fmla="*/ 0 60000 65536"/>
                      <a:gd name="T14" fmla="*/ 0 60000 65536"/>
                      <a:gd name="T15" fmla="*/ 0 w 48"/>
                      <a:gd name="T16" fmla="*/ 0 h 16"/>
                      <a:gd name="T17" fmla="*/ 48 w 48"/>
                      <a:gd name="T18" fmla="*/ 16 h 16"/>
                    </a:gdLst>
                    <a:ahLst/>
                    <a:cxnLst>
                      <a:cxn ang="T10">
                        <a:pos x="T0" y="T1"/>
                      </a:cxn>
                      <a:cxn ang="T11">
                        <a:pos x="T2" y="T3"/>
                      </a:cxn>
                      <a:cxn ang="T12">
                        <a:pos x="T4" y="T5"/>
                      </a:cxn>
                      <a:cxn ang="T13">
                        <a:pos x="T6" y="T7"/>
                      </a:cxn>
                      <a:cxn ang="T14">
                        <a:pos x="T8" y="T9"/>
                      </a:cxn>
                    </a:cxnLst>
                    <a:rect l="T15" t="T16" r="T17" b="T18"/>
                    <a:pathLst>
                      <a:path w="48" h="16">
                        <a:moveTo>
                          <a:pt x="48" y="8"/>
                        </a:moveTo>
                        <a:lnTo>
                          <a:pt x="48" y="0"/>
                        </a:lnTo>
                        <a:lnTo>
                          <a:pt x="0" y="8"/>
                        </a:lnTo>
                        <a:lnTo>
                          <a:pt x="0" y="16"/>
                        </a:lnTo>
                        <a:lnTo>
                          <a:pt x="48"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95" name="Rectangle 43"/>
                  <p:cNvSpPr>
                    <a:spLocks noChangeArrowheads="1"/>
                  </p:cNvSpPr>
                  <p:nvPr/>
                </p:nvSpPr>
                <p:spPr bwMode="auto">
                  <a:xfrm>
                    <a:off x="2352" y="1392"/>
                    <a:ext cx="8" cy="3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100"/>
                  </a:p>
                </p:txBody>
              </p:sp>
              <p:sp>
                <p:nvSpPr>
                  <p:cNvPr id="96" name="Freeform 44"/>
                  <p:cNvSpPr>
                    <a:spLocks/>
                  </p:cNvSpPr>
                  <p:nvPr/>
                </p:nvSpPr>
                <p:spPr bwMode="auto">
                  <a:xfrm>
                    <a:off x="2392" y="1440"/>
                    <a:ext cx="8" cy="8"/>
                  </a:xfrm>
                  <a:custGeom>
                    <a:avLst/>
                    <a:gdLst>
                      <a:gd name="T0" fmla="*/ 0 w 8"/>
                      <a:gd name="T1" fmla="*/ 0 h 8"/>
                      <a:gd name="T2" fmla="*/ 0 w 8"/>
                      <a:gd name="T3" fmla="*/ 0 h 8"/>
                      <a:gd name="T4" fmla="*/ 8 w 8"/>
                      <a:gd name="T5" fmla="*/ 8 h 8"/>
                      <a:gd name="T6" fmla="*/ 8 w 8"/>
                      <a:gd name="T7" fmla="*/ 8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0" y="0"/>
                        </a:lnTo>
                        <a:lnTo>
                          <a:pt x="8" y="8"/>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97" name="Freeform 45"/>
                  <p:cNvSpPr>
                    <a:spLocks/>
                  </p:cNvSpPr>
                  <p:nvPr/>
                </p:nvSpPr>
                <p:spPr bwMode="auto">
                  <a:xfrm>
                    <a:off x="2424" y="1416"/>
                    <a:ext cx="8" cy="8"/>
                  </a:xfrm>
                  <a:custGeom>
                    <a:avLst/>
                    <a:gdLst>
                      <a:gd name="T0" fmla="*/ 0 w 8"/>
                      <a:gd name="T1" fmla="*/ 0 h 8"/>
                      <a:gd name="T2" fmla="*/ 0 w 8"/>
                      <a:gd name="T3" fmla="*/ 0 h 8"/>
                      <a:gd name="T4" fmla="*/ 8 w 8"/>
                      <a:gd name="T5" fmla="*/ 8 h 8"/>
                      <a:gd name="T6" fmla="*/ 8 w 8"/>
                      <a:gd name="T7" fmla="*/ 8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0" y="0"/>
                        </a:lnTo>
                        <a:lnTo>
                          <a:pt x="8" y="8"/>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98" name="Freeform 46"/>
                  <p:cNvSpPr>
                    <a:spLocks/>
                  </p:cNvSpPr>
                  <p:nvPr/>
                </p:nvSpPr>
                <p:spPr bwMode="auto">
                  <a:xfrm>
                    <a:off x="2392" y="1416"/>
                    <a:ext cx="40" cy="32"/>
                  </a:xfrm>
                  <a:custGeom>
                    <a:avLst/>
                    <a:gdLst>
                      <a:gd name="T0" fmla="*/ 0 w 40"/>
                      <a:gd name="T1" fmla="*/ 24 h 32"/>
                      <a:gd name="T2" fmla="*/ 8 w 40"/>
                      <a:gd name="T3" fmla="*/ 32 h 32"/>
                      <a:gd name="T4" fmla="*/ 40 w 40"/>
                      <a:gd name="T5" fmla="*/ 8 h 32"/>
                      <a:gd name="T6" fmla="*/ 32 w 40"/>
                      <a:gd name="T7" fmla="*/ 0 h 32"/>
                      <a:gd name="T8" fmla="*/ 0 w 40"/>
                      <a:gd name="T9" fmla="*/ 24 h 32"/>
                      <a:gd name="T10" fmla="*/ 0 60000 65536"/>
                      <a:gd name="T11" fmla="*/ 0 60000 65536"/>
                      <a:gd name="T12" fmla="*/ 0 60000 65536"/>
                      <a:gd name="T13" fmla="*/ 0 60000 65536"/>
                      <a:gd name="T14" fmla="*/ 0 60000 65536"/>
                      <a:gd name="T15" fmla="*/ 0 w 40"/>
                      <a:gd name="T16" fmla="*/ 0 h 32"/>
                      <a:gd name="T17" fmla="*/ 40 w 40"/>
                      <a:gd name="T18" fmla="*/ 32 h 32"/>
                    </a:gdLst>
                    <a:ahLst/>
                    <a:cxnLst>
                      <a:cxn ang="T10">
                        <a:pos x="T0" y="T1"/>
                      </a:cxn>
                      <a:cxn ang="T11">
                        <a:pos x="T2" y="T3"/>
                      </a:cxn>
                      <a:cxn ang="T12">
                        <a:pos x="T4" y="T5"/>
                      </a:cxn>
                      <a:cxn ang="T13">
                        <a:pos x="T6" y="T7"/>
                      </a:cxn>
                      <a:cxn ang="T14">
                        <a:pos x="T8" y="T9"/>
                      </a:cxn>
                    </a:cxnLst>
                    <a:rect l="T15" t="T16" r="T17" b="T18"/>
                    <a:pathLst>
                      <a:path w="40" h="32">
                        <a:moveTo>
                          <a:pt x="0" y="24"/>
                        </a:moveTo>
                        <a:lnTo>
                          <a:pt x="8" y="32"/>
                        </a:lnTo>
                        <a:lnTo>
                          <a:pt x="40" y="8"/>
                        </a:lnTo>
                        <a:lnTo>
                          <a:pt x="32" y="0"/>
                        </a:lnTo>
                        <a:lnTo>
                          <a:pt x="0" y="24"/>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99" name="Freeform 47"/>
                  <p:cNvSpPr>
                    <a:spLocks/>
                  </p:cNvSpPr>
                  <p:nvPr/>
                </p:nvSpPr>
                <p:spPr bwMode="auto">
                  <a:xfrm>
                    <a:off x="2304" y="1448"/>
                    <a:ext cx="8" cy="8"/>
                  </a:xfrm>
                  <a:custGeom>
                    <a:avLst/>
                    <a:gdLst>
                      <a:gd name="T0" fmla="*/ 0 w 8"/>
                      <a:gd name="T1" fmla="*/ 8 h 8"/>
                      <a:gd name="T2" fmla="*/ 0 w 8"/>
                      <a:gd name="T3" fmla="*/ 8 h 8"/>
                      <a:gd name="T4" fmla="*/ 8 w 8"/>
                      <a:gd name="T5" fmla="*/ 0 h 8"/>
                      <a:gd name="T6" fmla="*/ 8 w 8"/>
                      <a:gd name="T7" fmla="*/ 0 h 8"/>
                      <a:gd name="T8" fmla="*/ 0 w 8"/>
                      <a:gd name="T9" fmla="*/ 8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100" name="Freeform 48"/>
                  <p:cNvSpPr>
                    <a:spLocks/>
                  </p:cNvSpPr>
                  <p:nvPr/>
                </p:nvSpPr>
                <p:spPr bwMode="auto">
                  <a:xfrm>
                    <a:off x="2280" y="1416"/>
                    <a:ext cx="8" cy="8"/>
                  </a:xfrm>
                  <a:custGeom>
                    <a:avLst/>
                    <a:gdLst>
                      <a:gd name="T0" fmla="*/ 0 w 8"/>
                      <a:gd name="T1" fmla="*/ 8 h 8"/>
                      <a:gd name="T2" fmla="*/ 0 w 8"/>
                      <a:gd name="T3" fmla="*/ 8 h 8"/>
                      <a:gd name="T4" fmla="*/ 8 w 8"/>
                      <a:gd name="T5" fmla="*/ 0 h 8"/>
                      <a:gd name="T6" fmla="*/ 8 w 8"/>
                      <a:gd name="T7" fmla="*/ 0 h 8"/>
                      <a:gd name="T8" fmla="*/ 0 w 8"/>
                      <a:gd name="T9" fmla="*/ 8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sp>
                <p:nvSpPr>
                  <p:cNvPr id="101" name="Freeform 49"/>
                  <p:cNvSpPr>
                    <a:spLocks/>
                  </p:cNvSpPr>
                  <p:nvPr/>
                </p:nvSpPr>
                <p:spPr bwMode="auto">
                  <a:xfrm>
                    <a:off x="2280" y="1416"/>
                    <a:ext cx="32" cy="40"/>
                  </a:xfrm>
                  <a:custGeom>
                    <a:avLst/>
                    <a:gdLst>
                      <a:gd name="T0" fmla="*/ 24 w 32"/>
                      <a:gd name="T1" fmla="*/ 40 h 40"/>
                      <a:gd name="T2" fmla="*/ 32 w 32"/>
                      <a:gd name="T3" fmla="*/ 32 h 40"/>
                      <a:gd name="T4" fmla="*/ 8 w 32"/>
                      <a:gd name="T5" fmla="*/ 0 h 40"/>
                      <a:gd name="T6" fmla="*/ 0 w 32"/>
                      <a:gd name="T7" fmla="*/ 8 h 40"/>
                      <a:gd name="T8" fmla="*/ 24 w 32"/>
                      <a:gd name="T9" fmla="*/ 40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24" y="40"/>
                        </a:moveTo>
                        <a:lnTo>
                          <a:pt x="32" y="32"/>
                        </a:lnTo>
                        <a:lnTo>
                          <a:pt x="8" y="0"/>
                        </a:lnTo>
                        <a:lnTo>
                          <a:pt x="0" y="8"/>
                        </a:lnTo>
                        <a:lnTo>
                          <a:pt x="24" y="4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100"/>
                  </a:p>
                </p:txBody>
              </p:sp>
            </p:grpSp>
            <p:sp>
              <p:nvSpPr>
                <p:cNvPr id="79" name="Freeform 78"/>
                <p:cNvSpPr>
                  <a:spLocks/>
                </p:cNvSpPr>
                <p:nvPr/>
              </p:nvSpPr>
              <p:spPr bwMode="auto">
                <a:xfrm flipH="1">
                  <a:off x="2160" y="2688"/>
                  <a:ext cx="624" cy="672"/>
                </a:xfrm>
                <a:custGeom>
                  <a:avLst/>
                  <a:gdLst>
                    <a:gd name="T0" fmla="*/ 5 w 686"/>
                    <a:gd name="T1" fmla="*/ 8 h 665"/>
                    <a:gd name="T2" fmla="*/ 0 w 686"/>
                    <a:gd name="T3" fmla="*/ 17 h 665"/>
                    <a:gd name="T4" fmla="*/ 215 w 686"/>
                    <a:gd name="T5" fmla="*/ 754 h 665"/>
                    <a:gd name="T6" fmla="*/ 221 w 686"/>
                    <a:gd name="T7" fmla="*/ 737 h 665"/>
                    <a:gd name="T8" fmla="*/ 5 w 686"/>
                    <a:gd name="T9" fmla="*/ 0 h 665"/>
                    <a:gd name="T10" fmla="*/ 5 w 686"/>
                    <a:gd name="T11" fmla="*/ 8 h 665"/>
                    <a:gd name="T12" fmla="*/ 0 60000 65536"/>
                    <a:gd name="T13" fmla="*/ 0 60000 65536"/>
                    <a:gd name="T14" fmla="*/ 0 60000 65536"/>
                    <a:gd name="T15" fmla="*/ 0 60000 65536"/>
                    <a:gd name="T16" fmla="*/ 0 60000 65536"/>
                    <a:gd name="T17" fmla="*/ 0 60000 65536"/>
                    <a:gd name="T18" fmla="*/ 0 w 686"/>
                    <a:gd name="T19" fmla="*/ 0 h 665"/>
                    <a:gd name="T20" fmla="*/ 686 w 686"/>
                    <a:gd name="T21" fmla="*/ 665 h 665"/>
                  </a:gdLst>
                  <a:ahLst/>
                  <a:cxnLst>
                    <a:cxn ang="T12">
                      <a:pos x="T0" y="T1"/>
                    </a:cxn>
                    <a:cxn ang="T13">
                      <a:pos x="T2" y="T3"/>
                    </a:cxn>
                    <a:cxn ang="T14">
                      <a:pos x="T4" y="T5"/>
                    </a:cxn>
                    <a:cxn ang="T15">
                      <a:pos x="T6" y="T7"/>
                    </a:cxn>
                    <a:cxn ang="T16">
                      <a:pos x="T8" y="T9"/>
                    </a:cxn>
                    <a:cxn ang="T17">
                      <a:pos x="T10" y="T11"/>
                    </a:cxn>
                  </a:cxnLst>
                  <a:rect l="T18" t="T19" r="T20" b="T21"/>
                  <a:pathLst>
                    <a:path w="686" h="665">
                      <a:moveTo>
                        <a:pt x="10" y="8"/>
                      </a:moveTo>
                      <a:lnTo>
                        <a:pt x="0" y="17"/>
                      </a:lnTo>
                      <a:lnTo>
                        <a:pt x="667" y="665"/>
                      </a:lnTo>
                      <a:lnTo>
                        <a:pt x="686" y="650"/>
                      </a:lnTo>
                      <a:lnTo>
                        <a:pt x="19" y="0"/>
                      </a:lnTo>
                      <a:lnTo>
                        <a:pt x="10" y="8"/>
                      </a:lnTo>
                      <a:close/>
                    </a:path>
                  </a:pathLst>
                </a:custGeom>
                <a:solidFill>
                  <a:schemeClr val="accent2"/>
                </a:solidFill>
                <a:ln w="9525">
                  <a:solidFill>
                    <a:schemeClr val="accent2"/>
                  </a:solidFill>
                  <a:round/>
                  <a:headEnd/>
                  <a:tailEnd/>
                </a:ln>
              </p:spPr>
              <p:txBody>
                <a:bodyPr/>
                <a:lstStyle/>
                <a:p>
                  <a:endParaRPr lang="de-DE" sz="1100"/>
                </a:p>
              </p:txBody>
            </p:sp>
            <p:sp>
              <p:nvSpPr>
                <p:cNvPr id="80" name="Freeform 79"/>
                <p:cNvSpPr>
                  <a:spLocks/>
                </p:cNvSpPr>
                <p:nvPr/>
              </p:nvSpPr>
              <p:spPr bwMode="auto">
                <a:xfrm flipH="1">
                  <a:off x="2694" y="2604"/>
                  <a:ext cx="192" cy="169"/>
                </a:xfrm>
                <a:custGeom>
                  <a:avLst/>
                  <a:gdLst>
                    <a:gd name="T0" fmla="*/ 0 w 178"/>
                    <a:gd name="T1" fmla="*/ 0 h 165"/>
                    <a:gd name="T2" fmla="*/ 0 w 178"/>
                    <a:gd name="T3" fmla="*/ 0 h 165"/>
                    <a:gd name="T4" fmla="*/ 161 w 178"/>
                    <a:gd name="T5" fmla="*/ 219 h 165"/>
                    <a:gd name="T6" fmla="*/ 161 w 178"/>
                    <a:gd name="T7" fmla="*/ 219 h 165"/>
                    <a:gd name="T8" fmla="*/ 174 w 178"/>
                    <a:gd name="T9" fmla="*/ 208 h 165"/>
                    <a:gd name="T10" fmla="*/ 187 w 178"/>
                    <a:gd name="T11" fmla="*/ 197 h 165"/>
                    <a:gd name="T12" fmla="*/ 195 w 178"/>
                    <a:gd name="T13" fmla="*/ 185 h 165"/>
                    <a:gd name="T14" fmla="*/ 208 w 178"/>
                    <a:gd name="T15" fmla="*/ 177 h 165"/>
                    <a:gd name="T16" fmla="*/ 222 w 178"/>
                    <a:gd name="T17" fmla="*/ 165 h 165"/>
                    <a:gd name="T18" fmla="*/ 239 w 178"/>
                    <a:gd name="T19" fmla="*/ 157 h 165"/>
                    <a:gd name="T20" fmla="*/ 253 w 178"/>
                    <a:gd name="T21" fmla="*/ 147 h 165"/>
                    <a:gd name="T22" fmla="*/ 265 w 178"/>
                    <a:gd name="T23" fmla="*/ 141 h 165"/>
                    <a:gd name="T24" fmla="*/ 285 w 178"/>
                    <a:gd name="T25" fmla="*/ 135 h 165"/>
                    <a:gd name="T26" fmla="*/ 308 w 178"/>
                    <a:gd name="T27" fmla="*/ 125 h 165"/>
                    <a:gd name="T28" fmla="*/ 326 w 178"/>
                    <a:gd name="T29" fmla="*/ 119 h 165"/>
                    <a:gd name="T30" fmla="*/ 346 w 178"/>
                    <a:gd name="T31" fmla="*/ 113 h 165"/>
                    <a:gd name="T32" fmla="*/ 372 w 178"/>
                    <a:gd name="T33" fmla="*/ 105 h 165"/>
                    <a:gd name="T34" fmla="*/ 397 w 178"/>
                    <a:gd name="T35" fmla="*/ 103 h 165"/>
                    <a:gd name="T36" fmla="*/ 415 w 178"/>
                    <a:gd name="T37" fmla="*/ 99 h 165"/>
                    <a:gd name="T38" fmla="*/ 442 w 178"/>
                    <a:gd name="T39" fmla="*/ 97 h 165"/>
                    <a:gd name="T40" fmla="*/ 0 w 178"/>
                    <a:gd name="T41" fmla="*/ 0 h 165"/>
                    <a:gd name="T42" fmla="*/ 0 w 178"/>
                    <a:gd name="T43" fmla="*/ 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165"/>
                    <a:gd name="T68" fmla="*/ 178 w 178"/>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165">
                      <a:moveTo>
                        <a:pt x="0" y="0"/>
                      </a:moveTo>
                      <a:lnTo>
                        <a:pt x="0" y="0"/>
                      </a:lnTo>
                      <a:lnTo>
                        <a:pt x="65" y="165"/>
                      </a:lnTo>
                      <a:lnTo>
                        <a:pt x="70" y="156"/>
                      </a:lnTo>
                      <a:lnTo>
                        <a:pt x="75" y="147"/>
                      </a:lnTo>
                      <a:lnTo>
                        <a:pt x="79" y="139"/>
                      </a:lnTo>
                      <a:lnTo>
                        <a:pt x="84" y="133"/>
                      </a:lnTo>
                      <a:lnTo>
                        <a:pt x="89" y="124"/>
                      </a:lnTo>
                      <a:lnTo>
                        <a:pt x="96" y="118"/>
                      </a:lnTo>
                      <a:lnTo>
                        <a:pt x="101" y="111"/>
                      </a:lnTo>
                      <a:lnTo>
                        <a:pt x="108" y="105"/>
                      </a:lnTo>
                      <a:lnTo>
                        <a:pt x="115" y="101"/>
                      </a:lnTo>
                      <a:lnTo>
                        <a:pt x="125" y="94"/>
                      </a:lnTo>
                      <a:lnTo>
                        <a:pt x="132" y="90"/>
                      </a:lnTo>
                      <a:lnTo>
                        <a:pt x="139" y="86"/>
                      </a:lnTo>
                      <a:lnTo>
                        <a:pt x="149" y="81"/>
                      </a:lnTo>
                      <a:lnTo>
                        <a:pt x="159" y="79"/>
                      </a:lnTo>
                      <a:lnTo>
                        <a:pt x="168" y="75"/>
                      </a:lnTo>
                      <a:lnTo>
                        <a:pt x="178" y="73"/>
                      </a:lnTo>
                      <a:lnTo>
                        <a:pt x="0" y="0"/>
                      </a:lnTo>
                      <a:close/>
                    </a:path>
                  </a:pathLst>
                </a:custGeom>
                <a:solidFill>
                  <a:schemeClr val="accent2"/>
                </a:solidFill>
                <a:ln w="9525">
                  <a:solidFill>
                    <a:schemeClr val="accent2"/>
                  </a:solidFill>
                  <a:round/>
                  <a:headEnd/>
                  <a:tailEnd/>
                </a:ln>
              </p:spPr>
              <p:txBody>
                <a:bodyPr/>
                <a:lstStyle/>
                <a:p>
                  <a:endParaRPr lang="de-DE" sz="1100"/>
                </a:p>
              </p:txBody>
            </p:sp>
            <p:sp>
              <p:nvSpPr>
                <p:cNvPr id="81" name="Text Box 52"/>
                <p:cNvSpPr txBox="1">
                  <a:spLocks noChangeArrowheads="1"/>
                </p:cNvSpPr>
                <p:nvPr/>
              </p:nvSpPr>
              <p:spPr bwMode="auto">
                <a:xfrm>
                  <a:off x="2960" y="2397"/>
                  <a:ext cx="208"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nSpc>
                      <a:spcPct val="90000"/>
                    </a:lnSpc>
                    <a:spcBef>
                      <a:spcPct val="0"/>
                    </a:spcBef>
                    <a:buSzTx/>
                  </a:pPr>
                  <a:r>
                    <a:rPr lang="de-DE" sz="1100" b="1" i="0">
                      <a:solidFill>
                        <a:schemeClr val="accent2"/>
                      </a:solidFill>
                    </a:rPr>
                    <a:t>R</a:t>
                  </a:r>
                  <a:endParaRPr lang="de-DE" sz="1100" b="1" i="0">
                    <a:solidFill>
                      <a:srgbClr val="E25F0E"/>
                    </a:solidFill>
                  </a:endParaRPr>
                </a:p>
              </p:txBody>
            </p:sp>
            <p:sp>
              <p:nvSpPr>
                <p:cNvPr id="82" name="Freeform 81"/>
                <p:cNvSpPr>
                  <a:spLocks/>
                </p:cNvSpPr>
                <p:nvPr/>
              </p:nvSpPr>
              <p:spPr bwMode="auto">
                <a:xfrm>
                  <a:off x="1968" y="3016"/>
                  <a:ext cx="192" cy="104"/>
                </a:xfrm>
                <a:custGeom>
                  <a:avLst/>
                  <a:gdLst>
                    <a:gd name="T0" fmla="*/ 0 w 192"/>
                    <a:gd name="T1" fmla="*/ 104 h 104"/>
                    <a:gd name="T2" fmla="*/ 48 w 192"/>
                    <a:gd name="T3" fmla="*/ 56 h 104"/>
                    <a:gd name="T4" fmla="*/ 144 w 192"/>
                    <a:gd name="T5" fmla="*/ 8 h 104"/>
                    <a:gd name="T6" fmla="*/ 192 w 192"/>
                    <a:gd name="T7" fmla="*/ 8 h 104"/>
                    <a:gd name="T8" fmla="*/ 0 60000 65536"/>
                    <a:gd name="T9" fmla="*/ 0 60000 65536"/>
                    <a:gd name="T10" fmla="*/ 0 60000 65536"/>
                    <a:gd name="T11" fmla="*/ 0 60000 65536"/>
                    <a:gd name="T12" fmla="*/ 0 w 192"/>
                    <a:gd name="T13" fmla="*/ 0 h 104"/>
                    <a:gd name="T14" fmla="*/ 192 w 192"/>
                    <a:gd name="T15" fmla="*/ 104 h 104"/>
                  </a:gdLst>
                  <a:ahLst/>
                  <a:cxnLst>
                    <a:cxn ang="T8">
                      <a:pos x="T0" y="T1"/>
                    </a:cxn>
                    <a:cxn ang="T9">
                      <a:pos x="T2" y="T3"/>
                    </a:cxn>
                    <a:cxn ang="T10">
                      <a:pos x="T4" y="T5"/>
                    </a:cxn>
                    <a:cxn ang="T11">
                      <a:pos x="T6" y="T7"/>
                    </a:cxn>
                  </a:cxnLst>
                  <a:rect l="T12" t="T13" r="T14" b="T15"/>
                  <a:pathLst>
                    <a:path w="192" h="104">
                      <a:moveTo>
                        <a:pt x="0" y="104"/>
                      </a:moveTo>
                      <a:cubicBezTo>
                        <a:pt x="12" y="88"/>
                        <a:pt x="24" y="72"/>
                        <a:pt x="48" y="56"/>
                      </a:cubicBezTo>
                      <a:cubicBezTo>
                        <a:pt x="72" y="40"/>
                        <a:pt x="120" y="16"/>
                        <a:pt x="144" y="8"/>
                      </a:cubicBezTo>
                      <a:cubicBezTo>
                        <a:pt x="168" y="0"/>
                        <a:pt x="180" y="4"/>
                        <a:pt x="192" y="8"/>
                      </a:cubicBezTo>
                    </a:path>
                  </a:pathLst>
                </a:custGeom>
                <a:noFill/>
                <a:ln w="28575" cap="flat" cmpd="sng">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100"/>
                </a:p>
              </p:txBody>
            </p:sp>
          </p:grpSp>
          <p:sp>
            <p:nvSpPr>
              <p:cNvPr id="65" name="Text Box 57"/>
              <p:cNvSpPr txBox="1">
                <a:spLocks noChangeArrowheads="1"/>
              </p:cNvSpPr>
              <p:nvPr/>
            </p:nvSpPr>
            <p:spPr bwMode="auto">
              <a:xfrm>
                <a:off x="2937669" y="2740344"/>
                <a:ext cx="420686" cy="300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de-DE" sz="1100" i="0" dirty="0"/>
                  <a:t>N</a:t>
                </a:r>
                <a:endParaRPr lang="en-US" sz="1100" i="0" dirty="0"/>
              </a:p>
            </p:txBody>
          </p:sp>
        </p:grpSp>
        <p:sp>
          <p:nvSpPr>
            <p:cNvPr id="59" name="TextBox 58"/>
            <p:cNvSpPr txBox="1"/>
            <p:nvPr/>
          </p:nvSpPr>
          <p:spPr>
            <a:xfrm>
              <a:off x="8114076" y="2569344"/>
              <a:ext cx="372702" cy="232183"/>
            </a:xfrm>
            <a:prstGeom prst="rect">
              <a:avLst/>
            </a:prstGeom>
            <a:noFill/>
          </p:spPr>
          <p:txBody>
            <a:bodyPr wrap="none" rtlCol="0">
              <a:spAutoFit/>
            </a:bodyPr>
            <a:lstStyle/>
            <a:p>
              <a:r>
                <a:rPr lang="de-DE" sz="1400" dirty="0" smtClean="0"/>
                <a:t>Eye</a:t>
              </a:r>
              <a:endParaRPr lang="de-DE" sz="1400" dirty="0"/>
            </a:p>
          </p:txBody>
        </p:sp>
        <p:sp>
          <p:nvSpPr>
            <p:cNvPr id="60" name="TextBox 59"/>
            <p:cNvSpPr txBox="1"/>
            <p:nvPr/>
          </p:nvSpPr>
          <p:spPr>
            <a:xfrm>
              <a:off x="5162410" y="1573888"/>
              <a:ext cx="874556" cy="232183"/>
            </a:xfrm>
            <a:prstGeom prst="rect">
              <a:avLst/>
            </a:prstGeom>
            <a:noFill/>
          </p:spPr>
          <p:txBody>
            <a:bodyPr wrap="none" rtlCol="0">
              <a:spAutoFit/>
            </a:bodyPr>
            <a:lstStyle/>
            <a:p>
              <a:r>
                <a:rPr lang="de-DE" sz="1400" dirty="0" smtClean="0"/>
                <a:t>Light source</a:t>
              </a:r>
              <a:endParaRPr lang="de-DE" sz="1400" dirty="0"/>
            </a:p>
          </p:txBody>
        </p:sp>
        <p:sp>
          <p:nvSpPr>
            <p:cNvPr id="61" name="TextBox 60"/>
            <p:cNvSpPr txBox="1"/>
            <p:nvPr/>
          </p:nvSpPr>
          <p:spPr>
            <a:xfrm>
              <a:off x="7159770" y="1781382"/>
              <a:ext cx="1152691" cy="232183"/>
            </a:xfrm>
            <a:prstGeom prst="rect">
              <a:avLst/>
            </a:prstGeom>
            <a:noFill/>
          </p:spPr>
          <p:txBody>
            <a:bodyPr wrap="none" rtlCol="0">
              <a:spAutoFit/>
            </a:bodyPr>
            <a:lstStyle/>
            <a:p>
              <a:r>
                <a:rPr lang="de-DE" sz="1400" dirty="0" smtClean="0"/>
                <a:t>Perfect reflection</a:t>
              </a:r>
              <a:endParaRPr lang="de-DE" sz="1400" dirty="0"/>
            </a:p>
          </p:txBody>
        </p:sp>
        <p:sp>
          <p:nvSpPr>
            <p:cNvPr id="62" name="TextBox 61"/>
            <p:cNvSpPr txBox="1"/>
            <p:nvPr/>
          </p:nvSpPr>
          <p:spPr>
            <a:xfrm>
              <a:off x="6177576" y="1446930"/>
              <a:ext cx="1054740" cy="232183"/>
            </a:xfrm>
            <a:prstGeom prst="rect">
              <a:avLst/>
            </a:prstGeom>
            <a:noFill/>
          </p:spPr>
          <p:txBody>
            <a:bodyPr wrap="none" rtlCol="0">
              <a:spAutoFit/>
            </a:bodyPr>
            <a:lstStyle/>
            <a:p>
              <a:r>
                <a:rPr lang="de-DE" sz="1400" dirty="0" smtClean="0"/>
                <a:t>Surface normal</a:t>
              </a:r>
              <a:endParaRPr lang="de-DE" sz="1400" dirty="0"/>
            </a:p>
          </p:txBody>
        </p:sp>
        <p:sp>
          <p:nvSpPr>
            <p:cNvPr id="63" name="Oval 62"/>
            <p:cNvSpPr/>
            <p:nvPr/>
          </p:nvSpPr>
          <p:spPr bwMode="auto">
            <a:xfrm>
              <a:off x="7654413" y="2725394"/>
              <a:ext cx="88760" cy="93066"/>
            </a:xfrm>
            <a:prstGeom prst="ellipse">
              <a:avLst/>
            </a:prstGeom>
            <a:solidFill>
              <a:schemeClr val="accent6">
                <a:lumMod val="60000"/>
                <a:lumOff val="40000"/>
              </a:schemeClr>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grpSp>
      <p:sp>
        <p:nvSpPr>
          <p:cNvPr id="3" name="Title 2"/>
          <p:cNvSpPr>
            <a:spLocks noGrp="1"/>
          </p:cNvSpPr>
          <p:nvPr>
            <p:ph type="title"/>
          </p:nvPr>
        </p:nvSpPr>
        <p:spPr/>
        <p:txBody>
          <a:bodyPr/>
          <a:lstStyle/>
          <a:p>
            <a:r>
              <a:rPr lang="en-US" dirty="0"/>
              <a:t>Normal Computation For Shading</a:t>
            </a:r>
            <a:br>
              <a:rPr lang="en-US" dirty="0"/>
            </a:br>
            <a:endParaRPr lang="en-US" dirty="0"/>
          </a:p>
        </p:txBody>
      </p:sp>
    </p:spTree>
    <p:extLst>
      <p:ext uri="{BB962C8B-B14F-4D97-AF65-F5344CB8AC3E}">
        <p14:creationId xmlns:p14="http://schemas.microsoft.com/office/powerpoint/2010/main" val="9048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fade">
                                      <p:cBhvr>
                                        <p:cTn id="13" dur="500"/>
                                        <p:tgtEl>
                                          <p:spTgt spid="9">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4" end="4"/>
                                            </p:txEl>
                                          </p:spTgt>
                                        </p:tgtEl>
                                        <p:attrNameLst>
                                          <p:attrName>style.visibility</p:attrName>
                                        </p:attrNameLst>
                                      </p:cBhvr>
                                      <p:to>
                                        <p:strVal val="visible"/>
                                      </p:to>
                                    </p:set>
                                    <p:animEffect transition="in" filter="fade">
                                      <p:cBhvr>
                                        <p:cTn id="16" dur="500"/>
                                        <p:tgtEl>
                                          <p:spTgt spid="9">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animEffect transition="in" filter="fade">
                                      <p:cBhvr>
                                        <p:cTn id="19"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6" name="TextBox 45"/>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37</a:t>
            </a:fld>
            <a:endParaRPr lang="en-US" sz="1400" dirty="0"/>
          </a:p>
        </p:txBody>
      </p:sp>
      <p:sp>
        <p:nvSpPr>
          <p:cNvPr id="47" name="Rectangle 46"/>
          <p:cNvSpPr/>
          <p:nvPr/>
        </p:nvSpPr>
        <p:spPr bwMode="auto">
          <a:xfrm>
            <a:off x="7162800" y="609600"/>
            <a:ext cx="1404156" cy="1332148"/>
          </a:xfrm>
          <a:prstGeom prst="rect">
            <a:avLst/>
          </a:prstGeom>
          <a:solidFill>
            <a:schemeClr val="accent6">
              <a:lumMod val="20000"/>
              <a:lumOff val="80000"/>
            </a:schemeClr>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48" name="Rectangle 3"/>
          <p:cNvSpPr txBox="1">
            <a:spLocks noChangeArrowheads="1"/>
          </p:cNvSpPr>
          <p:nvPr/>
        </p:nvSpPr>
        <p:spPr>
          <a:xfrm>
            <a:off x="762000" y="838200"/>
            <a:ext cx="7962900" cy="582622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srgbClr val="000000"/>
                </a:solidFill>
              </a:rPr>
              <a:t>Convolution kernel:</a:t>
            </a:r>
            <a:br>
              <a:rPr lang="en-US" sz="2400" dirty="0" smtClean="0">
                <a:solidFill>
                  <a:srgbClr val="000000"/>
                </a:solidFill>
              </a:rPr>
            </a:br>
            <a:r>
              <a:rPr lang="en-US" sz="2400" dirty="0" smtClean="0">
                <a:solidFill>
                  <a:srgbClr val="000000"/>
                </a:solidFill>
              </a:rPr>
              <a:t>[-1/dx  1/dx]</a:t>
            </a:r>
            <a:br>
              <a:rPr lang="en-US" sz="2400" dirty="0" smtClean="0">
                <a:solidFill>
                  <a:srgbClr val="000000"/>
                </a:solidFill>
              </a:rPr>
            </a:br>
            <a:r>
              <a:rPr lang="en-US" sz="2400" dirty="0" smtClean="0">
                <a:solidFill>
                  <a:srgbClr val="000000"/>
                </a:solidFill>
              </a:rPr>
              <a:t>(and analogously)</a:t>
            </a:r>
          </a:p>
          <a:p>
            <a:r>
              <a:rPr lang="en-US" sz="2400" dirty="0" smtClean="0">
                <a:solidFill>
                  <a:srgbClr val="000000"/>
                </a:solidFill>
              </a:rPr>
              <a:t>Forward or backward differences, depending on how stencil is aligned with voxel grid</a:t>
            </a:r>
          </a:p>
          <a:p>
            <a:r>
              <a:rPr lang="en-US" sz="2400" dirty="0" smtClean="0">
                <a:solidFill>
                  <a:srgbClr val="000000"/>
                </a:solidFill>
              </a:rPr>
              <a:t>Very cheap: Only three additional texture lookups in 3D</a:t>
            </a:r>
          </a:p>
          <a:p>
            <a:r>
              <a:rPr lang="en-US" sz="2400" dirty="0" smtClean="0">
                <a:solidFill>
                  <a:srgbClr val="000000"/>
                </a:solidFill>
              </a:rPr>
              <a:t>Detects higher frequencies than central differences</a:t>
            </a:r>
          </a:p>
          <a:p>
            <a:pPr lvl="1"/>
            <a:r>
              <a:rPr lang="en-US" sz="2000" dirty="0" smtClean="0"/>
              <a:t>May amplify measurement noise in the data</a:t>
            </a:r>
          </a:p>
          <a:p>
            <a:r>
              <a:rPr lang="en-US" sz="2400" dirty="0" smtClean="0"/>
              <a:t>Not isotropic</a:t>
            </a:r>
          </a:p>
        </p:txBody>
      </p:sp>
      <p:sp>
        <p:nvSpPr>
          <p:cNvPr id="49" name="Oval 6"/>
          <p:cNvSpPr>
            <a:spLocks noChangeArrowheads="1"/>
          </p:cNvSpPr>
          <p:nvPr/>
        </p:nvSpPr>
        <p:spPr bwMode="auto">
          <a:xfrm>
            <a:off x="7827572" y="752593"/>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50" name="Oval 9"/>
          <p:cNvSpPr>
            <a:spLocks noChangeArrowheads="1"/>
          </p:cNvSpPr>
          <p:nvPr/>
        </p:nvSpPr>
        <p:spPr bwMode="auto">
          <a:xfrm>
            <a:off x="7827572" y="1228843"/>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51" name="Oval 12"/>
          <p:cNvSpPr>
            <a:spLocks noChangeArrowheads="1"/>
          </p:cNvSpPr>
          <p:nvPr/>
        </p:nvSpPr>
        <p:spPr bwMode="auto">
          <a:xfrm>
            <a:off x="7827572" y="1705093"/>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52" name="Line 14"/>
          <p:cNvSpPr>
            <a:spLocks noChangeShapeType="1"/>
          </p:cNvSpPr>
          <p:nvPr/>
        </p:nvSpPr>
        <p:spPr bwMode="auto">
          <a:xfrm flipV="1">
            <a:off x="7894247" y="1266943"/>
            <a:ext cx="4667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82" name="Oval 5"/>
          <p:cNvSpPr>
            <a:spLocks noChangeArrowheads="1"/>
          </p:cNvSpPr>
          <p:nvPr/>
        </p:nvSpPr>
        <p:spPr bwMode="auto">
          <a:xfrm>
            <a:off x="7322747" y="752593"/>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83" name="Oval 7"/>
          <p:cNvSpPr>
            <a:spLocks noChangeArrowheads="1"/>
          </p:cNvSpPr>
          <p:nvPr/>
        </p:nvSpPr>
        <p:spPr bwMode="auto">
          <a:xfrm>
            <a:off x="8332397" y="762118"/>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84" name="Oval 8"/>
          <p:cNvSpPr>
            <a:spLocks noChangeArrowheads="1"/>
          </p:cNvSpPr>
          <p:nvPr/>
        </p:nvSpPr>
        <p:spPr bwMode="auto">
          <a:xfrm>
            <a:off x="7322747" y="1228843"/>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85" name="Oval 10"/>
          <p:cNvSpPr>
            <a:spLocks noChangeArrowheads="1"/>
          </p:cNvSpPr>
          <p:nvPr/>
        </p:nvSpPr>
        <p:spPr bwMode="auto">
          <a:xfrm>
            <a:off x="8332397" y="1238368"/>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86" name="Oval 11"/>
          <p:cNvSpPr>
            <a:spLocks noChangeArrowheads="1"/>
          </p:cNvSpPr>
          <p:nvPr/>
        </p:nvSpPr>
        <p:spPr bwMode="auto">
          <a:xfrm>
            <a:off x="7322747" y="1705093"/>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87" name="Oval 13"/>
          <p:cNvSpPr>
            <a:spLocks noChangeArrowheads="1"/>
          </p:cNvSpPr>
          <p:nvPr/>
        </p:nvSpPr>
        <p:spPr bwMode="auto">
          <a:xfrm>
            <a:off x="8332397" y="1714618"/>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3" name="Title 2"/>
          <p:cNvSpPr>
            <a:spLocks noGrp="1"/>
          </p:cNvSpPr>
          <p:nvPr>
            <p:ph type="title"/>
          </p:nvPr>
        </p:nvSpPr>
        <p:spPr/>
        <p:txBody>
          <a:bodyPr/>
          <a:lstStyle/>
          <a:p>
            <a:r>
              <a:rPr lang="en-US" dirty="0" smtClean="0"/>
              <a:t>Forward/Backward Differences</a:t>
            </a:r>
            <a:r>
              <a:rPr lang="en-US" dirty="0"/>
              <a:t/>
            </a:r>
            <a:br>
              <a:rPr lang="en-US" dirty="0"/>
            </a:br>
            <a:endParaRPr lang="en-US" dirty="0"/>
          </a:p>
        </p:txBody>
      </p:sp>
    </p:spTree>
    <p:extLst>
      <p:ext uri="{BB962C8B-B14F-4D97-AF65-F5344CB8AC3E}">
        <p14:creationId xmlns:p14="http://schemas.microsoft.com/office/powerpoint/2010/main" val="408551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3"/>
              <p:cNvSpPr txBox="1">
                <a:spLocks noChangeArrowheads="1"/>
              </p:cNvSpPr>
              <p:nvPr/>
            </p:nvSpPr>
            <p:spPr>
              <a:xfrm>
                <a:off x="381000" y="838200"/>
                <a:ext cx="8229600" cy="4876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solidFill>
                      <a:srgbClr val="000000"/>
                    </a:solidFill>
                  </a:rPr>
                  <a:t>Computation:</a:t>
                </a:r>
                <a:br>
                  <a:rPr lang="en-US" sz="2000" dirty="0" smtClean="0">
                    <a:solidFill>
                      <a:srgbClr val="000000"/>
                    </a:solidFill>
                  </a:rPr>
                </a:br>
                <a:r>
                  <a:rPr lang="en-US" sz="2000" dirty="0" smtClean="0">
                    <a:solidFill>
                      <a:srgbClr val="000000"/>
                    </a:solidFill>
                  </a:rPr>
                  <a:t>		</a:t>
                </a:r>
                <a:r>
                  <a:rPr lang="en-US" sz="2000" dirty="0" err="1" smtClean="0">
                    <a:solidFill>
                      <a:srgbClr val="000000"/>
                    </a:solidFill>
                  </a:rPr>
                  <a:t>G</a:t>
                </a:r>
                <a:r>
                  <a:rPr lang="en-US" sz="2000" baseline="-25000" dirty="0" err="1" smtClean="0">
                    <a:solidFill>
                      <a:srgbClr val="000000"/>
                    </a:solidFill>
                  </a:rPr>
                  <a:t>x</a:t>
                </a:r>
                <a:r>
                  <a:rPr lang="en-US" sz="2000" dirty="0" smtClean="0">
                    <a:solidFill>
                      <a:srgbClr val="000000"/>
                    </a:solidFill>
                  </a:rPr>
                  <a:t> = (V</a:t>
                </a:r>
                <a:r>
                  <a:rPr lang="en-US" sz="2000" baseline="-25000" dirty="0" smtClean="0">
                    <a:solidFill>
                      <a:srgbClr val="000000"/>
                    </a:solidFill>
                  </a:rPr>
                  <a:t>x+1,y,z</a:t>
                </a:r>
                <a:r>
                  <a:rPr lang="en-US" sz="2000" dirty="0" smtClean="0">
                    <a:solidFill>
                      <a:srgbClr val="000000"/>
                    </a:solidFill>
                  </a:rPr>
                  <a:t> - V</a:t>
                </a:r>
                <a:r>
                  <a:rPr lang="en-US" sz="2000" baseline="-25000" dirty="0" smtClean="0">
                    <a:solidFill>
                      <a:srgbClr val="000000"/>
                    </a:solidFill>
                  </a:rPr>
                  <a:t>x-1,y,z</a:t>
                </a:r>
                <a:r>
                  <a:rPr lang="en-US" sz="2000" dirty="0" smtClean="0">
                    <a:solidFill>
                      <a:srgbClr val="000000"/>
                    </a:solidFill>
                  </a:rPr>
                  <a:t>) / (2 dx)</a:t>
                </a:r>
                <a:r>
                  <a:rPr lang="en-US" sz="2000" baseline="-25000" dirty="0" smtClean="0">
                    <a:solidFill>
                      <a:srgbClr val="000000"/>
                    </a:solidFill>
                  </a:rPr>
                  <a:t/>
                </a:r>
                <a:br>
                  <a:rPr lang="en-US" sz="2000" baseline="-25000" dirty="0" smtClean="0">
                    <a:solidFill>
                      <a:srgbClr val="000000"/>
                    </a:solidFill>
                  </a:rPr>
                </a:br>
                <a:r>
                  <a:rPr lang="en-US" sz="2000" baseline="-25000" dirty="0" smtClean="0">
                    <a:solidFill>
                      <a:srgbClr val="000000"/>
                    </a:solidFill>
                  </a:rPr>
                  <a:t>		</a:t>
                </a:r>
                <a:r>
                  <a:rPr lang="en-US" sz="2000" dirty="0" err="1" smtClean="0">
                    <a:solidFill>
                      <a:srgbClr val="000000"/>
                    </a:solidFill>
                  </a:rPr>
                  <a:t>G</a:t>
                </a:r>
                <a:r>
                  <a:rPr lang="en-US" sz="2000" baseline="-25000" dirty="0" err="1" smtClean="0">
                    <a:solidFill>
                      <a:srgbClr val="000000"/>
                    </a:solidFill>
                  </a:rPr>
                  <a:t>y</a:t>
                </a:r>
                <a:r>
                  <a:rPr lang="en-US" sz="2000" dirty="0" smtClean="0">
                    <a:solidFill>
                      <a:srgbClr val="000000"/>
                    </a:solidFill>
                  </a:rPr>
                  <a:t> = (V</a:t>
                </a:r>
                <a:r>
                  <a:rPr lang="en-US" sz="2000" baseline="-25000" dirty="0" smtClean="0">
                    <a:solidFill>
                      <a:srgbClr val="000000"/>
                    </a:solidFill>
                  </a:rPr>
                  <a:t>x,y+1,z</a:t>
                </a:r>
                <a:r>
                  <a:rPr lang="en-US" sz="2000" dirty="0" smtClean="0">
                    <a:solidFill>
                      <a:srgbClr val="000000"/>
                    </a:solidFill>
                  </a:rPr>
                  <a:t> - V</a:t>
                </a:r>
                <a:r>
                  <a:rPr lang="en-US" sz="2000" baseline="-25000" dirty="0" smtClean="0">
                    <a:solidFill>
                      <a:srgbClr val="000000"/>
                    </a:solidFill>
                  </a:rPr>
                  <a:t>x,y-1,z</a:t>
                </a:r>
                <a:r>
                  <a:rPr lang="en-US" sz="2000" dirty="0">
                    <a:solidFill>
                      <a:srgbClr val="000000"/>
                    </a:solidFill>
                  </a:rPr>
                  <a:t>) / (2 </a:t>
                </a:r>
                <a:r>
                  <a:rPr lang="en-US" sz="2000" dirty="0" err="1" smtClean="0">
                    <a:solidFill>
                      <a:srgbClr val="000000"/>
                    </a:solidFill>
                  </a:rPr>
                  <a:t>dy</a:t>
                </a:r>
                <a:r>
                  <a:rPr lang="en-US" sz="2000" dirty="0" smtClean="0">
                    <a:solidFill>
                      <a:srgbClr val="000000"/>
                    </a:solidFill>
                  </a:rPr>
                  <a:t>)</a:t>
                </a:r>
                <a:r>
                  <a:rPr lang="en-US" sz="2000" baseline="-25000" dirty="0" smtClean="0">
                    <a:solidFill>
                      <a:srgbClr val="000000"/>
                    </a:solidFill>
                  </a:rPr>
                  <a:t/>
                </a:r>
                <a:br>
                  <a:rPr lang="en-US" sz="2000" baseline="-25000" dirty="0" smtClean="0">
                    <a:solidFill>
                      <a:srgbClr val="000000"/>
                    </a:solidFill>
                  </a:rPr>
                </a:br>
                <a:r>
                  <a:rPr lang="en-US" sz="2000" baseline="-25000" dirty="0" smtClean="0">
                    <a:solidFill>
                      <a:srgbClr val="000000"/>
                    </a:solidFill>
                  </a:rPr>
                  <a:t>		</a:t>
                </a:r>
                <a:r>
                  <a:rPr lang="en-US" sz="2000" dirty="0" err="1" smtClean="0">
                    <a:solidFill>
                      <a:srgbClr val="000000"/>
                    </a:solidFill>
                  </a:rPr>
                  <a:t>G</a:t>
                </a:r>
                <a:r>
                  <a:rPr lang="en-US" sz="2000" baseline="-25000" dirty="0" err="1" smtClean="0">
                    <a:solidFill>
                      <a:srgbClr val="000000"/>
                    </a:solidFill>
                  </a:rPr>
                  <a:t>z</a:t>
                </a:r>
                <a:r>
                  <a:rPr lang="en-US" sz="2000" dirty="0" smtClean="0">
                    <a:solidFill>
                      <a:srgbClr val="000000"/>
                    </a:solidFill>
                  </a:rPr>
                  <a:t> = (V</a:t>
                </a:r>
                <a:r>
                  <a:rPr lang="en-US" sz="2000" baseline="-25000" dirty="0" smtClean="0">
                    <a:solidFill>
                      <a:srgbClr val="000000"/>
                    </a:solidFill>
                  </a:rPr>
                  <a:t>x,y,z+1</a:t>
                </a:r>
                <a:r>
                  <a:rPr lang="en-US" sz="2000" dirty="0" smtClean="0">
                    <a:solidFill>
                      <a:srgbClr val="000000"/>
                    </a:solidFill>
                  </a:rPr>
                  <a:t> - V</a:t>
                </a:r>
                <a:r>
                  <a:rPr lang="en-US" sz="2000" baseline="-25000" dirty="0" smtClean="0">
                    <a:solidFill>
                      <a:srgbClr val="000000"/>
                    </a:solidFill>
                  </a:rPr>
                  <a:t>x,y,z-1</a:t>
                </a:r>
                <a:r>
                  <a:rPr lang="en-US" sz="2000" dirty="0" smtClean="0">
                    <a:solidFill>
                      <a:srgbClr val="000000"/>
                    </a:solidFill>
                  </a:rPr>
                  <a:t>) </a:t>
                </a:r>
                <a:r>
                  <a:rPr lang="en-US" sz="2000" dirty="0">
                    <a:solidFill>
                      <a:srgbClr val="000000"/>
                    </a:solidFill>
                  </a:rPr>
                  <a:t>/ (2 </a:t>
                </a:r>
                <a:r>
                  <a:rPr lang="en-US" sz="2000" dirty="0" err="1" smtClean="0">
                    <a:solidFill>
                      <a:srgbClr val="000000"/>
                    </a:solidFill>
                  </a:rPr>
                  <a:t>dz</a:t>
                </a:r>
                <a:r>
                  <a:rPr lang="en-US" sz="2000" dirty="0" smtClean="0">
                    <a:solidFill>
                      <a:srgbClr val="000000"/>
                    </a:solidFill>
                  </a:rPr>
                  <a:t>)</a:t>
                </a:r>
                <a:endParaRPr lang="en-US" sz="2000" baseline="-25000" dirty="0" smtClean="0">
                  <a:solidFill>
                    <a:srgbClr val="000000"/>
                  </a:solidFill>
                </a:endParaRPr>
              </a:p>
              <a:p>
                <a:endParaRPr lang="en-US" sz="2000" dirty="0" smtClean="0">
                  <a:solidFill>
                    <a:srgbClr val="000000"/>
                  </a:solidFill>
                </a:endParaRPr>
              </a:p>
              <a:p>
                <a:r>
                  <a:rPr lang="en-US" sz="2000" dirty="0" smtClean="0">
                    <a:solidFill>
                      <a:srgbClr val="000000"/>
                    </a:solidFill>
                  </a:rPr>
                  <a:t>Convolution kernel: [-0.5/dx  0  0.5/dx]</a:t>
                </a:r>
                <a:br>
                  <a:rPr lang="en-US" sz="2000" dirty="0" smtClean="0">
                    <a:solidFill>
                      <a:srgbClr val="000000"/>
                    </a:solidFill>
                  </a:rPr>
                </a:br>
                <a:r>
                  <a:rPr lang="en-US" sz="2000" dirty="0" smtClean="0">
                    <a:solidFill>
                      <a:srgbClr val="000000"/>
                    </a:solidFill>
                  </a:rPr>
                  <a:t>(other axes by analogy)</a:t>
                </a:r>
              </a:p>
              <a:p>
                <a:r>
                  <a:rPr lang="en-US" sz="2000" dirty="0" smtClean="0"/>
                  <a:t>Not isotropic: For dx=</a:t>
                </a:r>
                <a:r>
                  <a:rPr lang="en-US" sz="2000" dirty="0" err="1" smtClean="0"/>
                  <a:t>dy</a:t>
                </a:r>
                <a:r>
                  <a:rPr lang="en-US" sz="2000" dirty="0" smtClean="0"/>
                  <a:t>=</a:t>
                </a:r>
                <a:r>
                  <a:rPr lang="en-US" sz="2000" dirty="0" err="1" smtClean="0"/>
                  <a:t>dz</a:t>
                </a:r>
                <a:r>
                  <a:rPr lang="en-US" sz="2000" dirty="0" smtClean="0"/>
                  <a:t>=1, length of non-zero gradient in binary data is between 0.5 and </a:t>
                </a:r>
                <a14:m>
                  <m:oMath xmlns:m="http://schemas.openxmlformats.org/officeDocument/2006/math">
                    <m:rad>
                      <m:radPr>
                        <m:degHide m:val="on"/>
                        <m:ctrlPr>
                          <a:rPr lang="de-DE" sz="2000" i="1" smtClean="0">
                            <a:latin typeface="Cambria Math"/>
                          </a:rPr>
                        </m:ctrlPr>
                      </m:radPr>
                      <m:deg/>
                      <m:e>
                        <m:r>
                          <a:rPr lang="de-DE" sz="2000" i="1" smtClean="0">
                            <a:latin typeface="Cambria Math"/>
                          </a:rPr>
                          <m:t>3</m:t>
                        </m:r>
                      </m:e>
                    </m:rad>
                    <m:r>
                      <a:rPr lang="en-US" sz="2000" b="0" i="1" smtClean="0">
                        <a:latin typeface="Cambria Math"/>
                      </a:rPr>
                      <m:t>/2</m:t>
                    </m:r>
                  </m:oMath>
                </a14:m>
                <a:endParaRPr lang="en-US" sz="2000" dirty="0" smtClean="0"/>
              </a:p>
            </p:txBody>
          </p:sp>
        </mc:Choice>
        <mc:Fallback xmlns="">
          <p:sp>
            <p:nvSpPr>
              <p:cNvPr id="2" name="Rectangle 3"/>
              <p:cNvSpPr txBox="1">
                <a:spLocks noRot="1" noChangeAspect="1" noMove="1" noResize="1" noEditPoints="1" noAdjustHandles="1" noChangeArrowheads="1" noChangeShapeType="1" noTextEdit="1"/>
              </p:cNvSpPr>
              <p:nvPr/>
            </p:nvSpPr>
            <p:spPr>
              <a:xfrm>
                <a:off x="381000" y="838200"/>
                <a:ext cx="8229600" cy="4876800"/>
              </a:xfrm>
              <a:prstGeom prst="rect">
                <a:avLst/>
              </a:prstGeom>
              <a:blipFill rotWithShape="0">
                <a:blip r:embed="rId2"/>
                <a:stretch>
                  <a:fillRect l="-667" t="-625" r="-222"/>
                </a:stretch>
              </a:blipFill>
            </p:spPr>
            <p:txBody>
              <a:bodyPr/>
              <a:lstStyle/>
              <a:p>
                <a:r>
                  <a:rPr lang="en-US">
                    <a:noFill/>
                  </a:rPr>
                  <a:t> </a:t>
                </a:r>
              </a:p>
            </p:txBody>
          </p:sp>
        </mc:Fallback>
      </mc:AlternateContent>
      <p:sp>
        <p:nvSpPr>
          <p:cNvPr id="3" name="Rectangle 2"/>
          <p:cNvSpPr/>
          <p:nvPr/>
        </p:nvSpPr>
        <p:spPr bwMode="auto">
          <a:xfrm>
            <a:off x="6505581" y="4350195"/>
            <a:ext cx="1404156" cy="1332148"/>
          </a:xfrm>
          <a:prstGeom prst="rect">
            <a:avLst/>
          </a:prstGeom>
          <a:solidFill>
            <a:schemeClr val="accent6">
              <a:lumMod val="20000"/>
              <a:lumOff val="80000"/>
            </a:schemeClr>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4" name="Rectangle 3"/>
          <p:cNvSpPr/>
          <p:nvPr/>
        </p:nvSpPr>
        <p:spPr bwMode="auto">
          <a:xfrm>
            <a:off x="4343400" y="4312888"/>
            <a:ext cx="1404156" cy="1332148"/>
          </a:xfrm>
          <a:prstGeom prst="rect">
            <a:avLst/>
          </a:prstGeom>
          <a:solidFill>
            <a:schemeClr val="accent6">
              <a:lumMod val="20000"/>
              <a:lumOff val="80000"/>
            </a:schemeClr>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5" name="Rectangle 4"/>
          <p:cNvSpPr/>
          <p:nvPr/>
        </p:nvSpPr>
        <p:spPr bwMode="auto">
          <a:xfrm>
            <a:off x="2291172" y="4340167"/>
            <a:ext cx="1404156" cy="1332148"/>
          </a:xfrm>
          <a:prstGeom prst="rect">
            <a:avLst/>
          </a:prstGeom>
          <a:solidFill>
            <a:schemeClr val="accent6">
              <a:lumMod val="20000"/>
              <a:lumOff val="80000"/>
            </a:schemeClr>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sp>
        <p:nvSpPr>
          <p:cNvPr id="6" name="Oval 7"/>
          <p:cNvSpPr>
            <a:spLocks noChangeArrowheads="1"/>
          </p:cNvSpPr>
          <p:nvPr/>
        </p:nvSpPr>
        <p:spPr bwMode="auto">
          <a:xfrm>
            <a:off x="5512997" y="4474931"/>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7" name="Oval 9"/>
          <p:cNvSpPr>
            <a:spLocks noChangeArrowheads="1"/>
          </p:cNvSpPr>
          <p:nvPr/>
        </p:nvSpPr>
        <p:spPr bwMode="auto">
          <a:xfrm>
            <a:off x="5008172" y="4941656"/>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8" name="Oval 10"/>
          <p:cNvSpPr>
            <a:spLocks noChangeArrowheads="1"/>
          </p:cNvSpPr>
          <p:nvPr/>
        </p:nvSpPr>
        <p:spPr bwMode="auto">
          <a:xfrm>
            <a:off x="5512997" y="4951181"/>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9" name="Oval 11"/>
          <p:cNvSpPr>
            <a:spLocks noChangeArrowheads="1"/>
          </p:cNvSpPr>
          <p:nvPr/>
        </p:nvSpPr>
        <p:spPr bwMode="auto">
          <a:xfrm>
            <a:off x="4503347" y="5417906"/>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10" name="Oval 12"/>
          <p:cNvSpPr>
            <a:spLocks noChangeArrowheads="1"/>
          </p:cNvSpPr>
          <p:nvPr/>
        </p:nvSpPr>
        <p:spPr bwMode="auto">
          <a:xfrm>
            <a:off x="5008172" y="5417906"/>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11" name="Oval 13"/>
          <p:cNvSpPr>
            <a:spLocks noChangeArrowheads="1"/>
          </p:cNvSpPr>
          <p:nvPr/>
        </p:nvSpPr>
        <p:spPr bwMode="auto">
          <a:xfrm>
            <a:off x="5512997" y="5427431"/>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12" name="Line 14"/>
          <p:cNvSpPr>
            <a:spLocks noChangeShapeType="1"/>
          </p:cNvSpPr>
          <p:nvPr/>
        </p:nvSpPr>
        <p:spPr bwMode="auto">
          <a:xfrm flipH="1" flipV="1">
            <a:off x="4541447" y="4493981"/>
            <a:ext cx="495300" cy="4857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13" name="Oval 20"/>
          <p:cNvSpPr>
            <a:spLocks noChangeArrowheads="1"/>
          </p:cNvSpPr>
          <p:nvPr/>
        </p:nvSpPr>
        <p:spPr bwMode="auto">
          <a:xfrm>
            <a:off x="2445953" y="4941656"/>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14" name="Oval 21"/>
          <p:cNvSpPr>
            <a:spLocks noChangeArrowheads="1"/>
          </p:cNvSpPr>
          <p:nvPr/>
        </p:nvSpPr>
        <p:spPr bwMode="auto">
          <a:xfrm>
            <a:off x="2950778" y="4941656"/>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15" name="Oval 22"/>
          <p:cNvSpPr>
            <a:spLocks noChangeArrowheads="1"/>
          </p:cNvSpPr>
          <p:nvPr/>
        </p:nvSpPr>
        <p:spPr bwMode="auto">
          <a:xfrm>
            <a:off x="3455603" y="4951181"/>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16" name="Oval 23"/>
          <p:cNvSpPr>
            <a:spLocks noChangeArrowheads="1"/>
          </p:cNvSpPr>
          <p:nvPr/>
        </p:nvSpPr>
        <p:spPr bwMode="auto">
          <a:xfrm>
            <a:off x="2445953" y="5417906"/>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17" name="Oval 24"/>
          <p:cNvSpPr>
            <a:spLocks noChangeArrowheads="1"/>
          </p:cNvSpPr>
          <p:nvPr/>
        </p:nvSpPr>
        <p:spPr bwMode="auto">
          <a:xfrm>
            <a:off x="2950778" y="5417906"/>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18" name="Oval 25"/>
          <p:cNvSpPr>
            <a:spLocks noChangeArrowheads="1"/>
          </p:cNvSpPr>
          <p:nvPr/>
        </p:nvSpPr>
        <p:spPr bwMode="auto">
          <a:xfrm>
            <a:off x="3455603" y="5427431"/>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19" name="Line 26"/>
          <p:cNvSpPr>
            <a:spLocks noChangeShapeType="1"/>
          </p:cNvSpPr>
          <p:nvPr/>
        </p:nvSpPr>
        <p:spPr bwMode="auto">
          <a:xfrm flipV="1">
            <a:off x="2988878" y="4503506"/>
            <a:ext cx="0" cy="4667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20" name="Oval 34"/>
          <p:cNvSpPr>
            <a:spLocks noChangeArrowheads="1"/>
          </p:cNvSpPr>
          <p:nvPr/>
        </p:nvSpPr>
        <p:spPr bwMode="auto">
          <a:xfrm>
            <a:off x="7170353" y="4474931"/>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21" name="Oval 37"/>
          <p:cNvSpPr>
            <a:spLocks noChangeArrowheads="1"/>
          </p:cNvSpPr>
          <p:nvPr/>
        </p:nvSpPr>
        <p:spPr bwMode="auto">
          <a:xfrm>
            <a:off x="7170353" y="4951181"/>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22" name="Oval 40"/>
          <p:cNvSpPr>
            <a:spLocks noChangeArrowheads="1"/>
          </p:cNvSpPr>
          <p:nvPr/>
        </p:nvSpPr>
        <p:spPr bwMode="auto">
          <a:xfrm>
            <a:off x="7170353" y="5427431"/>
            <a:ext cx="74613" cy="74613"/>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23" name="Line 42"/>
          <p:cNvSpPr>
            <a:spLocks noChangeShapeType="1"/>
          </p:cNvSpPr>
          <p:nvPr/>
        </p:nvSpPr>
        <p:spPr bwMode="auto">
          <a:xfrm flipH="1" flipV="1">
            <a:off x="6246428" y="4989281"/>
            <a:ext cx="4667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24" name="Line 43"/>
          <p:cNvSpPr>
            <a:spLocks noChangeShapeType="1"/>
          </p:cNvSpPr>
          <p:nvPr/>
        </p:nvSpPr>
        <p:spPr bwMode="auto">
          <a:xfrm flipV="1">
            <a:off x="7703753" y="4989281"/>
            <a:ext cx="4667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25" name="Oval 5"/>
          <p:cNvSpPr>
            <a:spLocks noChangeArrowheads="1"/>
          </p:cNvSpPr>
          <p:nvPr/>
        </p:nvSpPr>
        <p:spPr bwMode="auto">
          <a:xfrm>
            <a:off x="4503347" y="4465406"/>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26" name="Oval 6"/>
          <p:cNvSpPr>
            <a:spLocks noChangeArrowheads="1"/>
          </p:cNvSpPr>
          <p:nvPr/>
        </p:nvSpPr>
        <p:spPr bwMode="auto">
          <a:xfrm>
            <a:off x="5008172" y="4465406"/>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27" name="Oval 8"/>
          <p:cNvSpPr>
            <a:spLocks noChangeArrowheads="1"/>
          </p:cNvSpPr>
          <p:nvPr/>
        </p:nvSpPr>
        <p:spPr bwMode="auto">
          <a:xfrm>
            <a:off x="4503347" y="4941656"/>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28" name="Oval 17"/>
          <p:cNvSpPr>
            <a:spLocks noChangeArrowheads="1"/>
          </p:cNvSpPr>
          <p:nvPr/>
        </p:nvSpPr>
        <p:spPr bwMode="auto">
          <a:xfrm>
            <a:off x="2445953" y="4465406"/>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29" name="Oval 18"/>
          <p:cNvSpPr>
            <a:spLocks noChangeArrowheads="1"/>
          </p:cNvSpPr>
          <p:nvPr/>
        </p:nvSpPr>
        <p:spPr bwMode="auto">
          <a:xfrm>
            <a:off x="2950778" y="4465406"/>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30" name="Oval 19"/>
          <p:cNvSpPr>
            <a:spLocks noChangeArrowheads="1"/>
          </p:cNvSpPr>
          <p:nvPr/>
        </p:nvSpPr>
        <p:spPr bwMode="auto">
          <a:xfrm>
            <a:off x="3455603" y="4474931"/>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31" name="Oval 33"/>
          <p:cNvSpPr>
            <a:spLocks noChangeArrowheads="1"/>
          </p:cNvSpPr>
          <p:nvPr/>
        </p:nvSpPr>
        <p:spPr bwMode="auto">
          <a:xfrm>
            <a:off x="6665528" y="4474931"/>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32" name="Oval 35"/>
          <p:cNvSpPr>
            <a:spLocks noChangeArrowheads="1"/>
          </p:cNvSpPr>
          <p:nvPr/>
        </p:nvSpPr>
        <p:spPr bwMode="auto">
          <a:xfrm>
            <a:off x="7675178" y="4484456"/>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33" name="Oval 36"/>
          <p:cNvSpPr>
            <a:spLocks noChangeArrowheads="1"/>
          </p:cNvSpPr>
          <p:nvPr/>
        </p:nvSpPr>
        <p:spPr bwMode="auto">
          <a:xfrm>
            <a:off x="6665528" y="4951181"/>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34" name="Oval 38"/>
          <p:cNvSpPr>
            <a:spLocks noChangeArrowheads="1"/>
          </p:cNvSpPr>
          <p:nvPr/>
        </p:nvSpPr>
        <p:spPr bwMode="auto">
          <a:xfrm>
            <a:off x="7675178" y="4960706"/>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35" name="Oval 39"/>
          <p:cNvSpPr>
            <a:spLocks noChangeArrowheads="1"/>
          </p:cNvSpPr>
          <p:nvPr/>
        </p:nvSpPr>
        <p:spPr bwMode="auto">
          <a:xfrm>
            <a:off x="6665528" y="5427431"/>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sp>
        <p:nvSpPr>
          <p:cNvPr id="36" name="Oval 41"/>
          <p:cNvSpPr>
            <a:spLocks noChangeArrowheads="1"/>
          </p:cNvSpPr>
          <p:nvPr/>
        </p:nvSpPr>
        <p:spPr bwMode="auto">
          <a:xfrm>
            <a:off x="7675178" y="5436956"/>
            <a:ext cx="74613" cy="74613"/>
          </a:xfrm>
          <a:prstGeom prst="ellipse">
            <a:avLst/>
          </a:prstGeom>
          <a:solidFill>
            <a:schemeClr val="bg1"/>
          </a:solidFill>
          <a:ln w="9525">
            <a:solidFill>
              <a:schemeClr val="tx1"/>
            </a:solidFill>
            <a:round/>
            <a:headEnd/>
            <a:tailEnd/>
          </a:ln>
        </p:spPr>
        <p:txBody>
          <a:bodyPr wrap="none" anchor="ctr"/>
          <a:lstStyle/>
          <a:p>
            <a:endParaRPr lang="de-DE" sz="1400"/>
          </a:p>
        </p:txBody>
      </p:sp>
      <p:grpSp>
        <p:nvGrpSpPr>
          <p:cNvPr id="37" name="Group 36"/>
          <p:cNvGrpSpPr/>
          <p:nvPr/>
        </p:nvGrpSpPr>
        <p:grpSpPr>
          <a:xfrm>
            <a:off x="1139044" y="4610451"/>
            <a:ext cx="760809" cy="738187"/>
            <a:chOff x="1147757" y="4653136"/>
            <a:chExt cx="760809" cy="738187"/>
          </a:xfrm>
        </p:grpSpPr>
        <p:grpSp>
          <p:nvGrpSpPr>
            <p:cNvPr id="38" name="Group 37"/>
            <p:cNvGrpSpPr/>
            <p:nvPr/>
          </p:nvGrpSpPr>
          <p:grpSpPr>
            <a:xfrm>
              <a:off x="1311666" y="4653136"/>
              <a:ext cx="554184" cy="307777"/>
              <a:chOff x="1279525" y="4872038"/>
              <a:chExt cx="554184" cy="307777"/>
            </a:xfrm>
          </p:grpSpPr>
          <p:sp>
            <p:nvSpPr>
              <p:cNvPr id="43" name="Oval 28"/>
              <p:cNvSpPr>
                <a:spLocks noChangeArrowheads="1"/>
              </p:cNvSpPr>
              <p:nvPr/>
            </p:nvSpPr>
            <p:spPr bwMode="auto">
              <a:xfrm>
                <a:off x="1279525" y="5030788"/>
                <a:ext cx="74613" cy="74612"/>
              </a:xfrm>
              <a:prstGeom prst="ellipse">
                <a:avLst/>
              </a:prstGeom>
              <a:solidFill>
                <a:srgbClr val="000000"/>
              </a:solidFill>
              <a:ln w="9525">
                <a:solidFill>
                  <a:schemeClr val="tx1"/>
                </a:solidFill>
                <a:round/>
                <a:headEnd/>
                <a:tailEnd/>
              </a:ln>
            </p:spPr>
            <p:txBody>
              <a:bodyPr wrap="none" anchor="ctr"/>
              <a:lstStyle/>
              <a:p>
                <a:endParaRPr lang="de-DE" sz="1400"/>
              </a:p>
            </p:txBody>
          </p:sp>
          <p:sp>
            <p:nvSpPr>
              <p:cNvPr id="44" name="Rectangle 30"/>
              <p:cNvSpPr>
                <a:spLocks noChangeArrowheads="1"/>
              </p:cNvSpPr>
              <p:nvPr/>
            </p:nvSpPr>
            <p:spPr bwMode="auto">
              <a:xfrm>
                <a:off x="1395769" y="4872038"/>
                <a:ext cx="437940"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spcBef>
                    <a:spcPct val="20000"/>
                  </a:spcBef>
                  <a:buClr>
                    <a:schemeClr val="accent1"/>
                  </a:buClr>
                  <a:buSzPct val="90000"/>
                  <a:buFont typeface="Monotype Sorts" pitchFamily="2" charset="2"/>
                  <a:buNone/>
                </a:pPr>
                <a:r>
                  <a:rPr lang="en-US" sz="1400" i="0" dirty="0">
                    <a:latin typeface="Comic Sans MS" pitchFamily="66" charset="0"/>
                  </a:rPr>
                  <a:t>= </a:t>
                </a:r>
                <a:r>
                  <a:rPr lang="en-US" sz="1400" i="0" dirty="0" smtClean="0">
                    <a:latin typeface="Comic Sans MS" pitchFamily="66" charset="0"/>
                  </a:rPr>
                  <a:t>0</a:t>
                </a:r>
                <a:endParaRPr lang="en-US" sz="1400" i="0" dirty="0">
                  <a:latin typeface="Comic Sans MS" pitchFamily="66" charset="0"/>
                </a:endParaRPr>
              </a:p>
            </p:txBody>
          </p:sp>
        </p:grpSp>
        <p:grpSp>
          <p:nvGrpSpPr>
            <p:cNvPr id="39" name="Group 38"/>
            <p:cNvGrpSpPr/>
            <p:nvPr/>
          </p:nvGrpSpPr>
          <p:grpSpPr>
            <a:xfrm>
              <a:off x="1311666" y="5015085"/>
              <a:ext cx="521322" cy="307777"/>
              <a:chOff x="1279525" y="5395913"/>
              <a:chExt cx="521322" cy="307777"/>
            </a:xfrm>
          </p:grpSpPr>
          <p:sp>
            <p:nvSpPr>
              <p:cNvPr id="41" name="Oval 29"/>
              <p:cNvSpPr>
                <a:spLocks noChangeArrowheads="1"/>
              </p:cNvSpPr>
              <p:nvPr/>
            </p:nvSpPr>
            <p:spPr bwMode="auto">
              <a:xfrm>
                <a:off x="1279525" y="5545138"/>
                <a:ext cx="74613"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42" name="Rectangle 31"/>
              <p:cNvSpPr>
                <a:spLocks noChangeArrowheads="1"/>
              </p:cNvSpPr>
              <p:nvPr/>
            </p:nvSpPr>
            <p:spPr bwMode="auto">
              <a:xfrm>
                <a:off x="1391761" y="5395913"/>
                <a:ext cx="409086"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spcBef>
                    <a:spcPct val="20000"/>
                  </a:spcBef>
                  <a:buClr>
                    <a:schemeClr val="accent1"/>
                  </a:buClr>
                  <a:buSzPct val="90000"/>
                  <a:buFont typeface="Monotype Sorts" pitchFamily="2" charset="2"/>
                  <a:buNone/>
                </a:pPr>
                <a:r>
                  <a:rPr lang="en-US" sz="1400" i="0" dirty="0">
                    <a:latin typeface="Comic Sans MS" pitchFamily="66" charset="0"/>
                  </a:rPr>
                  <a:t>= </a:t>
                </a:r>
                <a:r>
                  <a:rPr lang="en-US" sz="1400" i="0" dirty="0" smtClean="0">
                    <a:latin typeface="Comic Sans MS" pitchFamily="66" charset="0"/>
                  </a:rPr>
                  <a:t>1</a:t>
                </a:r>
                <a:endParaRPr lang="en-US" sz="1400" i="0" dirty="0">
                  <a:latin typeface="Comic Sans MS" pitchFamily="66" charset="0"/>
                </a:endParaRPr>
              </a:p>
            </p:txBody>
          </p:sp>
        </p:grpSp>
        <p:sp>
          <p:nvSpPr>
            <p:cNvPr id="40" name="Rectangle 39"/>
            <p:cNvSpPr/>
            <p:nvPr/>
          </p:nvSpPr>
          <p:spPr bwMode="auto">
            <a:xfrm>
              <a:off x="1147757" y="4653137"/>
              <a:ext cx="760809" cy="738186"/>
            </a:xfrm>
            <a:prstGeom prst="rect">
              <a:avLst/>
            </a:prstGeom>
            <a:noFill/>
            <a:ln w="12700">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b="0" i="1" u="none" strike="noStrike" cap="none" normalizeH="0" baseline="0" smtClean="0">
                <a:ln>
                  <a:noFill/>
                </a:ln>
                <a:solidFill>
                  <a:schemeClr val="tx1"/>
                </a:solidFill>
                <a:effectLst/>
                <a:latin typeface="Arial" pitchFamily="34" charset="0"/>
              </a:endParaRPr>
            </a:p>
          </p:txBody>
        </p:sp>
      </p:grpSp>
      <p:sp>
        <p:nvSpPr>
          <p:cNvPr id="46" name="TextBox 45"/>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38</a:t>
            </a:fld>
            <a:endParaRPr lang="en-US" sz="1400" dirty="0"/>
          </a:p>
        </p:txBody>
      </p:sp>
      <p:sp>
        <p:nvSpPr>
          <p:cNvPr id="48" name="Title 47"/>
          <p:cNvSpPr>
            <a:spLocks noGrp="1"/>
          </p:cNvSpPr>
          <p:nvPr>
            <p:ph type="title"/>
          </p:nvPr>
        </p:nvSpPr>
        <p:spPr/>
        <p:txBody>
          <a:bodyPr/>
          <a:lstStyle/>
          <a:p>
            <a:r>
              <a:rPr lang="en-US" dirty="0"/>
              <a:t>Central </a:t>
            </a:r>
            <a:r>
              <a:rPr lang="en-US" dirty="0" smtClean="0"/>
              <a:t>Differences </a:t>
            </a:r>
            <a:r>
              <a:rPr lang="en-US" dirty="0"/>
              <a:t>(Uniform Grid)</a:t>
            </a:r>
            <a:br>
              <a:rPr lang="en-US" dirty="0"/>
            </a:br>
            <a:endParaRPr lang="en-US" dirty="0"/>
          </a:p>
        </p:txBody>
      </p:sp>
    </p:spTree>
    <p:extLst>
      <p:ext uri="{BB962C8B-B14F-4D97-AF65-F5344CB8AC3E}">
        <p14:creationId xmlns:p14="http://schemas.microsoft.com/office/powerpoint/2010/main" val="1666847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4" name="Rectangle 3"/>
          <p:cNvSpPr txBox="1">
            <a:spLocks noChangeArrowheads="1"/>
          </p:cNvSpPr>
          <p:nvPr/>
        </p:nvSpPr>
        <p:spPr>
          <a:xfrm>
            <a:off x="762000" y="838200"/>
            <a:ext cx="7962900" cy="582622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000000"/>
                </a:solidFill>
              </a:rPr>
              <a:t>Based on averaging central differences in a small spatial </a:t>
            </a:r>
            <a:r>
              <a:rPr lang="en-US" sz="2400" dirty="0" smtClean="0">
                <a:solidFill>
                  <a:srgbClr val="000000"/>
                </a:solidFill>
              </a:rPr>
              <a:t>neighborhood</a:t>
            </a:r>
          </a:p>
          <a:p>
            <a:r>
              <a:rPr lang="en-US" sz="2400" dirty="0" smtClean="0">
                <a:solidFill>
                  <a:srgbClr val="000000"/>
                </a:solidFill>
              </a:rPr>
              <a:t>Smoother estimates of derivatives</a:t>
            </a:r>
          </a:p>
          <a:p>
            <a:pPr lvl="1"/>
            <a:r>
              <a:rPr lang="en-US" sz="2000" dirty="0" smtClean="0">
                <a:solidFill>
                  <a:srgbClr val="000000"/>
                </a:solidFill>
              </a:rPr>
              <a:t>More suitable for noisy data</a:t>
            </a:r>
          </a:p>
          <a:p>
            <a:r>
              <a:rPr lang="en-US" sz="2400" dirty="0" smtClean="0"/>
              <a:t>More isotropic</a:t>
            </a:r>
            <a:endParaRPr lang="en-US" sz="2400" dirty="0" smtClean="0">
              <a:solidFill>
                <a:srgbClr val="000000"/>
              </a:solidFill>
            </a:endParaRPr>
          </a:p>
          <a:p>
            <a:r>
              <a:rPr lang="en-US" sz="2400" dirty="0" smtClean="0">
                <a:solidFill>
                  <a:srgbClr val="000000"/>
                </a:solidFill>
              </a:rPr>
              <a:t>More costly: Requires all values in a 3x3x3 neighborhood and many more multiplications and additions than central or forward/backward differences</a:t>
            </a:r>
          </a:p>
        </p:txBody>
      </p:sp>
      <p:sp>
        <p:nvSpPr>
          <p:cNvPr id="46" name="TextBox 45"/>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39</a:t>
            </a:fld>
            <a:endParaRPr lang="en-US" sz="1400" dirty="0"/>
          </a:p>
        </p:txBody>
      </p:sp>
      <p:sp>
        <p:nvSpPr>
          <p:cNvPr id="18" name="Rectangle 3"/>
          <p:cNvSpPr txBox="1">
            <a:spLocks noChangeArrowheads="1"/>
          </p:cNvSpPr>
          <p:nvPr/>
        </p:nvSpPr>
        <p:spPr>
          <a:xfrm>
            <a:off x="990600" y="4191000"/>
            <a:ext cx="8229600" cy="582622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rgbClr val="000000"/>
                </a:solidFill>
              </a:rPr>
              <a:t>Convolution kernel:</a:t>
            </a:r>
            <a:br>
              <a:rPr lang="en-US" sz="2000" dirty="0" smtClean="0">
                <a:solidFill>
                  <a:srgbClr val="000000"/>
                </a:solidFill>
              </a:rPr>
            </a:br>
            <a:r>
              <a:rPr lang="en-US" sz="2000" dirty="0" smtClean="0">
                <a:solidFill>
                  <a:srgbClr val="000000"/>
                </a:solidFill>
              </a:rPr>
              <a:t>prev</a:t>
            </a:r>
            <a:r>
              <a:rPr lang="en-US" sz="2000" dirty="0">
                <a:solidFill>
                  <a:srgbClr val="000000"/>
                </a:solidFill>
              </a:rPr>
              <a:t>. </a:t>
            </a:r>
            <a:r>
              <a:rPr lang="en-US" sz="2000" dirty="0" smtClean="0">
                <a:solidFill>
                  <a:srgbClr val="000000"/>
                </a:solidFill>
              </a:rPr>
              <a:t>slice (z</a:t>
            </a:r>
            <a:r>
              <a:rPr lang="en-US" sz="2000" baseline="-25000" dirty="0" smtClean="0">
                <a:solidFill>
                  <a:srgbClr val="000000"/>
                </a:solidFill>
              </a:rPr>
              <a:t>0</a:t>
            </a:r>
            <a:r>
              <a:rPr lang="en-US" sz="2000" dirty="0" smtClean="0">
                <a:solidFill>
                  <a:srgbClr val="000000"/>
                </a:solidFill>
              </a:rPr>
              <a:t>-1)    </a:t>
            </a:r>
            <a:r>
              <a:rPr lang="en-US" sz="2000" dirty="0">
                <a:solidFill>
                  <a:srgbClr val="000000"/>
                </a:solidFill>
              </a:rPr>
              <a:t>this </a:t>
            </a:r>
            <a:r>
              <a:rPr lang="en-US" sz="2000" dirty="0" smtClean="0">
                <a:solidFill>
                  <a:srgbClr val="000000"/>
                </a:solidFill>
              </a:rPr>
              <a:t>slice </a:t>
            </a:r>
            <a:r>
              <a:rPr lang="en-US" sz="2000" dirty="0">
                <a:solidFill>
                  <a:srgbClr val="000000"/>
                </a:solidFill>
              </a:rPr>
              <a:t>(</a:t>
            </a:r>
            <a:r>
              <a:rPr lang="en-US" sz="2000" dirty="0" smtClean="0">
                <a:solidFill>
                  <a:srgbClr val="000000"/>
                </a:solidFill>
              </a:rPr>
              <a:t>z</a:t>
            </a:r>
            <a:r>
              <a:rPr lang="en-US" sz="2000" baseline="-25000" dirty="0" smtClean="0">
                <a:solidFill>
                  <a:srgbClr val="000000"/>
                </a:solidFill>
              </a:rPr>
              <a:t>0</a:t>
            </a:r>
            <a:r>
              <a:rPr lang="en-US" sz="2000" dirty="0" smtClean="0">
                <a:solidFill>
                  <a:srgbClr val="000000"/>
                </a:solidFill>
              </a:rPr>
              <a:t>)     </a:t>
            </a:r>
            <a:r>
              <a:rPr lang="en-US" sz="2000" dirty="0">
                <a:solidFill>
                  <a:srgbClr val="000000"/>
                </a:solidFill>
              </a:rPr>
              <a:t>next </a:t>
            </a:r>
            <a:r>
              <a:rPr lang="en-US" sz="2000" dirty="0" smtClean="0">
                <a:solidFill>
                  <a:srgbClr val="000000"/>
                </a:solidFill>
              </a:rPr>
              <a:t>slice </a:t>
            </a:r>
            <a:r>
              <a:rPr lang="en-US" sz="2000" dirty="0">
                <a:solidFill>
                  <a:srgbClr val="000000"/>
                </a:solidFill>
              </a:rPr>
              <a:t>(</a:t>
            </a:r>
            <a:r>
              <a:rPr lang="en-US" sz="2000" dirty="0" smtClean="0">
                <a:solidFill>
                  <a:srgbClr val="000000"/>
                </a:solidFill>
              </a:rPr>
              <a:t>z</a:t>
            </a:r>
            <a:r>
              <a:rPr lang="en-US" sz="2000" baseline="-25000" dirty="0" smtClean="0">
                <a:solidFill>
                  <a:srgbClr val="000000"/>
                </a:solidFill>
              </a:rPr>
              <a:t>0</a:t>
            </a:r>
            <a:r>
              <a:rPr lang="en-US" sz="2000" dirty="0" smtClean="0">
                <a:solidFill>
                  <a:srgbClr val="000000"/>
                </a:solidFill>
              </a:rPr>
              <a:t>+1</a:t>
            </a:r>
            <a:r>
              <a:rPr lang="en-US" sz="2000" dirty="0">
                <a:solidFill>
                  <a:srgbClr val="000000"/>
                </a:solidFill>
              </a:rPr>
              <a:t>)</a:t>
            </a:r>
          </a:p>
          <a:p>
            <a:pPr marL="0" indent="0">
              <a:buNone/>
            </a:pPr>
            <a:r>
              <a:rPr lang="en-US" sz="2000" dirty="0" smtClean="0">
                <a:solidFill>
                  <a:srgbClr val="000000"/>
                </a:solidFill>
              </a:rPr>
              <a:t>   </a:t>
            </a:r>
            <a:r>
              <a:rPr lang="en-US" sz="2000" dirty="0">
                <a:solidFill>
                  <a:srgbClr val="000000"/>
                </a:solidFill>
              </a:rPr>
              <a:t>-1  0  1		  -3  0  3		-1  0  1  </a:t>
            </a:r>
          </a:p>
          <a:p>
            <a:pPr marL="0" indent="0">
              <a:buNone/>
            </a:pPr>
            <a:r>
              <a:rPr lang="en-US" sz="2000" dirty="0" smtClean="0">
                <a:solidFill>
                  <a:srgbClr val="000000"/>
                </a:solidFill>
              </a:rPr>
              <a:t>   </a:t>
            </a:r>
            <a:r>
              <a:rPr lang="en-US" sz="2000" dirty="0">
                <a:solidFill>
                  <a:srgbClr val="000000"/>
                </a:solidFill>
              </a:rPr>
              <a:t>-3  0  3		  -6  0  6		-3  0  3</a:t>
            </a:r>
          </a:p>
          <a:p>
            <a:pPr marL="0" indent="0">
              <a:buNone/>
            </a:pPr>
            <a:r>
              <a:rPr lang="en-US" sz="2000" dirty="0" smtClean="0">
                <a:solidFill>
                  <a:srgbClr val="000000"/>
                </a:solidFill>
              </a:rPr>
              <a:t>   </a:t>
            </a:r>
            <a:r>
              <a:rPr lang="en-US" sz="2000" dirty="0">
                <a:solidFill>
                  <a:srgbClr val="000000"/>
                </a:solidFill>
              </a:rPr>
              <a:t>-1  0  1		  -3  0  3		-1  0  </a:t>
            </a:r>
            <a:r>
              <a:rPr lang="en-US" sz="2000" dirty="0" smtClean="0">
                <a:solidFill>
                  <a:srgbClr val="000000"/>
                </a:solidFill>
              </a:rPr>
              <a:t>1</a:t>
            </a:r>
            <a:endParaRPr lang="en-US" sz="2000" dirty="0"/>
          </a:p>
        </p:txBody>
      </p:sp>
      <p:grpSp>
        <p:nvGrpSpPr>
          <p:cNvPr id="19" name="Group 15"/>
          <p:cNvGrpSpPr>
            <a:grpSpLocks/>
          </p:cNvGrpSpPr>
          <p:nvPr/>
        </p:nvGrpSpPr>
        <p:grpSpPr bwMode="auto">
          <a:xfrm>
            <a:off x="1143000" y="4876800"/>
            <a:ext cx="1143000" cy="1143000"/>
            <a:chOff x="816" y="3120"/>
            <a:chExt cx="816" cy="624"/>
          </a:xfrm>
        </p:grpSpPr>
        <p:grpSp>
          <p:nvGrpSpPr>
            <p:cNvPr id="20" name="Group 16"/>
            <p:cNvGrpSpPr>
              <a:grpSpLocks/>
            </p:cNvGrpSpPr>
            <p:nvPr/>
          </p:nvGrpSpPr>
          <p:grpSpPr bwMode="auto">
            <a:xfrm>
              <a:off x="816" y="3120"/>
              <a:ext cx="144" cy="624"/>
              <a:chOff x="864" y="1536"/>
              <a:chExt cx="144" cy="1056"/>
            </a:xfrm>
          </p:grpSpPr>
          <p:sp>
            <p:nvSpPr>
              <p:cNvPr id="25" name="Line 17"/>
              <p:cNvSpPr>
                <a:spLocks noChangeShapeType="1"/>
              </p:cNvSpPr>
              <p:nvPr/>
            </p:nvSpPr>
            <p:spPr bwMode="auto">
              <a:xfrm flipH="1">
                <a:off x="864" y="25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6" name="Line 18"/>
              <p:cNvSpPr>
                <a:spLocks noChangeShapeType="1"/>
              </p:cNvSpPr>
              <p:nvPr/>
            </p:nvSpPr>
            <p:spPr bwMode="auto">
              <a:xfrm flipH="1">
                <a:off x="864" y="153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7" name="Line 19"/>
              <p:cNvSpPr>
                <a:spLocks noChangeShapeType="1"/>
              </p:cNvSpPr>
              <p:nvPr/>
            </p:nvSpPr>
            <p:spPr bwMode="auto">
              <a:xfrm>
                <a:off x="864" y="1536"/>
                <a:ext cx="0" cy="10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21" name="Group 20"/>
            <p:cNvGrpSpPr>
              <a:grpSpLocks/>
            </p:cNvGrpSpPr>
            <p:nvPr/>
          </p:nvGrpSpPr>
          <p:grpSpPr bwMode="auto">
            <a:xfrm flipH="1">
              <a:off x="1488" y="3120"/>
              <a:ext cx="144" cy="624"/>
              <a:chOff x="864" y="1536"/>
              <a:chExt cx="144" cy="1056"/>
            </a:xfrm>
          </p:grpSpPr>
          <p:sp>
            <p:nvSpPr>
              <p:cNvPr id="22" name="Line 21"/>
              <p:cNvSpPr>
                <a:spLocks noChangeShapeType="1"/>
              </p:cNvSpPr>
              <p:nvPr/>
            </p:nvSpPr>
            <p:spPr bwMode="auto">
              <a:xfrm flipH="1">
                <a:off x="864" y="25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3" name="Line 22"/>
              <p:cNvSpPr>
                <a:spLocks noChangeShapeType="1"/>
              </p:cNvSpPr>
              <p:nvPr/>
            </p:nvSpPr>
            <p:spPr bwMode="auto">
              <a:xfrm flipH="1">
                <a:off x="864" y="153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4" name="Line 23"/>
              <p:cNvSpPr>
                <a:spLocks noChangeShapeType="1"/>
              </p:cNvSpPr>
              <p:nvPr/>
            </p:nvSpPr>
            <p:spPr bwMode="auto">
              <a:xfrm>
                <a:off x="864" y="1536"/>
                <a:ext cx="0" cy="10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grpSp>
        <p:nvGrpSpPr>
          <p:cNvPr id="28" name="Group 24"/>
          <p:cNvGrpSpPr>
            <a:grpSpLocks/>
          </p:cNvGrpSpPr>
          <p:nvPr/>
        </p:nvGrpSpPr>
        <p:grpSpPr bwMode="auto">
          <a:xfrm>
            <a:off x="3756248" y="4876800"/>
            <a:ext cx="1143000" cy="1143000"/>
            <a:chOff x="816" y="3120"/>
            <a:chExt cx="816" cy="624"/>
          </a:xfrm>
        </p:grpSpPr>
        <p:grpSp>
          <p:nvGrpSpPr>
            <p:cNvPr id="29" name="Group 25"/>
            <p:cNvGrpSpPr>
              <a:grpSpLocks/>
            </p:cNvGrpSpPr>
            <p:nvPr/>
          </p:nvGrpSpPr>
          <p:grpSpPr bwMode="auto">
            <a:xfrm>
              <a:off x="816" y="3120"/>
              <a:ext cx="144" cy="624"/>
              <a:chOff x="864" y="1536"/>
              <a:chExt cx="144" cy="1056"/>
            </a:xfrm>
          </p:grpSpPr>
          <p:sp>
            <p:nvSpPr>
              <p:cNvPr id="34" name="Line 26"/>
              <p:cNvSpPr>
                <a:spLocks noChangeShapeType="1"/>
              </p:cNvSpPr>
              <p:nvPr/>
            </p:nvSpPr>
            <p:spPr bwMode="auto">
              <a:xfrm flipH="1">
                <a:off x="864" y="25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5" name="Line 27"/>
              <p:cNvSpPr>
                <a:spLocks noChangeShapeType="1"/>
              </p:cNvSpPr>
              <p:nvPr/>
            </p:nvSpPr>
            <p:spPr bwMode="auto">
              <a:xfrm flipH="1">
                <a:off x="864" y="153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6" name="Line 28"/>
              <p:cNvSpPr>
                <a:spLocks noChangeShapeType="1"/>
              </p:cNvSpPr>
              <p:nvPr/>
            </p:nvSpPr>
            <p:spPr bwMode="auto">
              <a:xfrm>
                <a:off x="864" y="1536"/>
                <a:ext cx="0" cy="10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30" name="Group 29"/>
            <p:cNvGrpSpPr>
              <a:grpSpLocks/>
            </p:cNvGrpSpPr>
            <p:nvPr/>
          </p:nvGrpSpPr>
          <p:grpSpPr bwMode="auto">
            <a:xfrm flipH="1">
              <a:off x="1488" y="3120"/>
              <a:ext cx="144" cy="624"/>
              <a:chOff x="864" y="1536"/>
              <a:chExt cx="144" cy="1056"/>
            </a:xfrm>
          </p:grpSpPr>
          <p:sp>
            <p:nvSpPr>
              <p:cNvPr id="31" name="Line 30"/>
              <p:cNvSpPr>
                <a:spLocks noChangeShapeType="1"/>
              </p:cNvSpPr>
              <p:nvPr/>
            </p:nvSpPr>
            <p:spPr bwMode="auto">
              <a:xfrm flipH="1">
                <a:off x="864" y="25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2" name="Line 31"/>
              <p:cNvSpPr>
                <a:spLocks noChangeShapeType="1"/>
              </p:cNvSpPr>
              <p:nvPr/>
            </p:nvSpPr>
            <p:spPr bwMode="auto">
              <a:xfrm flipH="1">
                <a:off x="864" y="153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3" name="Line 32"/>
              <p:cNvSpPr>
                <a:spLocks noChangeShapeType="1"/>
              </p:cNvSpPr>
              <p:nvPr/>
            </p:nvSpPr>
            <p:spPr bwMode="auto">
              <a:xfrm>
                <a:off x="864" y="1536"/>
                <a:ext cx="0" cy="10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grpSp>
        <p:nvGrpSpPr>
          <p:cNvPr id="37" name="Group 33"/>
          <p:cNvGrpSpPr>
            <a:grpSpLocks/>
          </p:cNvGrpSpPr>
          <p:nvPr/>
        </p:nvGrpSpPr>
        <p:grpSpPr bwMode="auto">
          <a:xfrm>
            <a:off x="6400800" y="4876800"/>
            <a:ext cx="1143000" cy="1143000"/>
            <a:chOff x="816" y="3120"/>
            <a:chExt cx="816" cy="624"/>
          </a:xfrm>
        </p:grpSpPr>
        <p:grpSp>
          <p:nvGrpSpPr>
            <p:cNvPr id="38" name="Group 34"/>
            <p:cNvGrpSpPr>
              <a:grpSpLocks/>
            </p:cNvGrpSpPr>
            <p:nvPr/>
          </p:nvGrpSpPr>
          <p:grpSpPr bwMode="auto">
            <a:xfrm>
              <a:off x="816" y="3120"/>
              <a:ext cx="144" cy="624"/>
              <a:chOff x="864" y="1536"/>
              <a:chExt cx="144" cy="1056"/>
            </a:xfrm>
          </p:grpSpPr>
          <p:sp>
            <p:nvSpPr>
              <p:cNvPr id="43" name="Line 35"/>
              <p:cNvSpPr>
                <a:spLocks noChangeShapeType="1"/>
              </p:cNvSpPr>
              <p:nvPr/>
            </p:nvSpPr>
            <p:spPr bwMode="auto">
              <a:xfrm flipH="1">
                <a:off x="864" y="25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44" name="Line 36"/>
              <p:cNvSpPr>
                <a:spLocks noChangeShapeType="1"/>
              </p:cNvSpPr>
              <p:nvPr/>
            </p:nvSpPr>
            <p:spPr bwMode="auto">
              <a:xfrm flipH="1">
                <a:off x="864" y="153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53" name="Line 37"/>
              <p:cNvSpPr>
                <a:spLocks noChangeShapeType="1"/>
              </p:cNvSpPr>
              <p:nvPr/>
            </p:nvSpPr>
            <p:spPr bwMode="auto">
              <a:xfrm>
                <a:off x="864" y="1536"/>
                <a:ext cx="0" cy="10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39" name="Group 38"/>
            <p:cNvGrpSpPr>
              <a:grpSpLocks/>
            </p:cNvGrpSpPr>
            <p:nvPr/>
          </p:nvGrpSpPr>
          <p:grpSpPr bwMode="auto">
            <a:xfrm flipH="1">
              <a:off x="1488" y="3120"/>
              <a:ext cx="144" cy="624"/>
              <a:chOff x="864" y="1536"/>
              <a:chExt cx="144" cy="1056"/>
            </a:xfrm>
          </p:grpSpPr>
          <p:sp>
            <p:nvSpPr>
              <p:cNvPr id="40" name="Line 39"/>
              <p:cNvSpPr>
                <a:spLocks noChangeShapeType="1"/>
              </p:cNvSpPr>
              <p:nvPr/>
            </p:nvSpPr>
            <p:spPr bwMode="auto">
              <a:xfrm flipH="1">
                <a:off x="864" y="25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41" name="Line 40"/>
              <p:cNvSpPr>
                <a:spLocks noChangeShapeType="1"/>
              </p:cNvSpPr>
              <p:nvPr/>
            </p:nvSpPr>
            <p:spPr bwMode="auto">
              <a:xfrm flipH="1">
                <a:off x="864" y="153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42" name="Line 41"/>
              <p:cNvSpPr>
                <a:spLocks noChangeShapeType="1"/>
              </p:cNvSpPr>
              <p:nvPr/>
            </p:nvSpPr>
            <p:spPr bwMode="auto">
              <a:xfrm>
                <a:off x="864" y="1536"/>
                <a:ext cx="0" cy="10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sp>
        <p:nvSpPr>
          <p:cNvPr id="3" name="Title 2"/>
          <p:cNvSpPr>
            <a:spLocks noGrp="1"/>
          </p:cNvSpPr>
          <p:nvPr>
            <p:ph type="title"/>
          </p:nvPr>
        </p:nvSpPr>
        <p:spPr/>
        <p:txBody>
          <a:bodyPr/>
          <a:lstStyle/>
          <a:p>
            <a:r>
              <a:rPr lang="en-US" dirty="0" err="1"/>
              <a:t>Sobel</a:t>
            </a:r>
            <a:r>
              <a:rPr lang="en-US" dirty="0"/>
              <a:t> / Prewitt Operators</a:t>
            </a:r>
            <a:br>
              <a:rPr lang="en-US" dirty="0"/>
            </a:br>
            <a:endParaRPr lang="en-US" dirty="0"/>
          </a:p>
        </p:txBody>
      </p:sp>
    </p:spTree>
    <p:extLst>
      <p:ext uri="{BB962C8B-B14F-4D97-AF65-F5344CB8AC3E}">
        <p14:creationId xmlns:p14="http://schemas.microsoft.com/office/powerpoint/2010/main" val="1884071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817772"/>
            <a:ext cx="82296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30000"/>
              </a:spcBef>
            </a:pPr>
            <a:r>
              <a:rPr lang="en-US" sz="2400" b="1" dirty="0" smtClean="0"/>
              <a:t>Slicing</a:t>
            </a:r>
          </a:p>
          <a:p>
            <a:pPr lvl="1">
              <a:spcBef>
                <a:spcPct val="30000"/>
              </a:spcBef>
            </a:pPr>
            <a:r>
              <a:rPr lang="en-US" sz="2000" dirty="0" smtClean="0"/>
              <a:t>Visualize 2D cuts through the volume</a:t>
            </a:r>
            <a:endParaRPr lang="en-US" sz="2000" b="1" dirty="0" smtClean="0"/>
          </a:p>
          <a:p>
            <a:pPr>
              <a:spcBef>
                <a:spcPct val="30000"/>
              </a:spcBef>
            </a:pPr>
            <a:r>
              <a:rPr lang="en-US" sz="2400" b="1" dirty="0"/>
              <a:t>Direct volume rendering</a:t>
            </a:r>
          </a:p>
          <a:p>
            <a:pPr lvl="1"/>
            <a:r>
              <a:rPr lang="en-US" sz="2000" dirty="0"/>
              <a:t>Consider the data as </a:t>
            </a:r>
            <a:r>
              <a:rPr lang="en-US" sz="2000" dirty="0" smtClean="0"/>
              <a:t>a light-emitting medium </a:t>
            </a:r>
            <a:r>
              <a:rPr lang="en-US" sz="2000" dirty="0"/>
              <a:t>with </a:t>
            </a:r>
            <a:r>
              <a:rPr lang="en-US" sz="2000" dirty="0" smtClean="0"/>
              <a:t>specific emission and absorption properties. The visual impression when looking at it is simulated according to the laws of physics</a:t>
            </a:r>
            <a:endParaRPr lang="en-US" sz="1800" b="1" dirty="0" smtClean="0"/>
          </a:p>
          <a:p>
            <a:pPr>
              <a:spcBef>
                <a:spcPct val="30000"/>
              </a:spcBef>
            </a:pPr>
            <a:r>
              <a:rPr lang="en-US" sz="2400" b="1" dirty="0" smtClean="0"/>
              <a:t>Indirect </a:t>
            </a:r>
            <a:r>
              <a:rPr lang="en-US" sz="2400" b="1" dirty="0"/>
              <a:t>volume rendering </a:t>
            </a:r>
            <a:r>
              <a:rPr lang="en-US" sz="2400" b="1" dirty="0" smtClean="0"/>
              <a:t>techniques</a:t>
            </a:r>
          </a:p>
          <a:p>
            <a:pPr lvl="1">
              <a:spcBef>
                <a:spcPct val="30000"/>
              </a:spcBef>
            </a:pPr>
            <a:r>
              <a:rPr lang="en-US" sz="2000" dirty="0" smtClean="0"/>
              <a:t>Convert/reduce </a:t>
            </a:r>
            <a:r>
              <a:rPr lang="en-US" sz="2000" dirty="0"/>
              <a:t>volume data to an intermediate representation </a:t>
            </a:r>
            <a:r>
              <a:rPr lang="en-US" sz="2000" dirty="0" smtClean="0"/>
              <a:t>(e.g., surface </a:t>
            </a:r>
            <a:r>
              <a:rPr lang="en-US" sz="2000" dirty="0"/>
              <a:t>representation), which can be rendered with traditional </a:t>
            </a:r>
            <a:r>
              <a:rPr lang="en-US" sz="2000" dirty="0" smtClean="0"/>
              <a:t>techniques</a:t>
            </a:r>
            <a:endParaRPr lang="en-US" sz="800" dirty="0">
              <a:solidFill>
                <a:schemeClr val="accent2"/>
              </a:solidFill>
            </a:endParaRPr>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4</a:t>
            </a:fld>
            <a:endParaRPr lang="en-US" sz="1400" dirty="0"/>
          </a:p>
        </p:txBody>
      </p:sp>
      <p:sp>
        <p:nvSpPr>
          <p:cNvPr id="2" name="Title 1"/>
          <p:cNvSpPr>
            <a:spLocks noGrp="1"/>
          </p:cNvSpPr>
          <p:nvPr>
            <p:ph type="title"/>
          </p:nvPr>
        </p:nvSpPr>
        <p:spPr/>
        <p:txBody>
          <a:bodyPr/>
          <a:lstStyle/>
          <a:p>
            <a:r>
              <a:rPr lang="en-US" dirty="0"/>
              <a:t>Strategies for Volume Visualization</a:t>
            </a:r>
            <a:br>
              <a:rPr lang="en-US" dirty="0"/>
            </a:br>
            <a:endParaRPr lang="en-US" dirty="0"/>
          </a:p>
        </p:txBody>
      </p:sp>
    </p:spTree>
    <p:extLst>
      <p:ext uri="{BB962C8B-B14F-4D97-AF65-F5344CB8AC3E}">
        <p14:creationId xmlns:p14="http://schemas.microsoft.com/office/powerpoint/2010/main" val="13215285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1279525"/>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563" y="1279525"/>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163" y="1279525"/>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5" name="Text Box 6"/>
          <p:cNvSpPr txBox="1">
            <a:spLocks noChangeArrowheads="1"/>
          </p:cNvSpPr>
          <p:nvPr/>
        </p:nvSpPr>
        <p:spPr bwMode="auto">
          <a:xfrm>
            <a:off x="334963" y="6026404"/>
            <a:ext cx="259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0"/>
              </a:spcBef>
              <a:buSzTx/>
            </a:pPr>
            <a:r>
              <a:rPr lang="en-US" sz="1400" i="0" dirty="0" smtClean="0"/>
              <a:t>Forward/Backward differences</a:t>
            </a:r>
            <a:endParaRPr lang="en-US" sz="1400" i="0" dirty="0"/>
          </a:p>
        </p:txBody>
      </p:sp>
      <p:pic>
        <p:nvPicPr>
          <p:cNvPr id="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763" y="4022725"/>
            <a:ext cx="200025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7"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5363" y="4022725"/>
            <a:ext cx="200025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8"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963" y="4022725"/>
            <a:ext cx="200025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0" name="TextBox 9"/>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40</a:t>
            </a:fld>
            <a:endParaRPr lang="en-US" sz="1400" dirty="0"/>
          </a:p>
        </p:txBody>
      </p:sp>
      <p:sp>
        <p:nvSpPr>
          <p:cNvPr id="12" name="Title 11"/>
          <p:cNvSpPr>
            <a:spLocks noGrp="1"/>
          </p:cNvSpPr>
          <p:nvPr>
            <p:ph type="title"/>
          </p:nvPr>
        </p:nvSpPr>
        <p:spPr/>
        <p:txBody>
          <a:bodyPr/>
          <a:lstStyle/>
          <a:p>
            <a:r>
              <a:rPr lang="en-US" dirty="0"/>
              <a:t>Visual Comparison of Gradient Schemes</a:t>
            </a:r>
            <a:br>
              <a:rPr lang="en-US" dirty="0"/>
            </a:br>
            <a:endParaRPr lang="en-US" dirty="0"/>
          </a:p>
        </p:txBody>
      </p:sp>
      <p:sp>
        <p:nvSpPr>
          <p:cNvPr id="11" name="Text Box 6"/>
          <p:cNvSpPr txBox="1">
            <a:spLocks noChangeArrowheads="1"/>
          </p:cNvSpPr>
          <p:nvPr/>
        </p:nvSpPr>
        <p:spPr bwMode="auto">
          <a:xfrm>
            <a:off x="3489326" y="6026404"/>
            <a:ext cx="20732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0"/>
              </a:spcBef>
              <a:buSzTx/>
            </a:pPr>
            <a:r>
              <a:rPr lang="en-US" sz="1400" i="0" dirty="0" smtClean="0"/>
              <a:t>Central differences</a:t>
            </a:r>
            <a:endParaRPr lang="en-US" sz="1400" i="0" dirty="0"/>
          </a:p>
        </p:txBody>
      </p:sp>
      <p:sp>
        <p:nvSpPr>
          <p:cNvPr id="13" name="Text Box 6"/>
          <p:cNvSpPr txBox="1">
            <a:spLocks noChangeArrowheads="1"/>
          </p:cNvSpPr>
          <p:nvPr/>
        </p:nvSpPr>
        <p:spPr bwMode="auto">
          <a:xfrm>
            <a:off x="6553201" y="6026404"/>
            <a:ext cx="17367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0"/>
              </a:spcBef>
              <a:buSzTx/>
            </a:pPr>
            <a:r>
              <a:rPr lang="en-US" sz="1400" i="0" dirty="0" smtClean="0"/>
              <a:t>Sobel </a:t>
            </a:r>
            <a:r>
              <a:rPr lang="en-US" sz="1400" i="0" dirty="0"/>
              <a:t>operator</a:t>
            </a:r>
          </a:p>
        </p:txBody>
      </p:sp>
    </p:spTree>
    <p:extLst>
      <p:ext uri="{BB962C8B-B14F-4D97-AF65-F5344CB8AC3E}">
        <p14:creationId xmlns:p14="http://schemas.microsoft.com/office/powerpoint/2010/main" val="266755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3886200"/>
            <a:ext cx="8229600" cy="28193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b="1" dirty="0" smtClean="0"/>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41</a:t>
            </a:fld>
            <a:endParaRPr lang="en-US" sz="1400" dirty="0"/>
          </a:p>
        </p:txBody>
      </p:sp>
      <p:sp>
        <p:nvSpPr>
          <p:cNvPr id="7" name="Content Placeholder 2"/>
          <p:cNvSpPr txBox="1">
            <a:spLocks/>
          </p:cNvSpPr>
          <p:nvPr/>
        </p:nvSpPr>
        <p:spPr>
          <a:xfrm>
            <a:off x="457200" y="990600"/>
            <a:ext cx="8077200" cy="2590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Parts of the volume can be made transparent by specifying clipping geometry.</a:t>
            </a:r>
            <a:br>
              <a:rPr lang="en-US" sz="2400" dirty="0" smtClean="0"/>
            </a:br>
            <a:r>
              <a:rPr lang="en-US" sz="2400" dirty="0" smtClean="0"/>
              <a:t>At its boundary, the surface normal of the clipping geometry, rather than the gradient of the volume, should be used for illumination:</a:t>
            </a:r>
          </a:p>
        </p:txBody>
      </p:sp>
      <p:sp>
        <p:nvSpPr>
          <p:cNvPr id="8" name="TextBox 7"/>
          <p:cNvSpPr txBox="1"/>
          <p:nvPr/>
        </p:nvSpPr>
        <p:spPr>
          <a:xfrm>
            <a:off x="3657600" y="5531610"/>
            <a:ext cx="8153400" cy="523220"/>
          </a:xfrm>
          <a:prstGeom prst="rect">
            <a:avLst/>
          </a:prstGeom>
          <a:noFill/>
        </p:spPr>
        <p:txBody>
          <a:bodyPr wrap="square" rtlCol="0">
            <a:spAutoFit/>
          </a:bodyPr>
          <a:lstStyle/>
          <a:p>
            <a:r>
              <a:rPr lang="en-US" sz="1400" dirty="0" smtClean="0"/>
              <a:t>Image Source: </a:t>
            </a:r>
          </a:p>
          <a:p>
            <a:r>
              <a:rPr lang="en-US" sz="1400" dirty="0" err="1" smtClean="0"/>
              <a:t>Weiskopf</a:t>
            </a:r>
            <a:r>
              <a:rPr lang="en-US" sz="1400" dirty="0" smtClean="0"/>
              <a:t> et al., TVCG 2003</a:t>
            </a:r>
            <a:endParaRPr lang="en-US" sz="1400" dirty="0"/>
          </a:p>
        </p:txBody>
      </p:sp>
      <p:pic>
        <p:nvPicPr>
          <p:cNvPr id="20482" name="Picture 2" descr="C:\Users\tschultz\Desktop\Vorlesung\images-4\engine-clip-wro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9075" y="3200400"/>
            <a:ext cx="3905849" cy="28413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Volume Rendering with Clipping Geometry</a:t>
            </a:r>
            <a:br>
              <a:rPr lang="en-US" dirty="0"/>
            </a:br>
            <a:endParaRPr lang="en-US" dirty="0"/>
          </a:p>
        </p:txBody>
      </p:sp>
    </p:spTree>
    <p:extLst>
      <p:ext uri="{BB962C8B-B14F-4D97-AF65-F5344CB8AC3E}">
        <p14:creationId xmlns:p14="http://schemas.microsoft.com/office/powerpoint/2010/main" val="4195762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2590800"/>
            <a:ext cx="8229600" cy="39623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There is no closed form solution of the integral in general</a:t>
            </a:r>
          </a:p>
          <a:p>
            <a:pPr marL="0" indent="0">
              <a:buNone/>
            </a:pPr>
            <a:r>
              <a:rPr lang="en-US" sz="2400" dirty="0" smtClean="0">
                <a:sym typeface="Wingdings" panose="05000000000000000000" pitchFamily="2" charset="2"/>
              </a:rPr>
              <a:t> </a:t>
            </a:r>
            <a:r>
              <a:rPr lang="en-US" sz="2400" dirty="0" smtClean="0"/>
              <a:t>Approximate the integral with a discrete sum:</a:t>
            </a:r>
          </a:p>
          <a:p>
            <a:endParaRPr lang="en-US" sz="1700" dirty="0" smtClean="0"/>
          </a:p>
          <a:p>
            <a:pPr marL="933450">
              <a:spcBef>
                <a:spcPts val="1813"/>
              </a:spcBef>
            </a:pPr>
            <a:r>
              <a:rPr lang="en-US" altLang="en-US" sz="2200" dirty="0">
                <a:solidFill>
                  <a:srgbClr val="0067C6"/>
                </a:solidFill>
              </a:rPr>
              <a:t>Discretization</a:t>
            </a:r>
            <a:r>
              <a:rPr lang="en-US" altLang="en-US" sz="2200" dirty="0"/>
              <a:t>: split ray into segments having </a:t>
            </a:r>
            <a:r>
              <a:rPr lang="en-US" altLang="en-US" sz="2200" dirty="0">
                <a:solidFill>
                  <a:srgbClr val="0067C6"/>
                </a:solidFill>
              </a:rPr>
              <a:t>constant opacity</a:t>
            </a:r>
            <a:r>
              <a:rPr lang="en-US" altLang="en-US" sz="2200" dirty="0"/>
              <a:t> and </a:t>
            </a:r>
            <a:r>
              <a:rPr lang="en-US" altLang="en-US" sz="2200" dirty="0">
                <a:solidFill>
                  <a:srgbClr val="0067C6"/>
                </a:solidFill>
              </a:rPr>
              <a:t>emission</a:t>
            </a:r>
            <a:endParaRPr lang="en-US" altLang="en-US" sz="2200" dirty="0"/>
          </a:p>
          <a:p>
            <a:pPr marL="933450">
              <a:spcBef>
                <a:spcPts val="1813"/>
              </a:spcBef>
            </a:pPr>
            <a:r>
              <a:rPr lang="en-US" altLang="en-US" sz="2200" dirty="0"/>
              <a:t>Sampling intervals are usually equidistant, but don’t have to be (e.g. </a:t>
            </a:r>
            <a:r>
              <a:rPr lang="en-US" altLang="en-US" sz="2200" dirty="0">
                <a:solidFill>
                  <a:srgbClr val="0067C6"/>
                </a:solidFill>
              </a:rPr>
              <a:t>importance sampling</a:t>
            </a:r>
            <a:r>
              <a:rPr lang="en-US" altLang="en-US" sz="2200" dirty="0"/>
              <a:t>)</a:t>
            </a:r>
          </a:p>
          <a:p>
            <a:pPr marL="933450">
              <a:spcBef>
                <a:spcPts val="1813"/>
              </a:spcBef>
            </a:pPr>
            <a:r>
              <a:rPr lang="en-US" altLang="en-US" sz="2200" dirty="0"/>
              <a:t>At each sampling location, a sample is </a:t>
            </a:r>
            <a:r>
              <a:rPr lang="en-US" altLang="en-US" sz="2200" dirty="0">
                <a:solidFill>
                  <a:srgbClr val="0067C6"/>
                </a:solidFill>
              </a:rPr>
              <a:t>reconstructed</a:t>
            </a:r>
            <a:r>
              <a:rPr lang="en-US" altLang="en-US" sz="2200" dirty="0"/>
              <a:t> from the voxel grid by </a:t>
            </a:r>
            <a:r>
              <a:rPr lang="en-US" altLang="en-US" sz="2200" dirty="0">
                <a:solidFill>
                  <a:srgbClr val="0067C6"/>
                </a:solidFill>
              </a:rPr>
              <a:t>interpolation</a:t>
            </a:r>
            <a:endParaRPr lang="en-US" altLang="en-US" sz="3500" dirty="0">
              <a:solidFill>
                <a:srgbClr val="0067C6"/>
              </a:solidFill>
            </a:endParaRPr>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42</a:t>
            </a:fld>
            <a:endParaRPr lang="en-US" sz="1400" dirty="0"/>
          </a:p>
        </p:txBody>
      </p:sp>
      <p:pic>
        <p:nvPicPr>
          <p:cNvPr id="5" name="Picture 2" descr="C:\Users\tschultz\Desktop\Vorlesung\images-4\dvr-integra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 y="990600"/>
            <a:ext cx="7839076" cy="1152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Computing the Volume Rendering Integral</a:t>
            </a:r>
            <a:br>
              <a:rPr lang="en-US" dirty="0"/>
            </a:br>
            <a:endParaRPr lang="en-US" dirty="0"/>
          </a:p>
        </p:txBody>
      </p:sp>
      <p:sp>
        <p:nvSpPr>
          <p:cNvPr id="6" name="TextBox 5"/>
          <p:cNvSpPr txBox="1"/>
          <p:nvPr/>
        </p:nvSpPr>
        <p:spPr>
          <a:xfrm>
            <a:off x="457200" y="285023"/>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spTree>
    <p:extLst>
      <p:ext uri="{BB962C8B-B14F-4D97-AF65-F5344CB8AC3E}">
        <p14:creationId xmlns:p14="http://schemas.microsoft.com/office/powerpoint/2010/main" val="1222764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381000" y="180019"/>
            <a:ext cx="8382000" cy="514643"/>
          </a:xfrm>
          <a:prstGeom prst="rect">
            <a:avLst/>
          </a:prstGeom>
          <a:noFill/>
        </p:spPr>
        <p:txBody>
          <a:bodyPr wrap="square" lIns="82945" tIns="41473" rIns="82945" bIns="41473" rtlCol="0">
            <a:spAutoFit/>
          </a:bodyPr>
          <a:lstStyle/>
          <a:p>
            <a:pPr algn="ctr"/>
            <a:r>
              <a:rPr lang="en-US" sz="2800" b="1" dirty="0" smtClean="0"/>
              <a:t>Associated Colors</a:t>
            </a:r>
            <a:endParaRPr lang="en-US" sz="2800" b="1" dirty="0"/>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43</a:t>
            </a:fld>
            <a:endParaRPr lang="en-US" sz="1400" dirty="0"/>
          </a:p>
        </p:txBody>
      </p:sp>
      <p:pic>
        <p:nvPicPr>
          <p:cNvPr id="23554" name="Picture 2" descr="C:\Users\tschultz\Desktop\Vorlesung\images-4\associated-colo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56" y="1828800"/>
            <a:ext cx="8650288" cy="2787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7286" y="5875835"/>
            <a:ext cx="8153400" cy="523220"/>
          </a:xfrm>
          <a:prstGeom prst="rect">
            <a:avLst/>
          </a:prstGeom>
          <a:noFill/>
        </p:spPr>
        <p:txBody>
          <a:bodyPr wrap="square" rtlCol="0">
            <a:spAutoFit/>
          </a:bodyPr>
          <a:lstStyle/>
          <a:p>
            <a:r>
              <a:rPr lang="en-US" sz="1400" dirty="0" smtClean="0"/>
              <a:t>Diagram Source: </a:t>
            </a:r>
            <a:r>
              <a:rPr lang="en-US" sz="1400" dirty="0" err="1" smtClean="0"/>
              <a:t>Wittenbrink</a:t>
            </a:r>
            <a:r>
              <a:rPr lang="en-US" sz="1400" dirty="0" smtClean="0"/>
              <a:t> et al., Opacity-Weighted Color Interpolation for Volume Sampling, IEEE </a:t>
            </a:r>
            <a:r>
              <a:rPr lang="en-US" sz="1400" dirty="0" err="1" smtClean="0"/>
              <a:t>VolVis</a:t>
            </a:r>
            <a:r>
              <a:rPr lang="en-US" sz="1400" dirty="0" smtClean="0"/>
              <a:t> 1998</a:t>
            </a:r>
            <a:endParaRPr lang="en-US" sz="1400" dirty="0"/>
          </a:p>
        </p:txBody>
      </p:sp>
    </p:spTree>
    <p:extLst>
      <p:ext uri="{BB962C8B-B14F-4D97-AF65-F5344CB8AC3E}">
        <p14:creationId xmlns:p14="http://schemas.microsoft.com/office/powerpoint/2010/main" val="110345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44</a:t>
            </a:fld>
            <a:endParaRPr lang="en-US" sz="1400" dirty="0"/>
          </a:p>
        </p:txBody>
      </p:sp>
      <p:pic>
        <p:nvPicPr>
          <p:cNvPr id="7" name="Picture 2" descr="C:\Users\tschultz\Desktop\Vorlesung\images-4\optical-dept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265" y="665759"/>
            <a:ext cx="3041650" cy="7780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7200" y="823976"/>
            <a:ext cx="2743200" cy="461665"/>
          </a:xfrm>
          <a:prstGeom prst="rect">
            <a:avLst/>
          </a:prstGeom>
          <a:noFill/>
        </p:spPr>
        <p:txBody>
          <a:bodyPr wrap="square" rtlCol="0">
            <a:spAutoFit/>
          </a:bodyPr>
          <a:lstStyle/>
          <a:p>
            <a:r>
              <a:rPr lang="en-US" sz="2400" dirty="0" smtClean="0"/>
              <a:t>Optical depth:</a:t>
            </a:r>
            <a:endParaRPr lang="en-US" sz="2400" dirty="0"/>
          </a:p>
        </p:txBody>
      </p:sp>
      <p:sp>
        <p:nvSpPr>
          <p:cNvPr id="8" name="TextBox 7"/>
          <p:cNvSpPr txBox="1"/>
          <p:nvPr/>
        </p:nvSpPr>
        <p:spPr>
          <a:xfrm>
            <a:off x="457200" y="1738376"/>
            <a:ext cx="2743200" cy="461665"/>
          </a:xfrm>
          <a:prstGeom prst="rect">
            <a:avLst/>
          </a:prstGeom>
          <a:noFill/>
        </p:spPr>
        <p:txBody>
          <a:bodyPr wrap="square" rtlCol="0">
            <a:spAutoFit/>
          </a:bodyPr>
          <a:lstStyle/>
          <a:p>
            <a:r>
              <a:rPr lang="en-US" sz="2400" dirty="0" smtClean="0"/>
              <a:t>Discretize as:</a:t>
            </a:r>
            <a:endParaRPr lang="en-US" sz="2400" dirty="0"/>
          </a:p>
        </p:txBody>
      </p:sp>
      <p:sp>
        <p:nvSpPr>
          <p:cNvPr id="10" name="TextBox 9"/>
          <p:cNvSpPr txBox="1"/>
          <p:nvPr/>
        </p:nvSpPr>
        <p:spPr>
          <a:xfrm>
            <a:off x="457200" y="2652776"/>
            <a:ext cx="8153400" cy="830997"/>
          </a:xfrm>
          <a:prstGeom prst="rect">
            <a:avLst/>
          </a:prstGeom>
          <a:noFill/>
        </p:spPr>
        <p:txBody>
          <a:bodyPr wrap="square" rtlCol="0">
            <a:spAutoFit/>
          </a:bodyPr>
          <a:lstStyle/>
          <a:p>
            <a:pPr marL="0" lvl="1"/>
            <a:r>
              <a:rPr lang="en-US" sz="2400" dirty="0" smtClean="0"/>
              <a:t>Given opacity </a:t>
            </a:r>
            <a:r>
              <a:rPr lang="en-US" sz="2400" dirty="0" err="1" smtClean="0"/>
              <a:t>A</a:t>
            </a:r>
            <a:r>
              <a:rPr lang="en-US" sz="2400" baseline="-25000" dirty="0" err="1" smtClean="0"/>
              <a:t>j</a:t>
            </a:r>
            <a:r>
              <a:rPr lang="en-US" sz="2400" dirty="0" smtClean="0"/>
              <a:t>=1-e</a:t>
            </a:r>
            <a:r>
              <a:rPr lang="en-US" sz="2400" baseline="30000" dirty="0" smtClean="0"/>
              <a:t>-</a:t>
            </a:r>
            <a:r>
              <a:rPr lang="el-GR" sz="2400" baseline="30000" dirty="0"/>
              <a:t>κ</a:t>
            </a:r>
            <a:r>
              <a:rPr lang="en-US" sz="2400" baseline="30000" dirty="0" smtClean="0"/>
              <a:t>(j</a:t>
            </a:r>
            <a:r>
              <a:rPr lang="en-US" sz="2400" b="1" baseline="50000" dirty="0" smtClean="0"/>
              <a:t>.</a:t>
            </a:r>
            <a:r>
              <a:rPr lang="el-GR" sz="2400" baseline="30000" dirty="0"/>
              <a:t>Δ</a:t>
            </a:r>
            <a:r>
              <a:rPr lang="en-US" sz="2400" baseline="30000" dirty="0"/>
              <a:t>t)</a:t>
            </a:r>
            <a:r>
              <a:rPr lang="el-GR" sz="2400" baseline="30000" dirty="0"/>
              <a:t>Δ</a:t>
            </a:r>
            <a:r>
              <a:rPr lang="en-US" sz="2400" baseline="30000" dirty="0" smtClean="0"/>
              <a:t>t </a:t>
            </a:r>
            <a:r>
              <a:rPr lang="en-US" sz="2400" dirty="0" smtClean="0"/>
              <a:t>, we </a:t>
            </a:r>
            <a:r>
              <a:rPr lang="en-US" sz="2400" dirty="0"/>
              <a:t>can re-write </a:t>
            </a:r>
            <a:r>
              <a:rPr lang="en-US" sz="2400" dirty="0" smtClean="0"/>
              <a:t>the discretized attenuation</a:t>
            </a:r>
            <a:endParaRPr lang="en-US" sz="2400" dirty="0"/>
          </a:p>
        </p:txBody>
      </p:sp>
      <p:sp>
        <p:nvSpPr>
          <p:cNvPr id="12" name="TextBox 11"/>
          <p:cNvSpPr txBox="1"/>
          <p:nvPr/>
        </p:nvSpPr>
        <p:spPr>
          <a:xfrm>
            <a:off x="917575" y="4157150"/>
            <a:ext cx="7010400" cy="461665"/>
          </a:xfrm>
          <a:prstGeom prst="rect">
            <a:avLst/>
          </a:prstGeom>
          <a:noFill/>
        </p:spPr>
        <p:txBody>
          <a:bodyPr wrap="square" rtlCol="0">
            <a:spAutoFit/>
          </a:bodyPr>
          <a:lstStyle/>
          <a:p>
            <a:r>
              <a:rPr lang="en-US" sz="2400" dirty="0" smtClean="0"/>
              <a:t>as</a:t>
            </a:r>
            <a:endParaRPr lang="en-US" sz="2400" dirty="0"/>
          </a:p>
        </p:txBody>
      </p:sp>
      <p:pic>
        <p:nvPicPr>
          <p:cNvPr id="15363" name="Picture 3" descr="C:\Users\tschultz\Desktop\Vorlesung\images-4\discrete-optical-depth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1" y="1561151"/>
            <a:ext cx="2722744" cy="9678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Users\tschultz\Desktop\Vorlesung\images-4\discrete-attenuatio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223" y="3568940"/>
            <a:ext cx="4800600" cy="559191"/>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vboxsvr\Teaching\SciVis-mine\4-volume-rendering\tex\discrete-attenuation-opacity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561033"/>
            <a:ext cx="5867400" cy="120728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215323" y="5776481"/>
            <a:ext cx="7010400" cy="461665"/>
          </a:xfrm>
          <a:prstGeom prst="rect">
            <a:avLst/>
          </a:prstGeom>
          <a:noFill/>
        </p:spPr>
        <p:txBody>
          <a:bodyPr wrap="square" rtlCol="0">
            <a:spAutoFit/>
          </a:bodyPr>
          <a:lstStyle/>
          <a:p>
            <a:r>
              <a:rPr lang="en-US" sz="2400" dirty="0" smtClean="0"/>
              <a:t>This allows us to use </a:t>
            </a:r>
            <a:r>
              <a:rPr lang="en-US" sz="2400" b="1" dirty="0" smtClean="0"/>
              <a:t>Alpha blending</a:t>
            </a:r>
            <a:r>
              <a:rPr lang="en-US" sz="2400" dirty="0" smtClean="0"/>
              <a:t>.</a:t>
            </a:r>
            <a:endParaRPr lang="en-US" sz="2400" dirty="0"/>
          </a:p>
        </p:txBody>
      </p:sp>
      <p:sp>
        <p:nvSpPr>
          <p:cNvPr id="5" name="Title 4"/>
          <p:cNvSpPr>
            <a:spLocks noGrp="1"/>
          </p:cNvSpPr>
          <p:nvPr>
            <p:ph type="title"/>
          </p:nvPr>
        </p:nvSpPr>
        <p:spPr/>
        <p:txBody>
          <a:bodyPr/>
          <a:lstStyle/>
          <a:p>
            <a:r>
              <a:rPr lang="en-US" dirty="0"/>
              <a:t>Absorption vs. Opacity</a:t>
            </a:r>
            <a:br>
              <a:rPr lang="en-US" dirty="0"/>
            </a:br>
            <a:endParaRPr lang="en-US" dirty="0"/>
          </a:p>
        </p:txBody>
      </p:sp>
    </p:spTree>
    <p:extLst>
      <p:ext uri="{BB962C8B-B14F-4D97-AF65-F5344CB8AC3E}">
        <p14:creationId xmlns:p14="http://schemas.microsoft.com/office/powerpoint/2010/main" val="1825589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2362201"/>
            <a:ext cx="8229600" cy="1524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Compute the sum iteratively, starting with C’</a:t>
            </a:r>
            <a:r>
              <a:rPr lang="en-US" sz="2400" baseline="-25000" dirty="0" smtClean="0"/>
              <a:t>n+1</a:t>
            </a:r>
            <a:r>
              <a:rPr lang="en-US" sz="2400" dirty="0" smtClean="0"/>
              <a:t>=0:</a:t>
            </a:r>
          </a:p>
          <a:p>
            <a:r>
              <a:rPr lang="en-US" sz="2400" dirty="0" err="1" smtClean="0"/>
              <a:t>C’</a:t>
            </a:r>
            <a:r>
              <a:rPr lang="en-US" sz="2400" baseline="-25000" dirty="0" err="1" smtClean="0"/>
              <a:t>i</a:t>
            </a:r>
            <a:r>
              <a:rPr lang="en-US" sz="2400" dirty="0" smtClean="0"/>
              <a:t>=</a:t>
            </a:r>
            <a:r>
              <a:rPr lang="en-US" sz="2400" dirty="0" err="1" smtClean="0"/>
              <a:t>C</a:t>
            </a:r>
            <a:r>
              <a:rPr lang="en-US" sz="2400" baseline="-25000" dirty="0" err="1" smtClean="0"/>
              <a:t>i</a:t>
            </a:r>
            <a:r>
              <a:rPr lang="en-US" sz="2400" dirty="0" smtClean="0"/>
              <a:t>+(1-A</a:t>
            </a:r>
            <a:r>
              <a:rPr lang="en-US" sz="2400" baseline="-25000" dirty="0" smtClean="0"/>
              <a:t>i</a:t>
            </a:r>
            <a:r>
              <a:rPr lang="en-US" sz="2400" dirty="0" smtClean="0"/>
              <a:t>)C’</a:t>
            </a:r>
            <a:r>
              <a:rPr lang="en-US" sz="2400" baseline="-25000" dirty="0" smtClean="0"/>
              <a:t>i+1</a:t>
            </a:r>
            <a:endParaRPr lang="en-US" sz="2400" dirty="0" smtClean="0"/>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45</a:t>
            </a:fld>
            <a:endParaRPr lang="en-US" sz="1400" dirty="0"/>
          </a:p>
        </p:txBody>
      </p:sp>
      <p:sp>
        <p:nvSpPr>
          <p:cNvPr id="7" name="Content Placeholder 2"/>
          <p:cNvSpPr txBox="1">
            <a:spLocks/>
          </p:cNvSpPr>
          <p:nvPr/>
        </p:nvSpPr>
        <p:spPr>
          <a:xfrm>
            <a:off x="457200" y="3733800"/>
            <a:ext cx="8229600" cy="1524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Commonly implemented by rendering  view-aligned proxy geometry in back-to-front order:</a:t>
            </a:r>
          </a:p>
        </p:txBody>
      </p:sp>
      <p:pic>
        <p:nvPicPr>
          <p:cNvPr id="16386" name="Picture 2" descr="C:\Users\tschultz\Desktop\Vorlesung\images-4\back-to-front-prox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775" y="4757731"/>
            <a:ext cx="4870450" cy="18426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2836652" y="3448358"/>
            <a:ext cx="6206704" cy="307777"/>
          </a:xfrm>
          <a:prstGeom prst="rect">
            <a:avLst/>
          </a:prstGeom>
          <a:noFill/>
        </p:spPr>
        <p:txBody>
          <a:bodyPr wrap="square" rtlCol="0">
            <a:spAutoFit/>
          </a:bodyPr>
          <a:lstStyle/>
          <a:p>
            <a:r>
              <a:rPr lang="en-US" sz="1400" dirty="0" smtClean="0"/>
              <a:t>Source of Images: </a:t>
            </a:r>
            <a:r>
              <a:rPr lang="en-US" sz="1400" dirty="0" err="1" smtClean="0"/>
              <a:t>Hadwiger</a:t>
            </a:r>
            <a:r>
              <a:rPr lang="en-US" sz="1400" dirty="0" smtClean="0"/>
              <a:t> et al.</a:t>
            </a:r>
            <a:endParaRPr lang="en-US" sz="1400" dirty="0"/>
          </a:p>
        </p:txBody>
      </p:sp>
      <p:pic>
        <p:nvPicPr>
          <p:cNvPr id="16387" name="Picture 3" descr="C:\Users\tschultz\Desktop\Vorlesung\images-4\discrete-dvr-integra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288" y="894988"/>
            <a:ext cx="6915912" cy="131481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Back-to-Front Compositing</a:t>
            </a:r>
            <a:br>
              <a:rPr lang="en-US" dirty="0"/>
            </a:br>
            <a:endParaRPr lang="en-US" dirty="0"/>
          </a:p>
        </p:txBody>
      </p:sp>
    </p:spTree>
    <p:extLst>
      <p:ext uri="{BB962C8B-B14F-4D97-AF65-F5344CB8AC3E}">
        <p14:creationId xmlns:p14="http://schemas.microsoft.com/office/powerpoint/2010/main" val="2393650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46</a:t>
            </a:fld>
            <a:endParaRPr lang="en-US" sz="1400" dirty="0"/>
          </a:p>
        </p:txBody>
      </p:sp>
      <p:sp>
        <p:nvSpPr>
          <p:cNvPr id="7" name="Content Placeholder 2"/>
          <p:cNvSpPr txBox="1">
            <a:spLocks/>
          </p:cNvSpPr>
          <p:nvPr/>
        </p:nvSpPr>
        <p:spPr>
          <a:xfrm>
            <a:off x="457200" y="2362200"/>
            <a:ext cx="8229600" cy="2514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Compute the sum iteratively, starting with C’</a:t>
            </a:r>
            <a:r>
              <a:rPr lang="en-US" sz="2400" baseline="-25000" dirty="0" smtClean="0"/>
              <a:t>-1</a:t>
            </a:r>
            <a:r>
              <a:rPr lang="en-US" sz="2400" dirty="0" smtClean="0"/>
              <a:t>=A’</a:t>
            </a:r>
            <a:r>
              <a:rPr lang="en-US" sz="2400" baseline="-25000" dirty="0" smtClean="0"/>
              <a:t>-1</a:t>
            </a:r>
            <a:r>
              <a:rPr lang="en-US" sz="2400" dirty="0" smtClean="0"/>
              <a:t>=0:</a:t>
            </a:r>
          </a:p>
          <a:p>
            <a:r>
              <a:rPr lang="en-US" sz="2400" dirty="0" err="1" smtClean="0"/>
              <a:t>C’</a:t>
            </a:r>
            <a:r>
              <a:rPr lang="en-US" sz="2400" baseline="-25000" dirty="0" err="1" smtClean="0"/>
              <a:t>i</a:t>
            </a:r>
            <a:r>
              <a:rPr lang="en-US" sz="2400" dirty="0" smtClean="0"/>
              <a:t>=C’</a:t>
            </a:r>
            <a:r>
              <a:rPr lang="en-US" sz="2400" baseline="-25000" dirty="0" smtClean="0"/>
              <a:t>i-1</a:t>
            </a:r>
            <a:r>
              <a:rPr lang="en-US" sz="2400" dirty="0" smtClean="0"/>
              <a:t>+(1-A’</a:t>
            </a:r>
            <a:r>
              <a:rPr lang="en-US" sz="2400" baseline="-25000" dirty="0" smtClean="0"/>
              <a:t>i-1</a:t>
            </a:r>
            <a:r>
              <a:rPr lang="en-US" sz="2400" dirty="0" smtClean="0"/>
              <a:t>)</a:t>
            </a:r>
            <a:r>
              <a:rPr lang="en-US" sz="2400" dirty="0" err="1" smtClean="0"/>
              <a:t>C</a:t>
            </a:r>
            <a:r>
              <a:rPr lang="en-US" sz="2400" baseline="-25000" dirty="0" err="1" smtClean="0"/>
              <a:t>i</a:t>
            </a:r>
            <a:endParaRPr lang="en-US" sz="2400" baseline="-25000" dirty="0"/>
          </a:p>
          <a:p>
            <a:r>
              <a:rPr lang="en-US" sz="2400" dirty="0" err="1" smtClean="0"/>
              <a:t>A’</a:t>
            </a:r>
            <a:r>
              <a:rPr lang="en-US" sz="2400" baseline="-25000" dirty="0" err="1" smtClean="0"/>
              <a:t>i</a:t>
            </a:r>
            <a:r>
              <a:rPr lang="en-US" sz="2400" dirty="0" smtClean="0"/>
              <a:t>=A’</a:t>
            </a:r>
            <a:r>
              <a:rPr lang="en-US" sz="2400" baseline="-25000" dirty="0" smtClean="0"/>
              <a:t>i-1</a:t>
            </a:r>
            <a:r>
              <a:rPr lang="en-US" sz="2400" dirty="0" smtClean="0"/>
              <a:t>+(1-A’</a:t>
            </a:r>
            <a:r>
              <a:rPr lang="en-US" sz="2400" baseline="-25000" dirty="0" smtClean="0"/>
              <a:t>i-1</a:t>
            </a:r>
            <a:r>
              <a:rPr lang="en-US" sz="2400" dirty="0" smtClean="0"/>
              <a:t>)A</a:t>
            </a:r>
            <a:r>
              <a:rPr lang="en-US" sz="2400" baseline="-25000" dirty="0" smtClean="0"/>
              <a:t>i</a:t>
            </a:r>
          </a:p>
        </p:txBody>
      </p:sp>
      <p:pic>
        <p:nvPicPr>
          <p:cNvPr id="8" name="Picture 3" descr="C:\Users\tschultz\Desktop\Vorlesung\images-4\discrete-dvr-integra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288" y="894988"/>
            <a:ext cx="6915912" cy="131481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457200" y="4724400"/>
            <a:ext cx="8229600" cy="1524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Commonly implemented in a fragment </a:t>
            </a:r>
            <a:r>
              <a:rPr lang="en-US" sz="2400" dirty="0" err="1" smtClean="0"/>
              <a:t>shader</a:t>
            </a:r>
            <a:r>
              <a:rPr lang="en-US" sz="2400" dirty="0" smtClean="0"/>
              <a:t>.</a:t>
            </a:r>
          </a:p>
          <a:p>
            <a:pPr marL="0" indent="0">
              <a:buNone/>
            </a:pPr>
            <a:r>
              <a:rPr lang="en-US" sz="2400" dirty="0" err="1" smtClean="0"/>
              <a:t>A’</a:t>
            </a:r>
            <a:r>
              <a:rPr lang="en-US" sz="2400" baseline="-25000" dirty="0" err="1" smtClean="0"/>
              <a:t>i</a:t>
            </a:r>
            <a:r>
              <a:rPr lang="en-US" sz="2400" baseline="-25000" dirty="0" smtClean="0"/>
              <a:t> </a:t>
            </a:r>
            <a:r>
              <a:rPr lang="en-US" sz="2400" dirty="0" smtClean="0"/>
              <a:t>is monotonously increasing; we can stop computing once A’</a:t>
            </a:r>
            <a:r>
              <a:rPr lang="en-US" sz="2400" baseline="-25000" dirty="0" smtClean="0"/>
              <a:t>i</a:t>
            </a:r>
            <a:r>
              <a:rPr lang="en-US" sz="2400" dirty="0" smtClean="0"/>
              <a:t>≈1 (“early ray termination”)</a:t>
            </a:r>
          </a:p>
        </p:txBody>
      </p:sp>
      <p:sp>
        <p:nvSpPr>
          <p:cNvPr id="3" name="Title 2"/>
          <p:cNvSpPr>
            <a:spLocks noGrp="1"/>
          </p:cNvSpPr>
          <p:nvPr>
            <p:ph type="title"/>
          </p:nvPr>
        </p:nvSpPr>
        <p:spPr/>
        <p:txBody>
          <a:bodyPr/>
          <a:lstStyle/>
          <a:p>
            <a:r>
              <a:rPr lang="en-US" dirty="0"/>
              <a:t>Front-to-back Compositing</a:t>
            </a:r>
            <a:br>
              <a:rPr lang="en-US" dirty="0"/>
            </a:br>
            <a:endParaRPr lang="en-US" dirty="0"/>
          </a:p>
        </p:txBody>
      </p:sp>
    </p:spTree>
    <p:extLst>
      <p:ext uri="{BB962C8B-B14F-4D97-AF65-F5344CB8AC3E}">
        <p14:creationId xmlns:p14="http://schemas.microsoft.com/office/powerpoint/2010/main" val="678570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47</a:t>
            </a:fld>
            <a:endParaRPr lang="en-US" sz="1400" dirty="0"/>
          </a:p>
        </p:txBody>
      </p:sp>
      <p:sp>
        <p:nvSpPr>
          <p:cNvPr id="10" name="Rectangle 3"/>
          <p:cNvSpPr txBox="1">
            <a:spLocks noChangeArrowheads="1"/>
          </p:cNvSpPr>
          <p:nvPr/>
        </p:nvSpPr>
        <p:spPr>
          <a:xfrm>
            <a:off x="533400" y="838200"/>
            <a:ext cx="8191500" cy="457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Similar to ray tracing in surface-based computer graphics</a:t>
            </a:r>
          </a:p>
          <a:p>
            <a:r>
              <a:rPr lang="en-US" sz="2400" dirty="0" smtClean="0"/>
              <a:t>In volume rendering,</a:t>
            </a:r>
          </a:p>
          <a:p>
            <a:pPr lvl="1"/>
            <a:r>
              <a:rPr lang="en-US" sz="2000" dirty="0" smtClean="0"/>
              <a:t>we only deal with primary rays; hence:</a:t>
            </a:r>
            <a:r>
              <a:rPr lang="en-US" sz="2000" b="1" dirty="0" smtClean="0"/>
              <a:t> </a:t>
            </a:r>
            <a:r>
              <a:rPr lang="en-US" sz="2000" i="1" dirty="0" smtClean="0"/>
              <a:t>ray-casting</a:t>
            </a:r>
          </a:p>
          <a:p>
            <a:pPr lvl="1"/>
            <a:r>
              <a:rPr lang="en-US" sz="2000" dirty="0" smtClean="0"/>
              <a:t>we </a:t>
            </a:r>
            <a:r>
              <a:rPr lang="en-US" sz="2000" dirty="0" err="1" smtClean="0"/>
              <a:t>composit</a:t>
            </a:r>
            <a:r>
              <a:rPr lang="en-US" sz="2000" dirty="0" smtClean="0"/>
              <a:t> in each step, rather than searching a ray/surface intersection </a:t>
            </a:r>
          </a:p>
          <a:p>
            <a:endParaRPr lang="en-US" sz="2400" dirty="0" smtClean="0"/>
          </a:p>
        </p:txBody>
      </p:sp>
      <p:pic>
        <p:nvPicPr>
          <p:cNvPr id="87" name="Picture 4" descr="C:\Users\tschultz\Desktop\Vorlesung\images-4\dvr-princi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653" y="3886200"/>
            <a:ext cx="5554993" cy="225360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Analogy to Ray Tracing</a:t>
            </a:r>
            <a:br>
              <a:rPr lang="en-US" dirty="0"/>
            </a:br>
            <a:endParaRPr lang="en-US" dirty="0"/>
          </a:p>
        </p:txBody>
      </p:sp>
    </p:spTree>
    <p:extLst>
      <p:ext uri="{BB962C8B-B14F-4D97-AF65-F5344CB8AC3E}">
        <p14:creationId xmlns:p14="http://schemas.microsoft.com/office/powerpoint/2010/main" val="4311056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p:txBody>
          <a:bodyPr/>
          <a:lstStyle/>
          <a:p>
            <a:r>
              <a:rPr lang="en-US" altLang="en-US" dirty="0" smtClean="0"/>
              <a:t>Ray Casting</a:t>
            </a:r>
            <a:endParaRPr lang="en-US" altLang="en-US" dirty="0"/>
          </a:p>
        </p:txBody>
      </p:sp>
      <p:sp>
        <p:nvSpPr>
          <p:cNvPr id="55298" name="Rectangle 2"/>
          <p:cNvSpPr>
            <a:spLocks noGrp="1" noChangeArrowheads="1"/>
          </p:cNvSpPr>
          <p:nvPr>
            <p:ph sz="half" idx="1"/>
          </p:nvPr>
        </p:nvSpPr>
        <p:spPr/>
        <p:txBody>
          <a:bodyPr/>
          <a:lstStyle/>
          <a:p>
            <a:r>
              <a:rPr lang="en-US" altLang="en-US" dirty="0" smtClean="0"/>
              <a:t>Shot a ray through every pixel on the screen</a:t>
            </a:r>
          </a:p>
          <a:p>
            <a:r>
              <a:rPr lang="en-US" altLang="en-US" dirty="0" smtClean="0"/>
              <a:t>Collect color and opacity information along the rays</a:t>
            </a:r>
            <a:endParaRPr lang="en-US" altLang="en-US" dirty="0"/>
          </a:p>
        </p:txBody>
      </p:sp>
      <p:sp>
        <p:nvSpPr>
          <p:cNvPr id="4" name="Content Placeholder 3"/>
          <p:cNvSpPr>
            <a:spLocks noGrp="1"/>
          </p:cNvSpPr>
          <p:nvPr>
            <p:ph sz="half" idx="2"/>
          </p:nvPr>
        </p:nvSpPr>
        <p:spPr/>
        <p:txBody>
          <a:bodyPr/>
          <a:lstStyle/>
          <a:p>
            <a:r>
              <a:rPr lang="en-US" altLang="en-US" dirty="0"/>
              <a:t>Numerical approximation of the volume rendering integral</a:t>
            </a:r>
          </a:p>
          <a:p>
            <a:r>
              <a:rPr lang="en-US" altLang="en-US" dirty="0"/>
              <a:t>Resample volume at </a:t>
            </a:r>
            <a:r>
              <a:rPr lang="en-US" altLang="en-US" dirty="0" err="1"/>
              <a:t>equi</a:t>
            </a:r>
            <a:r>
              <a:rPr lang="en-US" altLang="en-US" dirty="0"/>
              <a:t>-spaced intervals along the ray</a:t>
            </a:r>
          </a:p>
          <a:p>
            <a:r>
              <a:rPr lang="en-US" altLang="en-US" dirty="0"/>
              <a:t>Tri-linear </a:t>
            </a:r>
            <a:r>
              <a:rPr lang="en-US" altLang="en-US" dirty="0" smtClean="0"/>
              <a:t>interpolation</a:t>
            </a:r>
            <a:endParaRPr lang="en-US" altLang="en-US" dirty="0"/>
          </a:p>
        </p:txBody>
      </p:sp>
      <p:pic>
        <p:nvPicPr>
          <p:cNvPr id="82" name="Picture 4" descr="C:\Users\tschultz\Desktop\Vorlesung\images-4\dvr-princi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25" y="3048000"/>
            <a:ext cx="3756562" cy="1524001"/>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
          <p:cNvGrpSpPr>
            <a:grpSpLocks/>
          </p:cNvGrpSpPr>
          <p:nvPr/>
        </p:nvGrpSpPr>
        <p:grpSpPr bwMode="auto">
          <a:xfrm>
            <a:off x="2431108" y="4186908"/>
            <a:ext cx="5489525" cy="2001366"/>
            <a:chOff x="0" y="0"/>
            <a:chExt cx="4918" cy="1792"/>
          </a:xfrm>
        </p:grpSpPr>
        <p:pic>
          <p:nvPicPr>
            <p:cNvPr id="8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 y="0"/>
              <a:ext cx="4192"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6" name="Freeform 4"/>
            <p:cNvSpPr>
              <a:spLocks/>
            </p:cNvSpPr>
            <p:nvPr/>
          </p:nvSpPr>
          <p:spPr bwMode="auto">
            <a:xfrm>
              <a:off x="13" y="1316"/>
              <a:ext cx="495" cy="271"/>
            </a:xfrm>
            <a:custGeom>
              <a:avLst/>
              <a:gdLst>
                <a:gd name="T0" fmla="*/ 15720 w 19825"/>
                <a:gd name="T1" fmla="*/ 0 h 21600"/>
                <a:gd name="T2" fmla="*/ 0 w 19825"/>
                <a:gd name="T3" fmla="*/ 19129 h 21600"/>
                <a:gd name="T4" fmla="*/ 18560 w 19825"/>
                <a:gd name="T5" fmla="*/ 21600 h 21600"/>
                <a:gd name="T6" fmla="*/ 15720 w 19825"/>
                <a:gd name="T7" fmla="*/ 0 h 21600"/>
                <a:gd name="T8" fmla="*/ 15720 w 19825"/>
                <a:gd name="T9" fmla="*/ 0 h 21600"/>
              </a:gdLst>
              <a:ahLst/>
              <a:cxnLst>
                <a:cxn ang="0">
                  <a:pos x="T0" y="T1"/>
                </a:cxn>
                <a:cxn ang="0">
                  <a:pos x="T2" y="T3"/>
                </a:cxn>
                <a:cxn ang="0">
                  <a:pos x="T4" y="T5"/>
                </a:cxn>
                <a:cxn ang="0">
                  <a:pos x="T6" y="T7"/>
                </a:cxn>
                <a:cxn ang="0">
                  <a:pos x="T8" y="T9"/>
                </a:cxn>
              </a:cxnLst>
              <a:rect l="0" t="0" r="r" b="b"/>
              <a:pathLst>
                <a:path w="19825" h="21600">
                  <a:moveTo>
                    <a:pt x="15720" y="0"/>
                  </a:moveTo>
                  <a:cubicBezTo>
                    <a:pt x="12680" y="3029"/>
                    <a:pt x="12240" y="4543"/>
                    <a:pt x="0" y="19129"/>
                  </a:cubicBezTo>
                  <a:cubicBezTo>
                    <a:pt x="9840" y="20803"/>
                    <a:pt x="11640" y="20803"/>
                    <a:pt x="18560" y="21600"/>
                  </a:cubicBezTo>
                  <a:cubicBezTo>
                    <a:pt x="19800" y="17934"/>
                    <a:pt x="21600" y="7652"/>
                    <a:pt x="15720" y="0"/>
                  </a:cubicBezTo>
                  <a:close/>
                  <a:moveTo>
                    <a:pt x="15720" y="0"/>
                  </a:moveTo>
                </a:path>
              </a:pathLst>
            </a:custGeom>
            <a:gradFill rotWithShape="0">
              <a:gsLst>
                <a:gs pos="0">
                  <a:srgbClr val="6699FF"/>
                </a:gs>
                <a:gs pos="100000">
                  <a:srgbClr val="FFFFFF"/>
                </a:gs>
              </a:gsLst>
              <a:lin ang="0" scaled="1"/>
            </a:gradFill>
            <a:ln w="28575" cap="flat">
              <a:solidFill>
                <a:schemeClr val="tx1"/>
              </a:solidFill>
              <a:prstDash val="solid"/>
              <a:round/>
              <a:headEnd type="none" w="med" len="med"/>
              <a:tailEnd type="none" w="med" len="med"/>
            </a:ln>
          </p:spPr>
          <p:txBody>
            <a:bodyPr lIns="0" tIns="0" rIns="0" bIns="0"/>
            <a:lstStyle/>
            <a:p>
              <a:endParaRPr lang="en-US"/>
            </a:p>
          </p:txBody>
        </p:sp>
        <p:sp>
          <p:nvSpPr>
            <p:cNvPr id="87" name="Freeform 5"/>
            <p:cNvSpPr>
              <a:spLocks/>
            </p:cNvSpPr>
            <p:nvPr/>
          </p:nvSpPr>
          <p:spPr bwMode="auto">
            <a:xfrm>
              <a:off x="0" y="1257"/>
              <a:ext cx="568" cy="338"/>
            </a:xfrm>
            <a:custGeom>
              <a:avLst/>
              <a:gdLst>
                <a:gd name="T0" fmla="*/ 19090 w 21600"/>
                <a:gd name="T1" fmla="*/ 0 h 21600"/>
                <a:gd name="T2" fmla="*/ 0 w 21600"/>
                <a:gd name="T3" fmla="*/ 19491 h 21600"/>
                <a:gd name="T4" fmla="*/ 21600 w 21600"/>
                <a:gd name="T5" fmla="*/ 21600 h 21600"/>
              </a:gdLst>
              <a:ahLst/>
              <a:cxnLst>
                <a:cxn ang="0">
                  <a:pos x="T0" y="T1"/>
                </a:cxn>
                <a:cxn ang="0">
                  <a:pos x="T2" y="T3"/>
                </a:cxn>
                <a:cxn ang="0">
                  <a:pos x="T4" y="T5"/>
                </a:cxn>
              </a:cxnLst>
              <a:rect l="0" t="0" r="r" b="b"/>
              <a:pathLst>
                <a:path w="21600" h="21600">
                  <a:moveTo>
                    <a:pt x="19090" y="0"/>
                  </a:moveTo>
                  <a:lnTo>
                    <a:pt x="0" y="19491"/>
                  </a:lnTo>
                  <a:lnTo>
                    <a:pt x="21600" y="21600"/>
                  </a:lnTo>
                </a:path>
              </a:pathLst>
            </a:cu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8" name="Oval 6"/>
            <p:cNvSpPr>
              <a:spLocks/>
            </p:cNvSpPr>
            <p:nvPr/>
          </p:nvSpPr>
          <p:spPr bwMode="auto">
            <a:xfrm rot="-1080000">
              <a:off x="402" y="1347"/>
              <a:ext cx="100" cy="201"/>
            </a:xfrm>
            <a:prstGeom prst="ellipse">
              <a:avLst/>
            </a:prstGeom>
            <a:solidFill>
              <a:srgbClr val="333333"/>
            </a:solidFill>
            <a:ln w="28575" cap="flat">
              <a:solidFill>
                <a:schemeClr val="tx1"/>
              </a:solidFill>
              <a:prstDash val="solid"/>
              <a:round/>
              <a:headEnd type="none" w="med" len="med"/>
              <a:tailEnd type="none" w="med" len="med"/>
            </a:ln>
          </p:spPr>
          <p:txBody>
            <a:bodyPr lIns="0" tIns="0" rIns="0" bIns="0"/>
            <a:lstStyle/>
            <a:p>
              <a:endParaRPr lang="en-US"/>
            </a:p>
          </p:txBody>
        </p:sp>
        <p:sp>
          <p:nvSpPr>
            <p:cNvPr id="89" name="Oval 7"/>
            <p:cNvSpPr>
              <a:spLocks/>
            </p:cNvSpPr>
            <p:nvPr/>
          </p:nvSpPr>
          <p:spPr bwMode="auto">
            <a:xfrm rot="-1080000">
              <a:off x="450" y="1389"/>
              <a:ext cx="34" cy="107"/>
            </a:xfrm>
            <a:prstGeom prst="ellipse">
              <a:avLst/>
            </a:prstGeom>
            <a:solidFill>
              <a:srgbClr val="000000"/>
            </a:solidFill>
            <a:ln w="19050" cap="flat">
              <a:solidFill>
                <a:schemeClr val="tx1"/>
              </a:solidFill>
              <a:prstDash val="solid"/>
              <a:round/>
              <a:headEnd type="none" w="med" len="med"/>
              <a:tailEnd type="none" w="med" len="med"/>
            </a:ln>
          </p:spPr>
          <p:txBody>
            <a:bodyPr lIns="0" tIns="0" rIns="0" bIns="0"/>
            <a:lstStyle/>
            <a:p>
              <a:endParaRPr lang="en-US"/>
            </a:p>
          </p:txBody>
        </p:sp>
      </p:grpSp>
    </p:spTree>
    <p:extLst>
      <p:ext uri="{BB962C8B-B14F-4D97-AF65-F5344CB8AC3E}">
        <p14:creationId xmlns:p14="http://schemas.microsoft.com/office/powerpoint/2010/main" val="3765968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altLang="en-US"/>
              <a:t>Ray Casting</a:t>
            </a:r>
          </a:p>
        </p:txBody>
      </p:sp>
      <p:sp>
        <p:nvSpPr>
          <p:cNvPr id="59394" name="Rectangle 2"/>
          <p:cNvSpPr>
            <a:spLocks noGrp="1" noChangeArrowheads="1"/>
          </p:cNvSpPr>
          <p:nvPr>
            <p:ph idx="1"/>
          </p:nvPr>
        </p:nvSpPr>
        <p:spPr>
          <a:ln/>
        </p:spPr>
        <p:txBody>
          <a:bodyPr/>
          <a:lstStyle/>
          <a:p>
            <a:pPr marL="625056"/>
            <a:r>
              <a:rPr lang="en-US" altLang="en-US" dirty="0"/>
              <a:t>How is color and opacity determined at each integration step?</a:t>
            </a:r>
          </a:p>
          <a:p>
            <a:pPr marL="625056"/>
            <a:r>
              <a:rPr lang="en-US" altLang="en-US" dirty="0"/>
              <a:t>Opacity and (emissive) color in each cell according to classification </a:t>
            </a:r>
          </a:p>
          <a:p>
            <a:pPr marL="625056"/>
            <a:r>
              <a:rPr lang="en-US" altLang="en-US" dirty="0"/>
              <a:t>Additional color due to external lighting </a:t>
            </a:r>
          </a:p>
          <a:p>
            <a:pPr marL="625056"/>
            <a:r>
              <a:rPr lang="en-US" altLang="en-US" dirty="0"/>
              <a:t>No shadowing, no secondary effects</a:t>
            </a:r>
          </a:p>
        </p:txBody>
      </p:sp>
    </p:spTree>
    <p:extLst>
      <p:ext uri="{BB962C8B-B14F-4D97-AF65-F5344CB8AC3E}">
        <p14:creationId xmlns:p14="http://schemas.microsoft.com/office/powerpoint/2010/main" val="927454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5</a:t>
            </a:fld>
            <a:endParaRPr lang="en-US" sz="1400" dirty="0"/>
          </a:p>
        </p:txBody>
      </p:sp>
      <p:sp>
        <p:nvSpPr>
          <p:cNvPr id="5" name="Rectangle 3"/>
          <p:cNvSpPr txBox="1">
            <a:spLocks noChangeArrowheads="1"/>
          </p:cNvSpPr>
          <p:nvPr/>
        </p:nvSpPr>
        <p:spPr>
          <a:xfrm>
            <a:off x="665080" y="1371600"/>
            <a:ext cx="4516520" cy="51081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t>Slicing: </a:t>
            </a:r>
            <a:r>
              <a:rPr lang="en-US" sz="2400" dirty="0" smtClean="0"/>
              <a:t/>
            </a:r>
            <a:br>
              <a:rPr lang="en-US" sz="2400" dirty="0" smtClean="0"/>
            </a:br>
            <a:r>
              <a:rPr lang="en-US" sz="2400" dirty="0" smtClean="0"/>
              <a:t>Map data to colors, display on a slice plane</a:t>
            </a:r>
          </a:p>
          <a:p>
            <a:r>
              <a:rPr lang="en-US" sz="2400" b="1" dirty="0" err="1" smtClean="0"/>
              <a:t>Isosurfacing</a:t>
            </a:r>
            <a:r>
              <a:rPr lang="en-US" sz="2400" b="1" dirty="0" smtClean="0"/>
              <a:t>: </a:t>
            </a:r>
            <a:r>
              <a:rPr lang="en-US" sz="2400" dirty="0" smtClean="0"/>
              <a:t/>
            </a:r>
            <a:br>
              <a:rPr lang="en-US" sz="2400" dirty="0" smtClean="0"/>
            </a:br>
            <a:r>
              <a:rPr lang="en-US" sz="2400" dirty="0" smtClean="0"/>
              <a:t>(Semi-)</a:t>
            </a:r>
            <a:r>
              <a:rPr lang="en-US" sz="2400" dirty="0"/>
              <a:t>o</a:t>
            </a:r>
            <a:r>
              <a:rPr lang="en-US" sz="2400" dirty="0" smtClean="0"/>
              <a:t>paque surfaces, material boundaries</a:t>
            </a:r>
          </a:p>
          <a:p>
            <a:r>
              <a:rPr lang="en-US" sz="2400" b="1" dirty="0" smtClean="0"/>
              <a:t>Transparency effects: </a:t>
            </a:r>
            <a:br>
              <a:rPr lang="en-US" sz="2400" b="1" dirty="0" smtClean="0"/>
            </a:br>
            <a:r>
              <a:rPr lang="en-US" sz="2400" dirty="0" smtClean="0"/>
              <a:t>Volume material attenuates reflected or emitted light</a:t>
            </a:r>
          </a:p>
          <a:p>
            <a:endParaRPr lang="en-US" sz="2400" dirty="0" smtClean="0"/>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516495" y="2247325"/>
            <a:ext cx="31146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5"/>
          <p:cNvSpPr txBox="1">
            <a:spLocks noChangeArrowheads="1"/>
          </p:cNvSpPr>
          <p:nvPr/>
        </p:nvSpPr>
        <p:spPr bwMode="auto">
          <a:xfrm>
            <a:off x="8097791" y="1676400"/>
            <a:ext cx="6848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Clr>
                <a:schemeClr val="accent1"/>
              </a:buClr>
              <a:buSzPct val="90000"/>
              <a:buFont typeface="Monotype Sorts" pitchFamily="2" charset="2"/>
              <a:buNone/>
            </a:pPr>
            <a:r>
              <a:rPr kumimoji="1" lang="en-US" sz="1800" i="0" dirty="0"/>
              <a:t>Slice</a:t>
            </a:r>
            <a:endParaRPr kumimoji="1" lang="en-US" sz="1800" b="1" i="0" u="sng" dirty="0"/>
          </a:p>
        </p:txBody>
      </p:sp>
      <p:sp>
        <p:nvSpPr>
          <p:cNvPr id="9" name="Text Box 6"/>
          <p:cNvSpPr txBox="1">
            <a:spLocks noChangeArrowheads="1"/>
          </p:cNvSpPr>
          <p:nvPr/>
        </p:nvSpPr>
        <p:spPr bwMode="auto">
          <a:xfrm>
            <a:off x="5140462" y="5798403"/>
            <a:ext cx="1954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gn="ctr">
              <a:spcBef>
                <a:spcPct val="50000"/>
              </a:spcBef>
              <a:buClr>
                <a:schemeClr val="accent1"/>
              </a:buClr>
              <a:buSzPct val="90000"/>
              <a:buFont typeface="Monotype Sorts" pitchFamily="2" charset="2"/>
              <a:buNone/>
            </a:pPr>
            <a:r>
              <a:rPr kumimoji="1" lang="en-US" sz="1800" i="0" dirty="0"/>
              <a:t>Semi-transparent</a:t>
            </a:r>
            <a:br>
              <a:rPr kumimoji="1" lang="en-US" sz="1800" i="0" dirty="0"/>
            </a:br>
            <a:r>
              <a:rPr kumimoji="1" lang="en-US" sz="1800" i="0" dirty="0"/>
              <a:t>material</a:t>
            </a:r>
            <a:endParaRPr kumimoji="1" lang="en-US" sz="1800" b="1" i="0" u="sng" dirty="0"/>
          </a:p>
        </p:txBody>
      </p:sp>
      <p:sp>
        <p:nvSpPr>
          <p:cNvPr id="10" name="Text Box 7"/>
          <p:cNvSpPr txBox="1">
            <a:spLocks noChangeArrowheads="1"/>
          </p:cNvSpPr>
          <p:nvPr/>
        </p:nvSpPr>
        <p:spPr bwMode="auto">
          <a:xfrm>
            <a:off x="7564606" y="5791200"/>
            <a:ext cx="12490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Clr>
                <a:schemeClr val="accent1"/>
              </a:buClr>
              <a:buSzPct val="90000"/>
              <a:buFont typeface="Monotype Sorts" pitchFamily="2" charset="2"/>
              <a:buNone/>
            </a:pPr>
            <a:r>
              <a:rPr kumimoji="1" lang="en-US" sz="1800" i="0" dirty="0" err="1"/>
              <a:t>Isosurface</a:t>
            </a:r>
            <a:endParaRPr kumimoji="1" lang="en-US" sz="1800" b="1" i="0" u="sng" dirty="0"/>
          </a:p>
        </p:txBody>
      </p:sp>
      <p:sp>
        <p:nvSpPr>
          <p:cNvPr id="11" name="Line 8"/>
          <p:cNvSpPr>
            <a:spLocks noChangeShapeType="1"/>
          </p:cNvSpPr>
          <p:nvPr/>
        </p:nvSpPr>
        <p:spPr bwMode="auto">
          <a:xfrm flipH="1">
            <a:off x="7213533" y="2056825"/>
            <a:ext cx="800100" cy="609600"/>
          </a:xfrm>
          <a:prstGeom prst="line">
            <a:avLst/>
          </a:prstGeom>
          <a:noFill/>
          <a:ln w="38100">
            <a:solidFill>
              <a:srgbClr val="FFFF00"/>
            </a:solidFill>
            <a:round/>
            <a:headEnd/>
            <a:tailEnd type="triangle" w="med" len="med"/>
          </a:ln>
          <a:effectLst>
            <a:glow rad="63500">
              <a:schemeClr val="accent4">
                <a:satMod val="175000"/>
                <a:alpha val="40000"/>
              </a:schemeClr>
            </a:glow>
          </a:effectLst>
          <a:extLst>
            <a:ext uri="{909E8E84-426E-40DD-AFC4-6F175D3DCCD1}">
              <a14:hiddenFill xmlns:a14="http://schemas.microsoft.com/office/drawing/2010/main">
                <a:noFill/>
              </a14:hiddenFill>
            </a:ext>
          </a:extLst>
        </p:spPr>
        <p:txBody>
          <a:bodyPr wrap="none" anchor="ctr"/>
          <a:lstStyle/>
          <a:p>
            <a:endParaRPr lang="de-DE" sz="1400"/>
          </a:p>
        </p:txBody>
      </p:sp>
      <p:sp>
        <p:nvSpPr>
          <p:cNvPr id="12" name="Line 9"/>
          <p:cNvSpPr>
            <a:spLocks noChangeShapeType="1"/>
          </p:cNvSpPr>
          <p:nvPr/>
        </p:nvSpPr>
        <p:spPr bwMode="auto">
          <a:xfrm flipH="1" flipV="1">
            <a:off x="7531033" y="4215825"/>
            <a:ext cx="482600" cy="1524000"/>
          </a:xfrm>
          <a:prstGeom prst="line">
            <a:avLst/>
          </a:prstGeom>
          <a:noFill/>
          <a:ln w="38100">
            <a:solidFill>
              <a:srgbClr val="FFFF00"/>
            </a:solidFill>
            <a:round/>
            <a:headEnd/>
            <a:tailEnd type="triangle" w="med" len="med"/>
          </a:ln>
          <a:effectLst>
            <a:glow rad="63500">
              <a:schemeClr val="accent4">
                <a:satMod val="175000"/>
                <a:alpha val="40000"/>
              </a:schemeClr>
            </a:glow>
          </a:effectLst>
          <a:extLst>
            <a:ext uri="{909E8E84-426E-40DD-AFC4-6F175D3DCCD1}">
              <a14:hiddenFill xmlns:a14="http://schemas.microsoft.com/office/drawing/2010/main">
                <a:noFill/>
              </a14:hiddenFill>
            </a:ext>
          </a:extLst>
        </p:spPr>
        <p:txBody>
          <a:bodyPr wrap="none" anchor="ctr"/>
          <a:lstStyle/>
          <a:p>
            <a:endParaRPr lang="de-DE" sz="1400"/>
          </a:p>
        </p:txBody>
      </p:sp>
      <p:sp>
        <p:nvSpPr>
          <p:cNvPr id="13" name="Line 10"/>
          <p:cNvSpPr>
            <a:spLocks noChangeShapeType="1"/>
          </p:cNvSpPr>
          <p:nvPr/>
        </p:nvSpPr>
        <p:spPr bwMode="auto">
          <a:xfrm flipV="1">
            <a:off x="5516495" y="4711125"/>
            <a:ext cx="465138" cy="1028700"/>
          </a:xfrm>
          <a:prstGeom prst="line">
            <a:avLst/>
          </a:prstGeom>
          <a:noFill/>
          <a:ln w="38100">
            <a:solidFill>
              <a:srgbClr val="FFFF00"/>
            </a:solidFill>
            <a:round/>
            <a:headEnd/>
            <a:tailEnd type="triangle" w="med" len="med"/>
          </a:ln>
          <a:effectLst>
            <a:glow rad="63500">
              <a:schemeClr val="accent4">
                <a:satMod val="175000"/>
                <a:alpha val="40000"/>
              </a:schemeClr>
            </a:glow>
          </a:effectLst>
          <a:extLst>
            <a:ext uri="{909E8E84-426E-40DD-AFC4-6F175D3DCCD1}">
              <a14:hiddenFill xmlns:a14="http://schemas.microsoft.com/office/drawing/2010/main">
                <a:noFill/>
              </a14:hiddenFill>
            </a:ext>
          </a:extLst>
        </p:spPr>
        <p:txBody>
          <a:bodyPr wrap="none" anchor="ctr"/>
          <a:lstStyle/>
          <a:p>
            <a:endParaRPr lang="de-DE" sz="1400"/>
          </a:p>
        </p:txBody>
      </p:sp>
      <p:sp>
        <p:nvSpPr>
          <p:cNvPr id="14" name="Content Placeholder 2"/>
          <p:cNvSpPr txBox="1">
            <a:spLocks/>
          </p:cNvSpPr>
          <p:nvPr/>
        </p:nvSpPr>
        <p:spPr>
          <a:xfrm>
            <a:off x="457200" y="817772"/>
            <a:ext cx="82296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All three strategies can be combined:</a:t>
            </a:r>
          </a:p>
        </p:txBody>
      </p:sp>
      <p:sp>
        <p:nvSpPr>
          <p:cNvPr id="2" name="Title 1"/>
          <p:cNvSpPr>
            <a:spLocks noGrp="1"/>
          </p:cNvSpPr>
          <p:nvPr>
            <p:ph type="title"/>
          </p:nvPr>
        </p:nvSpPr>
        <p:spPr/>
        <p:txBody>
          <a:bodyPr/>
          <a:lstStyle/>
          <a:p>
            <a:r>
              <a:rPr lang="en-US" dirty="0"/>
              <a:t>Hybrid Strategies</a:t>
            </a:r>
            <a:br>
              <a:rPr lang="en-US" dirty="0"/>
            </a:br>
            <a:endParaRPr lang="en-US" dirty="0"/>
          </a:p>
        </p:txBody>
      </p:sp>
    </p:spTree>
    <p:extLst>
      <p:ext uri="{BB962C8B-B14F-4D97-AF65-F5344CB8AC3E}">
        <p14:creationId xmlns:p14="http://schemas.microsoft.com/office/powerpoint/2010/main" val="21880711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ln/>
        </p:spPr>
        <p:txBody>
          <a:bodyPr/>
          <a:lstStyle/>
          <a:p>
            <a:r>
              <a:rPr lang="en-US" altLang="en-US"/>
              <a:t>Back-to-front strategy</a:t>
            </a:r>
          </a:p>
        </p:txBody>
      </p:sp>
      <p:sp>
        <p:nvSpPr>
          <p:cNvPr id="60418" name="Rectangle 2"/>
          <p:cNvSpPr>
            <a:spLocks/>
          </p:cNvSpPr>
          <p:nvPr/>
        </p:nvSpPr>
        <p:spPr bwMode="auto">
          <a:xfrm>
            <a:off x="1194764" y="1589037"/>
            <a:ext cx="36324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3000" dirty="0" err="1">
                <a:ea typeface="Gill Sans" charset="0"/>
                <a:cs typeface="Gill Sans" charset="0"/>
              </a:rPr>
              <a:t>C</a:t>
            </a:r>
            <a:r>
              <a:rPr lang="en-US" altLang="en-US" sz="3000" baseline="-6000" dirty="0" err="1">
                <a:ea typeface="Gill Sans" charset="0"/>
                <a:cs typeface="Gill Sans" charset="0"/>
              </a:rPr>
              <a:t>out</a:t>
            </a:r>
            <a:r>
              <a:rPr lang="en-US" altLang="en-US" sz="3000" dirty="0">
                <a:ea typeface="Lucida Grande" charset="0"/>
                <a:cs typeface="Lucida Grande" charset="0"/>
              </a:rPr>
              <a:t> = (1 - α) </a:t>
            </a:r>
            <a:r>
              <a:rPr lang="en-US" altLang="en-US" sz="3000" dirty="0" err="1">
                <a:ea typeface="Lucida Grande" charset="0"/>
                <a:cs typeface="Lucida Grande" charset="0"/>
              </a:rPr>
              <a:t>C</a:t>
            </a:r>
            <a:r>
              <a:rPr lang="en-US" altLang="en-US" sz="3000" baseline="-6000" dirty="0" err="1">
                <a:ea typeface="Gill Sans" charset="0"/>
                <a:cs typeface="Gill Sans" charset="0"/>
              </a:rPr>
              <a:t>in</a:t>
            </a:r>
            <a:r>
              <a:rPr lang="en-US" altLang="en-US" sz="3000" dirty="0">
                <a:ea typeface="Lucida Grande" charset="0"/>
                <a:cs typeface="Lucida Grande" charset="0"/>
              </a:rPr>
              <a:t> + </a:t>
            </a:r>
            <a:r>
              <a:rPr lang="en-US" altLang="en-US" sz="3000" dirty="0" smtClean="0">
                <a:ea typeface="Lucida Grande" charset="0"/>
                <a:cs typeface="Lucida Grande" charset="0"/>
              </a:rPr>
              <a:t>αC</a:t>
            </a:r>
            <a:endParaRPr lang="en-US" altLang="en-US" sz="3000" baseline="-6000" dirty="0">
              <a:ea typeface="Gill Sans" charset="0"/>
              <a:cs typeface="Gill Sans" charset="0"/>
            </a:endParaRPr>
          </a:p>
        </p:txBody>
      </p:sp>
      <p:sp>
        <p:nvSpPr>
          <p:cNvPr id="60419" name="Rectangle 3"/>
          <p:cNvSpPr>
            <a:spLocks/>
          </p:cNvSpPr>
          <p:nvPr/>
        </p:nvSpPr>
        <p:spPr bwMode="auto">
          <a:xfrm>
            <a:off x="1832438" y="3722831"/>
            <a:ext cx="7934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dirty="0" err="1" smtClean="0">
                <a:latin typeface="Verdana" charset="0"/>
                <a:ea typeface="Verdana" charset="0"/>
                <a:cs typeface="Verdana" charset="0"/>
                <a:sym typeface="Verdana" charset="0"/>
              </a:rPr>
              <a:t>C</a:t>
            </a:r>
            <a:r>
              <a:rPr lang="en-US" altLang="en-US" sz="2100" baseline="-7000" dirty="0" err="1" smtClean="0">
                <a:latin typeface="Verdana" charset="0"/>
                <a:ea typeface="Verdana" charset="0"/>
                <a:cs typeface="Verdana" charset="0"/>
                <a:sym typeface="Verdana" charset="0"/>
              </a:rPr>
              <a:t>in</a:t>
            </a:r>
            <a:r>
              <a:rPr lang="en-US" altLang="en-US" sz="2100" baseline="-7000" dirty="0" smtClean="0">
                <a:solidFill>
                  <a:srgbClr val="000000"/>
                </a:solidFill>
                <a:latin typeface="Verdana" charset="0"/>
                <a:ea typeface="Verdana" charset="0"/>
                <a:cs typeface="Verdana" charset="0"/>
                <a:sym typeface="Verdana" charset="0"/>
              </a:rPr>
              <a:t>,</a:t>
            </a:r>
            <a:r>
              <a:rPr lang="en-US" altLang="en-US" dirty="0" smtClean="0">
                <a:sym typeface="Verdana" charset="0"/>
              </a:rPr>
              <a:t> </a:t>
            </a:r>
            <a:r>
              <a:rPr lang="en-US" altLang="en-US" sz="2100" dirty="0">
                <a:latin typeface="Symbol" charset="2"/>
                <a:ea typeface="Symbol" charset="2"/>
                <a:cs typeface="Symbol" charset="2"/>
                <a:sym typeface="Symbol"/>
              </a:rPr>
              <a:t></a:t>
            </a:r>
            <a:r>
              <a:rPr lang="en-US" altLang="en-US" sz="2100" baseline="-7000" dirty="0" smtClean="0">
                <a:latin typeface="Verdana" charset="0"/>
                <a:ea typeface="Verdana" charset="0"/>
                <a:cs typeface="Verdana" charset="0"/>
                <a:sym typeface="Verdana" charset="0"/>
              </a:rPr>
              <a:t>in</a:t>
            </a:r>
            <a:endParaRPr lang="en-US" altLang="en-US" sz="2100" baseline="-7000" dirty="0">
              <a:latin typeface="Verdana" charset="0"/>
              <a:ea typeface="Verdana" charset="0"/>
              <a:cs typeface="Verdana" charset="0"/>
              <a:sym typeface="Verdana" charset="0"/>
            </a:endParaRPr>
          </a:p>
        </p:txBody>
      </p:sp>
      <p:sp>
        <p:nvSpPr>
          <p:cNvPr id="60420" name="Rectangle 4"/>
          <p:cNvSpPr>
            <a:spLocks/>
          </p:cNvSpPr>
          <p:nvPr/>
        </p:nvSpPr>
        <p:spPr bwMode="auto">
          <a:xfrm>
            <a:off x="1521311" y="4949002"/>
            <a:ext cx="10772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dirty="0" err="1" smtClean="0">
                <a:latin typeface="Verdana" charset="0"/>
                <a:ea typeface="Verdana" charset="0"/>
                <a:cs typeface="Verdana" charset="0"/>
                <a:sym typeface="Verdana" charset="0"/>
              </a:rPr>
              <a:t>C</a:t>
            </a:r>
            <a:r>
              <a:rPr lang="en-US" altLang="en-US" sz="2100" baseline="-7000" dirty="0" err="1" smtClean="0">
                <a:latin typeface="Verdana" charset="0"/>
                <a:ea typeface="Verdana" charset="0"/>
                <a:cs typeface="Verdana" charset="0"/>
                <a:sym typeface="Verdana" charset="0"/>
              </a:rPr>
              <a:t>out</a:t>
            </a:r>
            <a:r>
              <a:rPr lang="en-US" altLang="en-US" sz="2100" baseline="-7000" dirty="0" smtClean="0">
                <a:latin typeface="Verdana" charset="0"/>
                <a:ea typeface="Verdana" charset="0"/>
                <a:cs typeface="Verdana" charset="0"/>
                <a:sym typeface="Verdana" charset="0"/>
              </a:rPr>
              <a:t>,</a:t>
            </a:r>
            <a:r>
              <a:rPr lang="en-US" altLang="en-US" sz="2100" dirty="0" smtClean="0">
                <a:latin typeface="Symbol" charset="2"/>
                <a:ea typeface="Symbol" charset="2"/>
                <a:cs typeface="Symbol" charset="2"/>
                <a:sym typeface="Symbol"/>
              </a:rPr>
              <a:t> </a:t>
            </a:r>
            <a:r>
              <a:rPr lang="en-US" altLang="en-US" sz="2100" dirty="0">
                <a:latin typeface="Symbol" charset="2"/>
                <a:ea typeface="Symbol" charset="2"/>
                <a:cs typeface="Symbol" charset="2"/>
                <a:sym typeface="Symbol"/>
              </a:rPr>
              <a:t></a:t>
            </a:r>
            <a:r>
              <a:rPr lang="en-US" altLang="en-US" sz="2100" baseline="-7000" dirty="0">
                <a:latin typeface="Verdana" charset="0"/>
                <a:ea typeface="Verdana" charset="0"/>
                <a:cs typeface="Verdana" charset="0"/>
                <a:sym typeface="Verdana" charset="0"/>
              </a:rPr>
              <a:t>out</a:t>
            </a:r>
          </a:p>
        </p:txBody>
      </p:sp>
      <p:sp>
        <p:nvSpPr>
          <p:cNvPr id="60421" name="Rectangle 5"/>
          <p:cNvSpPr>
            <a:spLocks/>
          </p:cNvSpPr>
          <p:nvPr/>
        </p:nvSpPr>
        <p:spPr bwMode="auto">
          <a:xfrm>
            <a:off x="3777258" y="4411266"/>
            <a:ext cx="2821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dirty="0" smtClean="0">
                <a:latin typeface="Verdana" charset="0"/>
                <a:ea typeface="Verdana" charset="0"/>
                <a:cs typeface="Verdana" charset="0"/>
                <a:sym typeface="Verdana" charset="0"/>
              </a:rPr>
              <a:t>C </a:t>
            </a:r>
            <a:endParaRPr lang="en-US" altLang="en-US" sz="2100" dirty="0">
              <a:latin typeface="Verdana" charset="0"/>
              <a:ea typeface="Verdana" charset="0"/>
              <a:cs typeface="Verdana" charset="0"/>
              <a:sym typeface="Verdana" charset="0"/>
            </a:endParaRPr>
          </a:p>
        </p:txBody>
      </p:sp>
      <p:sp>
        <p:nvSpPr>
          <p:cNvPr id="60424" name="Rectangle 8"/>
          <p:cNvSpPr>
            <a:spLocks/>
          </p:cNvSpPr>
          <p:nvPr/>
        </p:nvSpPr>
        <p:spPr bwMode="auto">
          <a:xfrm>
            <a:off x="5670352" y="5759649"/>
            <a:ext cx="930920" cy="33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a:latin typeface="Verdana" charset="0"/>
                <a:ea typeface="Verdana" charset="0"/>
                <a:cs typeface="Verdana" charset="0"/>
                <a:sym typeface="Verdana" charset="0"/>
              </a:rPr>
              <a:t>C(N)</a:t>
            </a:r>
            <a:r>
              <a:rPr lang="en-US" altLang="en-US" sz="2100" baseline="-7000">
                <a:latin typeface="Verdana" charset="0"/>
                <a:ea typeface="Verdana" charset="0"/>
                <a:cs typeface="Verdana" charset="0"/>
                <a:sym typeface="Verdana" charset="0"/>
              </a:rPr>
              <a:t>out</a:t>
            </a:r>
          </a:p>
        </p:txBody>
      </p:sp>
      <p:sp>
        <p:nvSpPr>
          <p:cNvPr id="60425" name="Rectangle 9"/>
          <p:cNvSpPr>
            <a:spLocks/>
          </p:cNvSpPr>
          <p:nvPr/>
        </p:nvSpPr>
        <p:spPr bwMode="auto">
          <a:xfrm>
            <a:off x="7715250" y="4268390"/>
            <a:ext cx="237753" cy="32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dirty="0">
                <a:latin typeface="Verdana" charset="0"/>
                <a:ea typeface="Verdana" charset="0"/>
                <a:cs typeface="Verdana" charset="0"/>
                <a:sym typeface="Verdana" charset="0"/>
              </a:rPr>
              <a:t>C</a:t>
            </a:r>
            <a:r>
              <a:rPr lang="en-US" altLang="en-US" sz="2100" baseline="-17000" dirty="0">
                <a:latin typeface="Verdana" charset="0"/>
                <a:ea typeface="Verdana" charset="0"/>
                <a:cs typeface="Verdana" charset="0"/>
                <a:sym typeface="Verdana" charset="0"/>
              </a:rPr>
              <a:t>i</a:t>
            </a:r>
          </a:p>
        </p:txBody>
      </p:sp>
      <p:sp>
        <p:nvSpPr>
          <p:cNvPr id="60429" name="Rectangle 13"/>
          <p:cNvSpPr>
            <a:spLocks/>
          </p:cNvSpPr>
          <p:nvPr/>
        </p:nvSpPr>
        <p:spPr bwMode="auto">
          <a:xfrm>
            <a:off x="5947172" y="3330774"/>
            <a:ext cx="771302" cy="33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a:latin typeface="Verdana" charset="0"/>
                <a:ea typeface="Verdana" charset="0"/>
                <a:cs typeface="Verdana" charset="0"/>
                <a:sym typeface="Verdana" charset="0"/>
              </a:rPr>
              <a:t>C(0)</a:t>
            </a:r>
            <a:r>
              <a:rPr lang="en-US" altLang="en-US" sz="2100" baseline="-7000">
                <a:latin typeface="Verdana" charset="0"/>
                <a:ea typeface="Verdana" charset="0"/>
                <a:cs typeface="Verdana" charset="0"/>
                <a:sym typeface="Verdana" charset="0"/>
              </a:rPr>
              <a:t>in</a:t>
            </a:r>
          </a:p>
        </p:txBody>
      </p:sp>
      <p:grpSp>
        <p:nvGrpSpPr>
          <p:cNvPr id="60434" name="Group 18"/>
          <p:cNvGrpSpPr>
            <a:grpSpLocks/>
          </p:cNvGrpSpPr>
          <p:nvPr/>
        </p:nvGrpSpPr>
        <p:grpSpPr bwMode="auto">
          <a:xfrm rot="-4654967">
            <a:off x="2633142" y="5493990"/>
            <a:ext cx="339328" cy="187523"/>
            <a:chOff x="0" y="0"/>
            <a:chExt cx="304" cy="167"/>
          </a:xfrm>
        </p:grpSpPr>
        <p:sp>
          <p:nvSpPr>
            <p:cNvPr id="60430" name="Freeform 14"/>
            <p:cNvSpPr>
              <a:spLocks/>
            </p:cNvSpPr>
            <p:nvPr/>
          </p:nvSpPr>
          <p:spPr bwMode="auto">
            <a:xfrm>
              <a:off x="6" y="29"/>
              <a:ext cx="266" cy="135"/>
            </a:xfrm>
            <a:custGeom>
              <a:avLst/>
              <a:gdLst>
                <a:gd name="T0" fmla="*/ 15720 w 19825"/>
                <a:gd name="T1" fmla="*/ 0 h 21600"/>
                <a:gd name="T2" fmla="*/ 0 w 19825"/>
                <a:gd name="T3" fmla="*/ 19129 h 21600"/>
                <a:gd name="T4" fmla="*/ 18560 w 19825"/>
                <a:gd name="T5" fmla="*/ 21600 h 21600"/>
                <a:gd name="T6" fmla="*/ 15720 w 19825"/>
                <a:gd name="T7" fmla="*/ 0 h 21600"/>
                <a:gd name="T8" fmla="*/ 15720 w 19825"/>
                <a:gd name="T9" fmla="*/ 0 h 21600"/>
              </a:gdLst>
              <a:ahLst/>
              <a:cxnLst>
                <a:cxn ang="0">
                  <a:pos x="T0" y="T1"/>
                </a:cxn>
                <a:cxn ang="0">
                  <a:pos x="T2" y="T3"/>
                </a:cxn>
                <a:cxn ang="0">
                  <a:pos x="T4" y="T5"/>
                </a:cxn>
                <a:cxn ang="0">
                  <a:pos x="T6" y="T7"/>
                </a:cxn>
                <a:cxn ang="0">
                  <a:pos x="T8" y="T9"/>
                </a:cxn>
              </a:cxnLst>
              <a:rect l="0" t="0" r="r" b="b"/>
              <a:pathLst>
                <a:path w="19825" h="21600">
                  <a:moveTo>
                    <a:pt x="15720" y="0"/>
                  </a:moveTo>
                  <a:cubicBezTo>
                    <a:pt x="12680" y="3029"/>
                    <a:pt x="12240" y="4543"/>
                    <a:pt x="0" y="19129"/>
                  </a:cubicBezTo>
                  <a:cubicBezTo>
                    <a:pt x="9840" y="20803"/>
                    <a:pt x="11640" y="20803"/>
                    <a:pt x="18560" y="21600"/>
                  </a:cubicBezTo>
                  <a:cubicBezTo>
                    <a:pt x="19800" y="17934"/>
                    <a:pt x="21600" y="7652"/>
                    <a:pt x="15720" y="0"/>
                  </a:cubicBezTo>
                  <a:close/>
                  <a:moveTo>
                    <a:pt x="15720" y="0"/>
                  </a:moveTo>
                </a:path>
              </a:pathLst>
            </a:custGeom>
            <a:gradFill rotWithShape="0">
              <a:gsLst>
                <a:gs pos="0">
                  <a:srgbClr val="6699FF"/>
                </a:gs>
                <a:gs pos="100000">
                  <a:srgbClr val="FFFFFF"/>
                </a:gs>
              </a:gsLst>
              <a:lin ang="0" scaled="1"/>
            </a:gradFill>
            <a:ln w="28575" cap="flat">
              <a:solidFill>
                <a:schemeClr val="tx1"/>
              </a:solidFill>
              <a:prstDash val="solid"/>
              <a:round/>
              <a:headEnd type="none" w="med" len="med"/>
              <a:tailEnd type="none" w="med" len="med"/>
            </a:ln>
          </p:spPr>
          <p:txBody>
            <a:bodyPr lIns="0" tIns="0" rIns="0" bIns="0"/>
            <a:lstStyle/>
            <a:p>
              <a:endParaRPr lang="en-US"/>
            </a:p>
          </p:txBody>
        </p:sp>
        <p:sp>
          <p:nvSpPr>
            <p:cNvPr id="60431" name="Freeform 15"/>
            <p:cNvSpPr>
              <a:spLocks/>
            </p:cNvSpPr>
            <p:nvPr/>
          </p:nvSpPr>
          <p:spPr bwMode="auto">
            <a:xfrm>
              <a:off x="0" y="0"/>
              <a:ext cx="304" cy="167"/>
            </a:xfrm>
            <a:custGeom>
              <a:avLst/>
              <a:gdLst>
                <a:gd name="T0" fmla="*/ 19090 w 21600"/>
                <a:gd name="T1" fmla="*/ 0 h 21600"/>
                <a:gd name="T2" fmla="*/ 0 w 21600"/>
                <a:gd name="T3" fmla="*/ 19491 h 21600"/>
                <a:gd name="T4" fmla="*/ 21600 w 21600"/>
                <a:gd name="T5" fmla="*/ 21600 h 21600"/>
              </a:gdLst>
              <a:ahLst/>
              <a:cxnLst>
                <a:cxn ang="0">
                  <a:pos x="T0" y="T1"/>
                </a:cxn>
                <a:cxn ang="0">
                  <a:pos x="T2" y="T3"/>
                </a:cxn>
                <a:cxn ang="0">
                  <a:pos x="T4" y="T5"/>
                </a:cxn>
              </a:cxnLst>
              <a:rect l="0" t="0" r="r" b="b"/>
              <a:pathLst>
                <a:path w="21600" h="21600">
                  <a:moveTo>
                    <a:pt x="19090" y="0"/>
                  </a:moveTo>
                  <a:lnTo>
                    <a:pt x="0" y="19491"/>
                  </a:lnTo>
                  <a:lnTo>
                    <a:pt x="21600" y="21600"/>
                  </a:lnTo>
                </a:path>
              </a:pathLst>
            </a:cu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0432" name="AutoShape 16"/>
            <p:cNvSpPr>
              <a:spLocks/>
            </p:cNvSpPr>
            <p:nvPr/>
          </p:nvSpPr>
          <p:spPr bwMode="auto">
            <a:xfrm rot="-1080000">
              <a:off x="214" y="44"/>
              <a:ext cx="53" cy="100"/>
            </a:xfrm>
            <a:custGeom>
              <a:avLst/>
              <a:gdLst/>
              <a:ahLst/>
              <a:cxnLst/>
              <a:rect l="0" t="0" r="r" b="b"/>
              <a:pathLst>
                <a:path w="19441" h="19616">
                  <a:moveTo>
                    <a:pt x="16715" y="3059"/>
                  </a:moveTo>
                  <a:cubicBezTo>
                    <a:pt x="20672" y="6932"/>
                    <a:pt x="20933" y="13142"/>
                    <a:pt x="17298" y="16929"/>
                  </a:cubicBezTo>
                  <a:cubicBezTo>
                    <a:pt x="13663" y="20717"/>
                    <a:pt x="7508" y="20648"/>
                    <a:pt x="3551" y="16775"/>
                  </a:cubicBezTo>
                  <a:cubicBezTo>
                    <a:pt x="-406" y="12902"/>
                    <a:pt x="-667" y="6692"/>
                    <a:pt x="2968" y="2904"/>
                  </a:cubicBezTo>
                  <a:cubicBezTo>
                    <a:pt x="6603" y="-883"/>
                    <a:pt x="12758" y="-814"/>
                    <a:pt x="16715" y="3059"/>
                  </a:cubicBezTo>
                </a:path>
              </a:pathLst>
            </a:custGeom>
            <a:solidFill>
              <a:srgbClr val="333333"/>
            </a:solidFill>
            <a:ln w="28575" cap="flat">
              <a:solidFill>
                <a:schemeClr val="tx1"/>
              </a:solidFill>
              <a:prstDash val="solid"/>
              <a:round/>
              <a:headEnd type="none" w="med" len="med"/>
              <a:tailEnd type="none" w="med" len="med"/>
            </a:ln>
          </p:spPr>
          <p:txBody>
            <a:bodyPr lIns="0" tIns="0" rIns="0" bIns="0"/>
            <a:lstStyle/>
            <a:p>
              <a:endParaRPr lang="en-US"/>
            </a:p>
          </p:txBody>
        </p:sp>
        <p:sp>
          <p:nvSpPr>
            <p:cNvPr id="60433" name="AutoShape 17"/>
            <p:cNvSpPr>
              <a:spLocks/>
            </p:cNvSpPr>
            <p:nvPr/>
          </p:nvSpPr>
          <p:spPr bwMode="auto">
            <a:xfrm rot="-1080000">
              <a:off x="240" y="65"/>
              <a:ext cx="18" cy="53"/>
            </a:xfrm>
            <a:custGeom>
              <a:avLst/>
              <a:gdLst/>
              <a:ahLst/>
              <a:cxnLst/>
              <a:rect l="0" t="0" r="r" b="b"/>
              <a:pathLst>
                <a:path w="19309" h="19638">
                  <a:moveTo>
                    <a:pt x="16669" y="2995"/>
                  </a:moveTo>
                  <a:cubicBezTo>
                    <a:pt x="20690" y="6857"/>
                    <a:pt x="21096" y="13074"/>
                    <a:pt x="17576" y="16882"/>
                  </a:cubicBezTo>
                  <a:cubicBezTo>
                    <a:pt x="14056" y="20689"/>
                    <a:pt x="7943" y="20645"/>
                    <a:pt x="3923" y="16783"/>
                  </a:cubicBezTo>
                  <a:cubicBezTo>
                    <a:pt x="-98" y="12921"/>
                    <a:pt x="-504" y="6704"/>
                    <a:pt x="3016" y="2896"/>
                  </a:cubicBezTo>
                  <a:cubicBezTo>
                    <a:pt x="6536" y="-911"/>
                    <a:pt x="12649" y="-867"/>
                    <a:pt x="16669" y="2995"/>
                  </a:cubicBezTo>
                </a:path>
              </a:pathLst>
            </a:custGeom>
            <a:solidFill>
              <a:srgbClr val="000000"/>
            </a:solidFill>
            <a:ln w="19050" cap="flat">
              <a:solidFill>
                <a:schemeClr val="tx1"/>
              </a:solidFill>
              <a:prstDash val="solid"/>
              <a:round/>
              <a:headEnd type="none" w="med" len="med"/>
              <a:tailEnd type="none" w="med" len="med"/>
            </a:ln>
          </p:spPr>
          <p:txBody>
            <a:bodyPr lIns="0" tIns="0" rIns="0" bIns="0"/>
            <a:lstStyle/>
            <a:p>
              <a:endParaRPr lang="en-US"/>
            </a:p>
          </p:txBody>
        </p:sp>
      </p:grpSp>
      <p:sp>
        <p:nvSpPr>
          <p:cNvPr id="60435" name="Line 19"/>
          <p:cNvSpPr>
            <a:spLocks noChangeShapeType="1"/>
          </p:cNvSpPr>
          <p:nvPr/>
        </p:nvSpPr>
        <p:spPr bwMode="auto">
          <a:xfrm rot="10800000" flipH="1">
            <a:off x="2839641" y="3829720"/>
            <a:ext cx="0" cy="146781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0436" name="Rectangle 20"/>
          <p:cNvSpPr>
            <a:spLocks/>
          </p:cNvSpPr>
          <p:nvPr/>
        </p:nvSpPr>
        <p:spPr bwMode="auto">
          <a:xfrm>
            <a:off x="1982391" y="4357687"/>
            <a:ext cx="1705570" cy="464344"/>
          </a:xfrm>
          <a:prstGeom prst="rect">
            <a:avLst/>
          </a:prstGeom>
          <a:solidFill>
            <a:srgbClr val="0096FF">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0437" name="Line 21"/>
          <p:cNvSpPr>
            <a:spLocks noChangeShapeType="1"/>
          </p:cNvSpPr>
          <p:nvPr/>
        </p:nvSpPr>
        <p:spPr bwMode="auto">
          <a:xfrm rot="10800000" flipH="1">
            <a:off x="6813352" y="4900166"/>
            <a:ext cx="0" cy="1031379"/>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60442" name="Group 26"/>
          <p:cNvGrpSpPr>
            <a:grpSpLocks/>
          </p:cNvGrpSpPr>
          <p:nvPr/>
        </p:nvGrpSpPr>
        <p:grpSpPr bwMode="auto">
          <a:xfrm rot="-4654967">
            <a:off x="6601272" y="6065490"/>
            <a:ext cx="339328" cy="187523"/>
            <a:chOff x="0" y="0"/>
            <a:chExt cx="304" cy="167"/>
          </a:xfrm>
        </p:grpSpPr>
        <p:sp>
          <p:nvSpPr>
            <p:cNvPr id="60438" name="Freeform 22"/>
            <p:cNvSpPr>
              <a:spLocks/>
            </p:cNvSpPr>
            <p:nvPr/>
          </p:nvSpPr>
          <p:spPr bwMode="auto">
            <a:xfrm>
              <a:off x="6" y="29"/>
              <a:ext cx="266" cy="135"/>
            </a:xfrm>
            <a:custGeom>
              <a:avLst/>
              <a:gdLst>
                <a:gd name="T0" fmla="*/ 15720 w 19825"/>
                <a:gd name="T1" fmla="*/ 0 h 21600"/>
                <a:gd name="T2" fmla="*/ 0 w 19825"/>
                <a:gd name="T3" fmla="*/ 19129 h 21600"/>
                <a:gd name="T4" fmla="*/ 18560 w 19825"/>
                <a:gd name="T5" fmla="*/ 21600 h 21600"/>
                <a:gd name="T6" fmla="*/ 15720 w 19825"/>
                <a:gd name="T7" fmla="*/ 0 h 21600"/>
                <a:gd name="T8" fmla="*/ 15720 w 19825"/>
                <a:gd name="T9" fmla="*/ 0 h 21600"/>
              </a:gdLst>
              <a:ahLst/>
              <a:cxnLst>
                <a:cxn ang="0">
                  <a:pos x="T0" y="T1"/>
                </a:cxn>
                <a:cxn ang="0">
                  <a:pos x="T2" y="T3"/>
                </a:cxn>
                <a:cxn ang="0">
                  <a:pos x="T4" y="T5"/>
                </a:cxn>
                <a:cxn ang="0">
                  <a:pos x="T6" y="T7"/>
                </a:cxn>
                <a:cxn ang="0">
                  <a:pos x="T8" y="T9"/>
                </a:cxn>
              </a:cxnLst>
              <a:rect l="0" t="0" r="r" b="b"/>
              <a:pathLst>
                <a:path w="19825" h="21600">
                  <a:moveTo>
                    <a:pt x="15720" y="0"/>
                  </a:moveTo>
                  <a:cubicBezTo>
                    <a:pt x="12680" y="3029"/>
                    <a:pt x="12240" y="4543"/>
                    <a:pt x="0" y="19129"/>
                  </a:cubicBezTo>
                  <a:cubicBezTo>
                    <a:pt x="9840" y="20803"/>
                    <a:pt x="11640" y="20803"/>
                    <a:pt x="18560" y="21600"/>
                  </a:cubicBezTo>
                  <a:cubicBezTo>
                    <a:pt x="19800" y="17934"/>
                    <a:pt x="21600" y="7652"/>
                    <a:pt x="15720" y="0"/>
                  </a:cubicBezTo>
                  <a:close/>
                  <a:moveTo>
                    <a:pt x="15720" y="0"/>
                  </a:moveTo>
                </a:path>
              </a:pathLst>
            </a:custGeom>
            <a:gradFill rotWithShape="0">
              <a:gsLst>
                <a:gs pos="0">
                  <a:srgbClr val="6699FF"/>
                </a:gs>
                <a:gs pos="100000">
                  <a:srgbClr val="FFFFFF"/>
                </a:gs>
              </a:gsLst>
              <a:lin ang="0" scaled="1"/>
            </a:gradFill>
            <a:ln w="28575" cap="flat">
              <a:solidFill>
                <a:schemeClr val="tx1"/>
              </a:solidFill>
              <a:prstDash val="solid"/>
              <a:round/>
              <a:headEnd type="none" w="med" len="med"/>
              <a:tailEnd type="none" w="med" len="med"/>
            </a:ln>
          </p:spPr>
          <p:txBody>
            <a:bodyPr lIns="0" tIns="0" rIns="0" bIns="0"/>
            <a:lstStyle/>
            <a:p>
              <a:endParaRPr lang="en-US"/>
            </a:p>
          </p:txBody>
        </p:sp>
        <p:sp>
          <p:nvSpPr>
            <p:cNvPr id="60439" name="Freeform 23"/>
            <p:cNvSpPr>
              <a:spLocks/>
            </p:cNvSpPr>
            <p:nvPr/>
          </p:nvSpPr>
          <p:spPr bwMode="auto">
            <a:xfrm>
              <a:off x="0" y="0"/>
              <a:ext cx="304" cy="167"/>
            </a:xfrm>
            <a:custGeom>
              <a:avLst/>
              <a:gdLst>
                <a:gd name="T0" fmla="*/ 19090 w 21600"/>
                <a:gd name="T1" fmla="*/ 0 h 21600"/>
                <a:gd name="T2" fmla="*/ 0 w 21600"/>
                <a:gd name="T3" fmla="*/ 19491 h 21600"/>
                <a:gd name="T4" fmla="*/ 21600 w 21600"/>
                <a:gd name="T5" fmla="*/ 21600 h 21600"/>
              </a:gdLst>
              <a:ahLst/>
              <a:cxnLst>
                <a:cxn ang="0">
                  <a:pos x="T0" y="T1"/>
                </a:cxn>
                <a:cxn ang="0">
                  <a:pos x="T2" y="T3"/>
                </a:cxn>
                <a:cxn ang="0">
                  <a:pos x="T4" y="T5"/>
                </a:cxn>
              </a:cxnLst>
              <a:rect l="0" t="0" r="r" b="b"/>
              <a:pathLst>
                <a:path w="21600" h="21600">
                  <a:moveTo>
                    <a:pt x="19090" y="0"/>
                  </a:moveTo>
                  <a:lnTo>
                    <a:pt x="0" y="19491"/>
                  </a:lnTo>
                  <a:lnTo>
                    <a:pt x="21600" y="21600"/>
                  </a:lnTo>
                </a:path>
              </a:pathLst>
            </a:cu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0440" name="AutoShape 24"/>
            <p:cNvSpPr>
              <a:spLocks/>
            </p:cNvSpPr>
            <p:nvPr/>
          </p:nvSpPr>
          <p:spPr bwMode="auto">
            <a:xfrm rot="-1080000">
              <a:off x="214" y="44"/>
              <a:ext cx="53" cy="100"/>
            </a:xfrm>
            <a:custGeom>
              <a:avLst/>
              <a:gdLst/>
              <a:ahLst/>
              <a:cxnLst/>
              <a:rect l="0" t="0" r="r" b="b"/>
              <a:pathLst>
                <a:path w="19441" h="19616">
                  <a:moveTo>
                    <a:pt x="16715" y="3059"/>
                  </a:moveTo>
                  <a:cubicBezTo>
                    <a:pt x="20672" y="6932"/>
                    <a:pt x="20933" y="13142"/>
                    <a:pt x="17298" y="16929"/>
                  </a:cubicBezTo>
                  <a:cubicBezTo>
                    <a:pt x="13663" y="20717"/>
                    <a:pt x="7508" y="20648"/>
                    <a:pt x="3551" y="16775"/>
                  </a:cubicBezTo>
                  <a:cubicBezTo>
                    <a:pt x="-406" y="12902"/>
                    <a:pt x="-667" y="6692"/>
                    <a:pt x="2968" y="2904"/>
                  </a:cubicBezTo>
                  <a:cubicBezTo>
                    <a:pt x="6603" y="-883"/>
                    <a:pt x="12758" y="-814"/>
                    <a:pt x="16715" y="3059"/>
                  </a:cubicBezTo>
                </a:path>
              </a:pathLst>
            </a:custGeom>
            <a:solidFill>
              <a:srgbClr val="333333"/>
            </a:solidFill>
            <a:ln w="28575" cap="flat">
              <a:solidFill>
                <a:schemeClr val="tx1"/>
              </a:solidFill>
              <a:prstDash val="solid"/>
              <a:round/>
              <a:headEnd type="none" w="med" len="med"/>
              <a:tailEnd type="none" w="med" len="med"/>
            </a:ln>
          </p:spPr>
          <p:txBody>
            <a:bodyPr lIns="0" tIns="0" rIns="0" bIns="0"/>
            <a:lstStyle/>
            <a:p>
              <a:endParaRPr lang="en-US"/>
            </a:p>
          </p:txBody>
        </p:sp>
        <p:sp>
          <p:nvSpPr>
            <p:cNvPr id="60441" name="AutoShape 25"/>
            <p:cNvSpPr>
              <a:spLocks/>
            </p:cNvSpPr>
            <p:nvPr/>
          </p:nvSpPr>
          <p:spPr bwMode="auto">
            <a:xfrm rot="-1080000">
              <a:off x="240" y="65"/>
              <a:ext cx="18" cy="53"/>
            </a:xfrm>
            <a:custGeom>
              <a:avLst/>
              <a:gdLst/>
              <a:ahLst/>
              <a:cxnLst/>
              <a:rect l="0" t="0" r="r" b="b"/>
              <a:pathLst>
                <a:path w="19309" h="19638">
                  <a:moveTo>
                    <a:pt x="16669" y="2995"/>
                  </a:moveTo>
                  <a:cubicBezTo>
                    <a:pt x="20690" y="6857"/>
                    <a:pt x="21096" y="13074"/>
                    <a:pt x="17576" y="16882"/>
                  </a:cubicBezTo>
                  <a:cubicBezTo>
                    <a:pt x="14056" y="20689"/>
                    <a:pt x="7943" y="20645"/>
                    <a:pt x="3923" y="16783"/>
                  </a:cubicBezTo>
                  <a:cubicBezTo>
                    <a:pt x="-98" y="12921"/>
                    <a:pt x="-504" y="6704"/>
                    <a:pt x="3016" y="2896"/>
                  </a:cubicBezTo>
                  <a:cubicBezTo>
                    <a:pt x="6536" y="-911"/>
                    <a:pt x="12649" y="-867"/>
                    <a:pt x="16669" y="2995"/>
                  </a:cubicBezTo>
                </a:path>
              </a:pathLst>
            </a:custGeom>
            <a:solidFill>
              <a:srgbClr val="000000"/>
            </a:solidFill>
            <a:ln w="19050" cap="flat">
              <a:solidFill>
                <a:schemeClr val="tx1"/>
              </a:solidFill>
              <a:prstDash val="solid"/>
              <a:round/>
              <a:headEnd type="none" w="med" len="med"/>
              <a:tailEnd type="none" w="med" len="med"/>
            </a:ln>
          </p:spPr>
          <p:txBody>
            <a:bodyPr lIns="0" tIns="0" rIns="0" bIns="0"/>
            <a:lstStyle/>
            <a:p>
              <a:endParaRPr lang="en-US"/>
            </a:p>
          </p:txBody>
        </p:sp>
      </p:grpSp>
      <p:sp>
        <p:nvSpPr>
          <p:cNvPr id="60443" name="Rectangle 27"/>
          <p:cNvSpPr>
            <a:spLocks/>
          </p:cNvSpPr>
          <p:nvPr/>
        </p:nvSpPr>
        <p:spPr bwMode="auto">
          <a:xfrm>
            <a:off x="5956102" y="5509617"/>
            <a:ext cx="1705570" cy="169664"/>
          </a:xfrm>
          <a:prstGeom prst="rect">
            <a:avLst/>
          </a:prstGeom>
          <a:solidFill>
            <a:srgbClr val="0096FF">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0444" name="Rectangle 28"/>
          <p:cNvSpPr>
            <a:spLocks/>
          </p:cNvSpPr>
          <p:nvPr/>
        </p:nvSpPr>
        <p:spPr bwMode="auto">
          <a:xfrm>
            <a:off x="5956102" y="5277445"/>
            <a:ext cx="1705570" cy="169664"/>
          </a:xfrm>
          <a:prstGeom prst="rect">
            <a:avLst/>
          </a:prstGeom>
          <a:solidFill>
            <a:srgbClr val="722CFD">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0445" name="Rectangle 29"/>
          <p:cNvSpPr>
            <a:spLocks/>
          </p:cNvSpPr>
          <p:nvPr/>
        </p:nvSpPr>
        <p:spPr bwMode="auto">
          <a:xfrm>
            <a:off x="5956102" y="5036344"/>
            <a:ext cx="1705570" cy="169664"/>
          </a:xfrm>
          <a:prstGeom prst="rect">
            <a:avLst/>
          </a:prstGeom>
          <a:solidFill>
            <a:srgbClr val="640E2F">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0446" name="Line 30"/>
          <p:cNvSpPr>
            <a:spLocks noChangeShapeType="1"/>
          </p:cNvSpPr>
          <p:nvPr/>
        </p:nvSpPr>
        <p:spPr bwMode="auto">
          <a:xfrm rot="10800000" flipH="1">
            <a:off x="6813352" y="3569643"/>
            <a:ext cx="0" cy="103137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0447" name="Line 31"/>
          <p:cNvSpPr>
            <a:spLocks noChangeShapeType="1"/>
          </p:cNvSpPr>
          <p:nvPr/>
        </p:nvSpPr>
        <p:spPr bwMode="auto">
          <a:xfrm rot="10800000" flipH="1">
            <a:off x="6813352" y="4661297"/>
            <a:ext cx="0" cy="285750"/>
          </a:xfrm>
          <a:prstGeom prst="line">
            <a:avLst/>
          </a:prstGeom>
          <a:noFill/>
          <a:ln w="25400" cap="rnd">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0448" name="Rectangle 32"/>
          <p:cNvSpPr>
            <a:spLocks/>
          </p:cNvSpPr>
          <p:nvPr/>
        </p:nvSpPr>
        <p:spPr bwMode="auto">
          <a:xfrm>
            <a:off x="5956102" y="4357688"/>
            <a:ext cx="1705570" cy="169664"/>
          </a:xfrm>
          <a:prstGeom prst="rect">
            <a:avLst/>
          </a:prstGeom>
          <a:solidFill>
            <a:srgbClr val="FFFF33">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0449" name="Rectangle 33"/>
          <p:cNvSpPr>
            <a:spLocks/>
          </p:cNvSpPr>
          <p:nvPr/>
        </p:nvSpPr>
        <p:spPr bwMode="auto">
          <a:xfrm>
            <a:off x="5956102" y="4125516"/>
            <a:ext cx="1705570" cy="169664"/>
          </a:xfrm>
          <a:prstGeom prst="rect">
            <a:avLst/>
          </a:prstGeom>
          <a:solidFill>
            <a:srgbClr val="66B132">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0450" name="Rectangle 34"/>
          <p:cNvSpPr>
            <a:spLocks/>
          </p:cNvSpPr>
          <p:nvPr/>
        </p:nvSpPr>
        <p:spPr bwMode="auto">
          <a:xfrm>
            <a:off x="5956102" y="3884414"/>
            <a:ext cx="1705570" cy="169664"/>
          </a:xfrm>
          <a:prstGeom prst="rect">
            <a:avLst/>
          </a:prstGeom>
          <a:solidFill>
            <a:srgbClr val="FD9A00">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4042718" y="4388182"/>
            <a:ext cx="330540" cy="369332"/>
          </a:xfrm>
          <a:prstGeom prst="rect">
            <a:avLst/>
          </a:prstGeom>
        </p:spPr>
        <p:txBody>
          <a:bodyPr wrap="none">
            <a:spAutoFit/>
          </a:bodyPr>
          <a:lstStyle/>
          <a:p>
            <a:r>
              <a:rPr lang="en-US" altLang="en-US" dirty="0" smtClean="0">
                <a:latin typeface="Symbol" charset="2"/>
                <a:ea typeface="Symbol" charset="2"/>
                <a:cs typeface="Symbol" charset="2"/>
                <a:sym typeface="Symbol"/>
              </a:rPr>
              <a:t></a:t>
            </a:r>
            <a:endParaRPr lang="en-US" dirty="0"/>
          </a:p>
        </p:txBody>
      </p:sp>
      <p:sp>
        <p:nvSpPr>
          <p:cNvPr id="4" name="Rectangle 3"/>
          <p:cNvSpPr/>
          <p:nvPr/>
        </p:nvSpPr>
        <p:spPr>
          <a:xfrm>
            <a:off x="8001000" y="4239994"/>
            <a:ext cx="372217" cy="369332"/>
          </a:xfrm>
          <a:prstGeom prst="rect">
            <a:avLst/>
          </a:prstGeom>
        </p:spPr>
        <p:txBody>
          <a:bodyPr wrap="none">
            <a:spAutoFit/>
          </a:bodyPr>
          <a:lstStyle/>
          <a:p>
            <a:r>
              <a:rPr lang="en-US" altLang="en-US" dirty="0" smtClean="0">
                <a:latin typeface="Symbol" charset="2"/>
                <a:ea typeface="Symbol" charset="2"/>
                <a:cs typeface="Symbol" charset="2"/>
                <a:sym typeface="Symbol"/>
              </a:rPr>
              <a:t></a:t>
            </a:r>
            <a:r>
              <a:rPr lang="en-US" altLang="en-US" baseline="-7000" dirty="0" err="1" smtClean="0">
                <a:latin typeface="Verdana" charset="0"/>
                <a:ea typeface="Verdana" charset="0"/>
                <a:cs typeface="Verdana" charset="0"/>
                <a:sym typeface="Verdana" charset="0"/>
              </a:rPr>
              <a:t>i</a:t>
            </a:r>
            <a:endParaRPr lang="en-US" dirty="0"/>
          </a:p>
        </p:txBody>
      </p:sp>
      <p:sp>
        <p:nvSpPr>
          <p:cNvPr id="39" name="Rectangle 2"/>
          <p:cNvSpPr>
            <a:spLocks/>
          </p:cNvSpPr>
          <p:nvPr/>
        </p:nvSpPr>
        <p:spPr bwMode="auto">
          <a:xfrm>
            <a:off x="1251568" y="2129135"/>
            <a:ext cx="33534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3000" dirty="0" smtClean="0">
                <a:ea typeface="Lucida Grande" charset="0"/>
                <a:cs typeface="Lucida Grande" charset="0"/>
              </a:rPr>
              <a:t>α</a:t>
            </a:r>
            <a:r>
              <a:rPr lang="en-US" altLang="en-US" sz="3000" baseline="-6000" dirty="0" smtClean="0">
                <a:ea typeface="Gill Sans" charset="0"/>
                <a:cs typeface="Gill Sans" charset="0"/>
              </a:rPr>
              <a:t>out</a:t>
            </a:r>
            <a:r>
              <a:rPr lang="en-US" altLang="en-US" sz="3000" dirty="0" smtClean="0">
                <a:ea typeface="Lucida Grande" charset="0"/>
                <a:cs typeface="Lucida Grande" charset="0"/>
              </a:rPr>
              <a:t> </a:t>
            </a:r>
            <a:r>
              <a:rPr lang="en-US" altLang="en-US" sz="3000" dirty="0">
                <a:ea typeface="Lucida Grande" charset="0"/>
                <a:cs typeface="Lucida Grande" charset="0"/>
              </a:rPr>
              <a:t>= (1 - α) </a:t>
            </a:r>
            <a:r>
              <a:rPr lang="en-US" altLang="en-US" sz="3000" dirty="0" smtClean="0">
                <a:ea typeface="Lucida Grande" charset="0"/>
                <a:cs typeface="Lucida Grande" charset="0"/>
              </a:rPr>
              <a:t>α</a:t>
            </a:r>
            <a:r>
              <a:rPr lang="en-US" altLang="en-US" sz="3000" baseline="-6000" dirty="0" smtClean="0">
                <a:ea typeface="Gill Sans" charset="0"/>
                <a:cs typeface="Gill Sans" charset="0"/>
              </a:rPr>
              <a:t>in</a:t>
            </a:r>
            <a:r>
              <a:rPr lang="en-US" altLang="en-US" sz="3000" dirty="0" smtClean="0">
                <a:ea typeface="Lucida Grande" charset="0"/>
                <a:cs typeface="Lucida Grande" charset="0"/>
              </a:rPr>
              <a:t> </a:t>
            </a:r>
            <a:r>
              <a:rPr lang="en-US" altLang="en-US" sz="3000" dirty="0">
                <a:ea typeface="Lucida Grande" charset="0"/>
                <a:cs typeface="Lucida Grande" charset="0"/>
              </a:rPr>
              <a:t>+ </a:t>
            </a:r>
            <a:r>
              <a:rPr lang="en-US" altLang="en-US" sz="3000" dirty="0" smtClean="0">
                <a:ea typeface="Lucida Grande" charset="0"/>
                <a:cs typeface="Lucida Grande" charset="0"/>
              </a:rPr>
              <a:t>α</a:t>
            </a:r>
            <a:endParaRPr lang="en-US" altLang="en-US" sz="3000" baseline="-6000" dirty="0">
              <a:ea typeface="Gill Sans" charset="0"/>
              <a:cs typeface="Gill Sans" charset="0"/>
            </a:endParaRPr>
          </a:p>
        </p:txBody>
      </p:sp>
      <p:sp>
        <p:nvSpPr>
          <p:cNvPr id="40" name="Rectangle 2"/>
          <p:cNvSpPr>
            <a:spLocks/>
          </p:cNvSpPr>
          <p:nvPr/>
        </p:nvSpPr>
        <p:spPr bwMode="auto">
          <a:xfrm>
            <a:off x="5731377" y="1600200"/>
            <a:ext cx="25744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3000" dirty="0" smtClean="0">
                <a:ea typeface="Lucida Grande" charset="0"/>
                <a:cs typeface="Lucida Grande" charset="0"/>
              </a:rPr>
              <a:t>C(</a:t>
            </a:r>
            <a:r>
              <a:rPr lang="en-US" altLang="en-US" sz="3000" dirty="0" err="1" smtClean="0">
                <a:ea typeface="Lucida Grande" charset="0"/>
                <a:cs typeface="Lucida Grande" charset="0"/>
              </a:rPr>
              <a:t>i</a:t>
            </a:r>
            <a:r>
              <a:rPr lang="en-US" altLang="en-US" sz="3000" dirty="0" smtClean="0">
                <a:ea typeface="Lucida Grande" charset="0"/>
                <a:cs typeface="Lucida Grande" charset="0"/>
              </a:rPr>
              <a:t>)</a:t>
            </a:r>
            <a:r>
              <a:rPr lang="en-US" altLang="en-US" sz="3000" baseline="-6000" dirty="0" smtClean="0">
                <a:ea typeface="Gill Sans" charset="0"/>
                <a:cs typeface="Gill Sans" charset="0"/>
              </a:rPr>
              <a:t>in</a:t>
            </a:r>
            <a:r>
              <a:rPr lang="en-US" altLang="en-US" sz="3000" dirty="0" smtClean="0">
                <a:ea typeface="Gill Sans" charset="0"/>
                <a:cs typeface="Gill Sans" charset="0"/>
              </a:rPr>
              <a:t> </a:t>
            </a:r>
            <a:r>
              <a:rPr lang="en-US" altLang="en-US" sz="3000" dirty="0">
                <a:ea typeface="Gill Sans" charset="0"/>
                <a:cs typeface="Gill Sans" charset="0"/>
              </a:rPr>
              <a:t>= </a:t>
            </a:r>
            <a:r>
              <a:rPr lang="en-US" altLang="en-US" sz="3000" dirty="0" smtClean="0">
                <a:ea typeface="Gill Sans" charset="0"/>
                <a:cs typeface="Gill Sans" charset="0"/>
              </a:rPr>
              <a:t>C(i-1)</a:t>
            </a:r>
            <a:r>
              <a:rPr lang="en-US" altLang="en-US" sz="3000" baseline="-6000" dirty="0" smtClean="0">
                <a:ea typeface="Gill Sans" charset="0"/>
                <a:cs typeface="Gill Sans" charset="0"/>
              </a:rPr>
              <a:t>out</a:t>
            </a:r>
            <a:endParaRPr lang="en-US" altLang="en-US" sz="3000" baseline="-6000" dirty="0">
              <a:ea typeface="Gill Sans" charset="0"/>
              <a:cs typeface="Gill Sans" charset="0"/>
            </a:endParaRPr>
          </a:p>
        </p:txBody>
      </p:sp>
      <p:sp>
        <p:nvSpPr>
          <p:cNvPr id="5" name="TextBox 4"/>
          <p:cNvSpPr txBox="1"/>
          <p:nvPr/>
        </p:nvSpPr>
        <p:spPr>
          <a:xfrm>
            <a:off x="5670352" y="2279885"/>
            <a:ext cx="2940248" cy="738664"/>
          </a:xfrm>
          <a:prstGeom prst="rect">
            <a:avLst/>
          </a:prstGeom>
          <a:noFill/>
        </p:spPr>
        <p:txBody>
          <a:bodyPr wrap="square" rtlCol="0">
            <a:spAutoFit/>
          </a:bodyPr>
          <a:lstStyle/>
          <a:p>
            <a:pPr algn="l"/>
            <a:r>
              <a:rPr lang="en-US" sz="1400" dirty="0" smtClean="0"/>
              <a:t>Iterative process. The output color of the previous step becomes the input color of the next step.</a:t>
            </a:r>
            <a:endParaRPr lang="en-US" sz="1400" dirty="0"/>
          </a:p>
        </p:txBody>
      </p:sp>
      <mc:AlternateContent xmlns:mc="http://schemas.openxmlformats.org/markup-compatibility/2006" xmlns:a14="http://schemas.microsoft.com/office/drawing/2010/main">
        <mc:Choice Requires="a14">
          <p:sp>
            <p:nvSpPr>
              <p:cNvPr id="42" name="TextBox 41"/>
              <p:cNvSpPr txBox="1"/>
              <p:nvPr/>
            </p:nvSpPr>
            <p:spPr>
              <a:xfrm>
                <a:off x="1364737" y="2649217"/>
                <a:ext cx="2940248" cy="738664"/>
              </a:xfrm>
              <a:prstGeom prst="rect">
                <a:avLst/>
              </a:prstGeom>
              <a:noFill/>
            </p:spPr>
            <p:txBody>
              <a:bodyPr wrap="square" rtlCol="0">
                <a:spAutoFit/>
              </a:bodyPr>
              <a:lstStyle/>
              <a:p>
                <a:pPr algn="l"/>
                <a:r>
                  <a:rPr lang="en-US" sz="1400" dirty="0" smtClean="0"/>
                  <a:t>Note that the </a:t>
                </a:r>
                <a14:m>
                  <m:oMath xmlns:m="http://schemas.openxmlformats.org/officeDocument/2006/math">
                    <m:r>
                      <a:rPr lang="en-US" sz="1400" b="0" i="1" smtClean="0">
                        <a:latin typeface="Cambria Math"/>
                      </a:rPr>
                      <m:t>𝛼</m:t>
                    </m:r>
                  </m:oMath>
                </a14:m>
                <a:r>
                  <a:rPr lang="en-US" sz="1400" dirty="0" smtClean="0"/>
                  <a:t>-computation is not necessary for computing the RGB color. It is therefore often omitted.</a:t>
                </a:r>
                <a:endParaRPr lang="en-US"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1364737" y="2649217"/>
                <a:ext cx="2940248" cy="738664"/>
              </a:xfrm>
              <a:prstGeom prst="rect">
                <a:avLst/>
              </a:prstGeom>
              <a:blipFill rotWithShape="1">
                <a:blip r:embed="rId3"/>
                <a:stretch>
                  <a:fillRect l="-622" t="-826" b="-7438"/>
                </a:stretch>
              </a:blipFill>
            </p:spPr>
            <p:txBody>
              <a:bodyPr/>
              <a:lstStyle/>
              <a:p>
                <a:r>
                  <a:rPr lang="en-US">
                    <a:noFill/>
                  </a:rPr>
                  <a:t> </a:t>
                </a:r>
              </a:p>
            </p:txBody>
          </p:sp>
        </mc:Fallback>
      </mc:AlternateContent>
    </p:spTree>
    <p:extLst>
      <p:ext uri="{BB962C8B-B14F-4D97-AF65-F5344CB8AC3E}">
        <p14:creationId xmlns:p14="http://schemas.microsoft.com/office/powerpoint/2010/main" val="2817739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ChangeArrowheads="1"/>
          </p:cNvSpPr>
          <p:nvPr>
            <p:ph type="title"/>
          </p:nvPr>
        </p:nvSpPr>
        <p:spPr>
          <a:ln/>
        </p:spPr>
        <p:txBody>
          <a:bodyPr/>
          <a:lstStyle/>
          <a:p>
            <a:r>
              <a:rPr lang="en-US" altLang="en-US"/>
              <a:t>Front-to-back strategy</a:t>
            </a:r>
          </a:p>
        </p:txBody>
      </p:sp>
      <p:sp>
        <p:nvSpPr>
          <p:cNvPr id="62466" name="Rectangle 2"/>
          <p:cNvSpPr>
            <a:spLocks/>
          </p:cNvSpPr>
          <p:nvPr/>
        </p:nvSpPr>
        <p:spPr bwMode="auto">
          <a:xfrm>
            <a:off x="1425020" y="1815405"/>
            <a:ext cx="38327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3000" dirty="0" err="1">
                <a:ea typeface="Gill Sans" charset="0"/>
                <a:cs typeface="Gill Sans" charset="0"/>
              </a:rPr>
              <a:t>C</a:t>
            </a:r>
            <a:r>
              <a:rPr lang="en-US" altLang="en-US" sz="3000" baseline="-6000" dirty="0" err="1">
                <a:ea typeface="Gill Sans" charset="0"/>
                <a:cs typeface="Gill Sans" charset="0"/>
              </a:rPr>
              <a:t>out</a:t>
            </a:r>
            <a:r>
              <a:rPr lang="en-US" altLang="en-US" sz="3000" dirty="0">
                <a:ea typeface="Gill Sans" charset="0"/>
                <a:cs typeface="Gill Sans" charset="0"/>
              </a:rPr>
              <a:t> = </a:t>
            </a:r>
            <a:r>
              <a:rPr lang="en-US" altLang="en-US" sz="3000" dirty="0" err="1">
                <a:ea typeface="Gill Sans" charset="0"/>
                <a:cs typeface="Gill Sans" charset="0"/>
              </a:rPr>
              <a:t>C</a:t>
            </a:r>
            <a:r>
              <a:rPr lang="en-US" altLang="en-US" sz="3000" baseline="-6000" dirty="0" err="1">
                <a:ea typeface="Gill Sans" charset="0"/>
                <a:cs typeface="Gill Sans" charset="0"/>
              </a:rPr>
              <a:t>in</a:t>
            </a:r>
            <a:r>
              <a:rPr lang="en-US" altLang="en-US" sz="3000" dirty="0">
                <a:ea typeface="Lucida Grande" charset="0"/>
                <a:cs typeface="Lucida Grande" charset="0"/>
              </a:rPr>
              <a:t> + (1 - α</a:t>
            </a:r>
            <a:r>
              <a:rPr lang="en-US" altLang="en-US" sz="3000" baseline="-6000" dirty="0">
                <a:ea typeface="Gill Sans" charset="0"/>
                <a:cs typeface="Gill Sans" charset="0"/>
              </a:rPr>
              <a:t>in</a:t>
            </a:r>
            <a:r>
              <a:rPr lang="en-US" altLang="en-US" sz="3000" dirty="0">
                <a:ea typeface="Lucida Grande" charset="0"/>
                <a:cs typeface="Lucida Grande" charset="0"/>
              </a:rPr>
              <a:t>) </a:t>
            </a:r>
            <a:r>
              <a:rPr lang="en-US" altLang="en-US" sz="3000" dirty="0" smtClean="0">
                <a:ea typeface="Lucida Grande" charset="0"/>
                <a:cs typeface="Lucida Grande" charset="0"/>
              </a:rPr>
              <a:t>αC</a:t>
            </a:r>
          </a:p>
          <a:p>
            <a:r>
              <a:rPr lang="en-US" altLang="en-US" sz="3000" dirty="0" smtClean="0">
                <a:ea typeface="Lucida Grande" charset="0"/>
                <a:cs typeface="Lucida Grande" charset="0"/>
              </a:rPr>
              <a:t>α</a:t>
            </a:r>
            <a:r>
              <a:rPr lang="en-US" altLang="en-US" sz="3000" baseline="-6000" dirty="0" smtClean="0">
                <a:ea typeface="Gill Sans" charset="0"/>
                <a:cs typeface="Gill Sans" charset="0"/>
              </a:rPr>
              <a:t>out</a:t>
            </a:r>
            <a:r>
              <a:rPr lang="en-US" altLang="en-US" sz="3000" dirty="0" smtClean="0">
                <a:ea typeface="Lucida Grande" charset="0"/>
                <a:cs typeface="Lucida Grande" charset="0"/>
              </a:rPr>
              <a:t> </a:t>
            </a:r>
            <a:r>
              <a:rPr lang="en-US" altLang="en-US" sz="3000" dirty="0">
                <a:ea typeface="Lucida Grande" charset="0"/>
                <a:cs typeface="Lucida Grande" charset="0"/>
              </a:rPr>
              <a:t>= α</a:t>
            </a:r>
            <a:r>
              <a:rPr lang="en-US" altLang="en-US" sz="3000" baseline="-6000" dirty="0">
                <a:ea typeface="Gill Sans" charset="0"/>
                <a:cs typeface="Gill Sans" charset="0"/>
              </a:rPr>
              <a:t>in</a:t>
            </a:r>
            <a:r>
              <a:rPr lang="en-US" altLang="en-US" sz="3000" dirty="0">
                <a:ea typeface="Lucida Grande" charset="0"/>
                <a:cs typeface="Lucida Grande" charset="0"/>
              </a:rPr>
              <a:t>  + (1 - α</a:t>
            </a:r>
            <a:r>
              <a:rPr lang="en-US" altLang="en-US" sz="3000" baseline="-6000" dirty="0">
                <a:ea typeface="Gill Sans" charset="0"/>
                <a:cs typeface="Gill Sans" charset="0"/>
              </a:rPr>
              <a:t>in</a:t>
            </a:r>
            <a:r>
              <a:rPr lang="en-US" altLang="en-US" sz="3000" dirty="0">
                <a:ea typeface="Lucida Grande" charset="0"/>
                <a:cs typeface="Lucida Grande" charset="0"/>
              </a:rPr>
              <a:t>) α</a:t>
            </a:r>
          </a:p>
        </p:txBody>
      </p:sp>
      <p:grpSp>
        <p:nvGrpSpPr>
          <p:cNvPr id="62469" name="Group 5"/>
          <p:cNvGrpSpPr>
            <a:grpSpLocks/>
          </p:cNvGrpSpPr>
          <p:nvPr/>
        </p:nvGrpSpPr>
        <p:grpSpPr bwMode="auto">
          <a:xfrm>
            <a:off x="3777258" y="4411266"/>
            <a:ext cx="446484" cy="323701"/>
            <a:chOff x="0" y="0"/>
            <a:chExt cx="400" cy="290"/>
          </a:xfrm>
        </p:grpSpPr>
        <p:sp>
          <p:nvSpPr>
            <p:cNvPr id="62467" name="Rectangle 3"/>
            <p:cNvSpPr>
              <a:spLocks/>
            </p:cNvSpPr>
            <p:nvPr/>
          </p:nvSpPr>
          <p:spPr bwMode="auto">
            <a:xfrm>
              <a:off x="0" y="0"/>
              <a:ext cx="3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a:latin typeface="Verdana" charset="0"/>
                  <a:ea typeface="Verdana" charset="0"/>
                  <a:cs typeface="Verdana" charset="0"/>
                  <a:sym typeface="Verdana" charset="0"/>
                </a:rPr>
                <a:t>C, </a:t>
              </a:r>
            </a:p>
          </p:txBody>
        </p:sp>
        <p:sp>
          <p:nvSpPr>
            <p:cNvPr id="62468" name="Rectangle 4"/>
            <p:cNvSpPr>
              <a:spLocks/>
            </p:cNvSpPr>
            <p:nvPr/>
          </p:nvSpPr>
          <p:spPr bwMode="auto">
            <a:xfrm>
              <a:off x="248" y="0"/>
              <a:ext cx="1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dirty="0">
                  <a:latin typeface="Symbol" charset="2"/>
                  <a:ea typeface="Symbol" charset="2"/>
                  <a:cs typeface="Symbol" charset="2"/>
                  <a:sym typeface="Symbol"/>
                </a:rPr>
                <a:t></a:t>
              </a:r>
              <a:endParaRPr lang="en-US" altLang="en-US" sz="2100" dirty="0">
                <a:latin typeface="Symbol" charset="2"/>
                <a:ea typeface="Symbol" charset="2"/>
                <a:cs typeface="Symbol" charset="2"/>
                <a:sym typeface="Symbol" charset="2"/>
              </a:endParaRPr>
            </a:p>
          </p:txBody>
        </p:sp>
      </p:grpSp>
      <p:sp>
        <p:nvSpPr>
          <p:cNvPr id="62470" name="Rectangle 6"/>
          <p:cNvSpPr>
            <a:spLocks/>
          </p:cNvSpPr>
          <p:nvPr/>
        </p:nvSpPr>
        <p:spPr bwMode="auto">
          <a:xfrm>
            <a:off x="5893594" y="5759649"/>
            <a:ext cx="801439" cy="33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a:latin typeface="Verdana" charset="0"/>
                <a:ea typeface="Verdana" charset="0"/>
                <a:cs typeface="Verdana" charset="0"/>
                <a:sym typeface="Verdana" charset="0"/>
              </a:rPr>
              <a:t>C(N)</a:t>
            </a:r>
            <a:r>
              <a:rPr lang="en-US" altLang="en-US" sz="2100" baseline="-7000">
                <a:latin typeface="Verdana" charset="0"/>
                <a:ea typeface="Verdana" charset="0"/>
                <a:cs typeface="Verdana" charset="0"/>
                <a:sym typeface="Verdana" charset="0"/>
              </a:rPr>
              <a:t>in</a:t>
            </a:r>
          </a:p>
        </p:txBody>
      </p:sp>
      <p:grpSp>
        <p:nvGrpSpPr>
          <p:cNvPr id="62474" name="Group 10"/>
          <p:cNvGrpSpPr>
            <a:grpSpLocks/>
          </p:cNvGrpSpPr>
          <p:nvPr/>
        </p:nvGrpSpPr>
        <p:grpSpPr bwMode="auto">
          <a:xfrm>
            <a:off x="7715250" y="4268390"/>
            <a:ext cx="532432" cy="323702"/>
            <a:chOff x="0" y="0"/>
            <a:chExt cx="477" cy="290"/>
          </a:xfrm>
        </p:grpSpPr>
        <p:sp>
          <p:nvSpPr>
            <p:cNvPr id="62471" name="Rectangle 7"/>
            <p:cNvSpPr>
              <a:spLocks/>
            </p:cNvSpPr>
            <p:nvPr/>
          </p:nvSpPr>
          <p:spPr bwMode="auto">
            <a:xfrm>
              <a:off x="0" y="0"/>
              <a:ext cx="21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a:latin typeface="Verdana" charset="0"/>
                  <a:ea typeface="Verdana" charset="0"/>
                  <a:cs typeface="Verdana" charset="0"/>
                  <a:sym typeface="Verdana" charset="0"/>
                </a:rPr>
                <a:t>C</a:t>
              </a:r>
              <a:r>
                <a:rPr lang="en-US" altLang="en-US" sz="2100" baseline="-17000">
                  <a:latin typeface="Verdana" charset="0"/>
                  <a:ea typeface="Verdana" charset="0"/>
                  <a:cs typeface="Verdana" charset="0"/>
                  <a:sym typeface="Verdana" charset="0"/>
                </a:rPr>
                <a:t>i</a:t>
              </a:r>
            </a:p>
          </p:txBody>
        </p:sp>
        <p:sp>
          <p:nvSpPr>
            <p:cNvPr id="62472" name="Rectangle 8"/>
            <p:cNvSpPr>
              <a:spLocks/>
            </p:cNvSpPr>
            <p:nvPr/>
          </p:nvSpPr>
          <p:spPr bwMode="auto">
            <a:xfrm>
              <a:off x="128" y="0"/>
              <a:ext cx="12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dirty="0" smtClean="0">
                  <a:latin typeface="Times New Roman" charset="0"/>
                  <a:cs typeface="Times New Roman" charset="0"/>
                  <a:sym typeface="Times New Roman" charset="0"/>
                </a:rPr>
                <a:t>  </a:t>
              </a:r>
              <a:endParaRPr lang="en-US" altLang="en-US" sz="2100" dirty="0">
                <a:latin typeface="Times New Roman" charset="0"/>
                <a:cs typeface="Times New Roman" charset="0"/>
                <a:sym typeface="Times New Roman" charset="0"/>
              </a:endParaRPr>
            </a:p>
          </p:txBody>
        </p:sp>
        <p:sp>
          <p:nvSpPr>
            <p:cNvPr id="62473" name="Rectangle 9"/>
            <p:cNvSpPr>
              <a:spLocks/>
            </p:cNvSpPr>
            <p:nvPr/>
          </p:nvSpPr>
          <p:spPr bwMode="auto">
            <a:xfrm>
              <a:off x="280" y="0"/>
              <a:ext cx="19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dirty="0" smtClean="0">
                  <a:latin typeface="Symbol" charset="2"/>
                  <a:ea typeface="Symbol" charset="2"/>
                  <a:cs typeface="Symbol" charset="2"/>
                  <a:sym typeface="Symbol"/>
                </a:rPr>
                <a:t></a:t>
              </a:r>
              <a:r>
                <a:rPr lang="en-US" altLang="en-US" sz="2100" baseline="-17000" dirty="0" err="1" smtClean="0">
                  <a:latin typeface="Verdana" charset="0"/>
                  <a:ea typeface="Verdana" charset="0"/>
                  <a:cs typeface="Verdana" charset="0"/>
                  <a:sym typeface="Verdana" charset="0"/>
                </a:rPr>
                <a:t>i</a:t>
              </a:r>
              <a:endParaRPr lang="en-US" altLang="en-US" sz="2100" baseline="-17000" dirty="0">
                <a:latin typeface="Verdana" charset="0"/>
                <a:ea typeface="Verdana" charset="0"/>
                <a:cs typeface="Verdana" charset="0"/>
                <a:sym typeface="Verdana" charset="0"/>
              </a:endParaRPr>
            </a:p>
          </p:txBody>
        </p:sp>
      </p:grpSp>
      <p:sp>
        <p:nvSpPr>
          <p:cNvPr id="62475" name="Rectangle 11"/>
          <p:cNvSpPr>
            <a:spLocks/>
          </p:cNvSpPr>
          <p:nvPr/>
        </p:nvSpPr>
        <p:spPr bwMode="auto">
          <a:xfrm>
            <a:off x="5795367" y="3330774"/>
            <a:ext cx="900783" cy="33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a:latin typeface="Verdana" charset="0"/>
                <a:ea typeface="Verdana" charset="0"/>
                <a:cs typeface="Verdana" charset="0"/>
                <a:sym typeface="Verdana" charset="0"/>
              </a:rPr>
              <a:t>C(0)</a:t>
            </a:r>
            <a:r>
              <a:rPr lang="en-US" altLang="en-US" sz="2100" baseline="-7000">
                <a:latin typeface="Verdana" charset="0"/>
                <a:ea typeface="Verdana" charset="0"/>
                <a:cs typeface="Verdana" charset="0"/>
                <a:sym typeface="Verdana" charset="0"/>
              </a:rPr>
              <a:t>out</a:t>
            </a:r>
          </a:p>
        </p:txBody>
      </p:sp>
      <p:grpSp>
        <p:nvGrpSpPr>
          <p:cNvPr id="62480" name="Group 16"/>
          <p:cNvGrpSpPr>
            <a:grpSpLocks/>
          </p:cNvGrpSpPr>
          <p:nvPr/>
        </p:nvGrpSpPr>
        <p:grpSpPr bwMode="auto">
          <a:xfrm rot="-4654967">
            <a:off x="2633142" y="5493990"/>
            <a:ext cx="339328" cy="187523"/>
            <a:chOff x="0" y="0"/>
            <a:chExt cx="304" cy="167"/>
          </a:xfrm>
        </p:grpSpPr>
        <p:sp>
          <p:nvSpPr>
            <p:cNvPr id="62476" name="Freeform 12"/>
            <p:cNvSpPr>
              <a:spLocks/>
            </p:cNvSpPr>
            <p:nvPr/>
          </p:nvSpPr>
          <p:spPr bwMode="auto">
            <a:xfrm>
              <a:off x="6" y="29"/>
              <a:ext cx="266" cy="135"/>
            </a:xfrm>
            <a:custGeom>
              <a:avLst/>
              <a:gdLst>
                <a:gd name="T0" fmla="*/ 15720 w 19825"/>
                <a:gd name="T1" fmla="*/ 0 h 21600"/>
                <a:gd name="T2" fmla="*/ 0 w 19825"/>
                <a:gd name="T3" fmla="*/ 19129 h 21600"/>
                <a:gd name="T4" fmla="*/ 18560 w 19825"/>
                <a:gd name="T5" fmla="*/ 21600 h 21600"/>
                <a:gd name="T6" fmla="*/ 15720 w 19825"/>
                <a:gd name="T7" fmla="*/ 0 h 21600"/>
                <a:gd name="T8" fmla="*/ 15720 w 19825"/>
                <a:gd name="T9" fmla="*/ 0 h 21600"/>
              </a:gdLst>
              <a:ahLst/>
              <a:cxnLst>
                <a:cxn ang="0">
                  <a:pos x="T0" y="T1"/>
                </a:cxn>
                <a:cxn ang="0">
                  <a:pos x="T2" y="T3"/>
                </a:cxn>
                <a:cxn ang="0">
                  <a:pos x="T4" y="T5"/>
                </a:cxn>
                <a:cxn ang="0">
                  <a:pos x="T6" y="T7"/>
                </a:cxn>
                <a:cxn ang="0">
                  <a:pos x="T8" y="T9"/>
                </a:cxn>
              </a:cxnLst>
              <a:rect l="0" t="0" r="r" b="b"/>
              <a:pathLst>
                <a:path w="19825" h="21600">
                  <a:moveTo>
                    <a:pt x="15720" y="0"/>
                  </a:moveTo>
                  <a:cubicBezTo>
                    <a:pt x="12680" y="3029"/>
                    <a:pt x="12240" y="4543"/>
                    <a:pt x="0" y="19129"/>
                  </a:cubicBezTo>
                  <a:cubicBezTo>
                    <a:pt x="9840" y="20803"/>
                    <a:pt x="11640" y="20803"/>
                    <a:pt x="18560" y="21600"/>
                  </a:cubicBezTo>
                  <a:cubicBezTo>
                    <a:pt x="19800" y="17934"/>
                    <a:pt x="21600" y="7652"/>
                    <a:pt x="15720" y="0"/>
                  </a:cubicBezTo>
                  <a:close/>
                  <a:moveTo>
                    <a:pt x="15720" y="0"/>
                  </a:moveTo>
                </a:path>
              </a:pathLst>
            </a:custGeom>
            <a:gradFill rotWithShape="0">
              <a:gsLst>
                <a:gs pos="0">
                  <a:srgbClr val="6699FF"/>
                </a:gs>
                <a:gs pos="100000">
                  <a:srgbClr val="FFFFFF"/>
                </a:gs>
              </a:gsLst>
              <a:lin ang="0" scaled="1"/>
            </a:gradFill>
            <a:ln w="28575" cap="flat">
              <a:solidFill>
                <a:schemeClr val="tx1"/>
              </a:solidFill>
              <a:prstDash val="solid"/>
              <a:round/>
              <a:headEnd type="none" w="med" len="med"/>
              <a:tailEnd type="none" w="med" len="med"/>
            </a:ln>
          </p:spPr>
          <p:txBody>
            <a:bodyPr lIns="0" tIns="0" rIns="0" bIns="0"/>
            <a:lstStyle/>
            <a:p>
              <a:endParaRPr lang="en-US"/>
            </a:p>
          </p:txBody>
        </p:sp>
        <p:sp>
          <p:nvSpPr>
            <p:cNvPr id="62477" name="Freeform 13"/>
            <p:cNvSpPr>
              <a:spLocks/>
            </p:cNvSpPr>
            <p:nvPr/>
          </p:nvSpPr>
          <p:spPr bwMode="auto">
            <a:xfrm>
              <a:off x="0" y="0"/>
              <a:ext cx="304" cy="167"/>
            </a:xfrm>
            <a:custGeom>
              <a:avLst/>
              <a:gdLst>
                <a:gd name="T0" fmla="*/ 19090 w 21600"/>
                <a:gd name="T1" fmla="*/ 0 h 21600"/>
                <a:gd name="T2" fmla="*/ 0 w 21600"/>
                <a:gd name="T3" fmla="*/ 19491 h 21600"/>
                <a:gd name="T4" fmla="*/ 21600 w 21600"/>
                <a:gd name="T5" fmla="*/ 21600 h 21600"/>
              </a:gdLst>
              <a:ahLst/>
              <a:cxnLst>
                <a:cxn ang="0">
                  <a:pos x="T0" y="T1"/>
                </a:cxn>
                <a:cxn ang="0">
                  <a:pos x="T2" y="T3"/>
                </a:cxn>
                <a:cxn ang="0">
                  <a:pos x="T4" y="T5"/>
                </a:cxn>
              </a:cxnLst>
              <a:rect l="0" t="0" r="r" b="b"/>
              <a:pathLst>
                <a:path w="21600" h="21600">
                  <a:moveTo>
                    <a:pt x="19090" y="0"/>
                  </a:moveTo>
                  <a:lnTo>
                    <a:pt x="0" y="19491"/>
                  </a:lnTo>
                  <a:lnTo>
                    <a:pt x="21600" y="21600"/>
                  </a:lnTo>
                </a:path>
              </a:pathLst>
            </a:cu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478" name="AutoShape 14"/>
            <p:cNvSpPr>
              <a:spLocks/>
            </p:cNvSpPr>
            <p:nvPr/>
          </p:nvSpPr>
          <p:spPr bwMode="auto">
            <a:xfrm rot="-1080000">
              <a:off x="214" y="44"/>
              <a:ext cx="53" cy="100"/>
            </a:xfrm>
            <a:custGeom>
              <a:avLst/>
              <a:gdLst/>
              <a:ahLst/>
              <a:cxnLst/>
              <a:rect l="0" t="0" r="r" b="b"/>
              <a:pathLst>
                <a:path w="19441" h="19616">
                  <a:moveTo>
                    <a:pt x="16715" y="3059"/>
                  </a:moveTo>
                  <a:cubicBezTo>
                    <a:pt x="20672" y="6932"/>
                    <a:pt x="20933" y="13142"/>
                    <a:pt x="17298" y="16929"/>
                  </a:cubicBezTo>
                  <a:cubicBezTo>
                    <a:pt x="13663" y="20717"/>
                    <a:pt x="7508" y="20648"/>
                    <a:pt x="3551" y="16775"/>
                  </a:cubicBezTo>
                  <a:cubicBezTo>
                    <a:pt x="-406" y="12902"/>
                    <a:pt x="-667" y="6692"/>
                    <a:pt x="2968" y="2904"/>
                  </a:cubicBezTo>
                  <a:cubicBezTo>
                    <a:pt x="6603" y="-883"/>
                    <a:pt x="12758" y="-814"/>
                    <a:pt x="16715" y="3059"/>
                  </a:cubicBezTo>
                </a:path>
              </a:pathLst>
            </a:custGeom>
            <a:solidFill>
              <a:srgbClr val="333333"/>
            </a:solidFill>
            <a:ln w="28575" cap="flat">
              <a:solidFill>
                <a:schemeClr val="tx1"/>
              </a:solidFill>
              <a:prstDash val="solid"/>
              <a:round/>
              <a:headEnd type="none" w="med" len="med"/>
              <a:tailEnd type="none" w="med" len="med"/>
            </a:ln>
          </p:spPr>
          <p:txBody>
            <a:bodyPr lIns="0" tIns="0" rIns="0" bIns="0"/>
            <a:lstStyle/>
            <a:p>
              <a:endParaRPr lang="en-US"/>
            </a:p>
          </p:txBody>
        </p:sp>
        <p:sp>
          <p:nvSpPr>
            <p:cNvPr id="62479" name="AutoShape 15"/>
            <p:cNvSpPr>
              <a:spLocks/>
            </p:cNvSpPr>
            <p:nvPr/>
          </p:nvSpPr>
          <p:spPr bwMode="auto">
            <a:xfrm rot="-1080000">
              <a:off x="240" y="65"/>
              <a:ext cx="18" cy="53"/>
            </a:xfrm>
            <a:custGeom>
              <a:avLst/>
              <a:gdLst/>
              <a:ahLst/>
              <a:cxnLst/>
              <a:rect l="0" t="0" r="r" b="b"/>
              <a:pathLst>
                <a:path w="19309" h="19638">
                  <a:moveTo>
                    <a:pt x="16669" y="2995"/>
                  </a:moveTo>
                  <a:cubicBezTo>
                    <a:pt x="20690" y="6857"/>
                    <a:pt x="21096" y="13074"/>
                    <a:pt x="17576" y="16882"/>
                  </a:cubicBezTo>
                  <a:cubicBezTo>
                    <a:pt x="14056" y="20689"/>
                    <a:pt x="7943" y="20645"/>
                    <a:pt x="3923" y="16783"/>
                  </a:cubicBezTo>
                  <a:cubicBezTo>
                    <a:pt x="-98" y="12921"/>
                    <a:pt x="-504" y="6704"/>
                    <a:pt x="3016" y="2896"/>
                  </a:cubicBezTo>
                  <a:cubicBezTo>
                    <a:pt x="6536" y="-911"/>
                    <a:pt x="12649" y="-867"/>
                    <a:pt x="16669" y="2995"/>
                  </a:cubicBezTo>
                </a:path>
              </a:pathLst>
            </a:custGeom>
            <a:solidFill>
              <a:srgbClr val="000000"/>
            </a:solidFill>
            <a:ln w="19050" cap="flat">
              <a:solidFill>
                <a:schemeClr val="tx1"/>
              </a:solidFill>
              <a:prstDash val="solid"/>
              <a:round/>
              <a:headEnd type="none" w="med" len="med"/>
              <a:tailEnd type="none" w="med" len="med"/>
            </a:ln>
          </p:spPr>
          <p:txBody>
            <a:bodyPr lIns="0" tIns="0" rIns="0" bIns="0"/>
            <a:lstStyle/>
            <a:p>
              <a:endParaRPr lang="en-US"/>
            </a:p>
          </p:txBody>
        </p:sp>
      </p:grpSp>
      <p:sp>
        <p:nvSpPr>
          <p:cNvPr id="62481" name="Line 17"/>
          <p:cNvSpPr>
            <a:spLocks noChangeShapeType="1"/>
          </p:cNvSpPr>
          <p:nvPr/>
        </p:nvSpPr>
        <p:spPr bwMode="auto">
          <a:xfrm rot="10800000" flipH="1">
            <a:off x="2839641" y="3829720"/>
            <a:ext cx="0" cy="1467817"/>
          </a:xfrm>
          <a:prstGeom prst="line">
            <a:avLst/>
          </a:prstGeom>
          <a:noFill/>
          <a:ln w="254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482" name="Rectangle 18"/>
          <p:cNvSpPr>
            <a:spLocks/>
          </p:cNvSpPr>
          <p:nvPr/>
        </p:nvSpPr>
        <p:spPr bwMode="auto">
          <a:xfrm>
            <a:off x="1982391" y="4357687"/>
            <a:ext cx="1705570" cy="464344"/>
          </a:xfrm>
          <a:prstGeom prst="rect">
            <a:avLst/>
          </a:prstGeom>
          <a:solidFill>
            <a:srgbClr val="0096FF">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2483" name="Line 19"/>
          <p:cNvSpPr>
            <a:spLocks noChangeShapeType="1"/>
          </p:cNvSpPr>
          <p:nvPr/>
        </p:nvSpPr>
        <p:spPr bwMode="auto">
          <a:xfrm rot="10800000" flipH="1">
            <a:off x="6813352" y="4900166"/>
            <a:ext cx="0" cy="103137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62488" name="Group 24"/>
          <p:cNvGrpSpPr>
            <a:grpSpLocks/>
          </p:cNvGrpSpPr>
          <p:nvPr/>
        </p:nvGrpSpPr>
        <p:grpSpPr bwMode="auto">
          <a:xfrm rot="-4654967">
            <a:off x="6601272" y="6065490"/>
            <a:ext cx="339328" cy="187523"/>
            <a:chOff x="0" y="0"/>
            <a:chExt cx="304" cy="167"/>
          </a:xfrm>
        </p:grpSpPr>
        <p:sp>
          <p:nvSpPr>
            <p:cNvPr id="62484" name="Freeform 20"/>
            <p:cNvSpPr>
              <a:spLocks/>
            </p:cNvSpPr>
            <p:nvPr/>
          </p:nvSpPr>
          <p:spPr bwMode="auto">
            <a:xfrm>
              <a:off x="6" y="29"/>
              <a:ext cx="266" cy="135"/>
            </a:xfrm>
            <a:custGeom>
              <a:avLst/>
              <a:gdLst>
                <a:gd name="T0" fmla="*/ 15720 w 19825"/>
                <a:gd name="T1" fmla="*/ 0 h 21600"/>
                <a:gd name="T2" fmla="*/ 0 w 19825"/>
                <a:gd name="T3" fmla="*/ 19129 h 21600"/>
                <a:gd name="T4" fmla="*/ 18560 w 19825"/>
                <a:gd name="T5" fmla="*/ 21600 h 21600"/>
                <a:gd name="T6" fmla="*/ 15720 w 19825"/>
                <a:gd name="T7" fmla="*/ 0 h 21600"/>
                <a:gd name="T8" fmla="*/ 15720 w 19825"/>
                <a:gd name="T9" fmla="*/ 0 h 21600"/>
              </a:gdLst>
              <a:ahLst/>
              <a:cxnLst>
                <a:cxn ang="0">
                  <a:pos x="T0" y="T1"/>
                </a:cxn>
                <a:cxn ang="0">
                  <a:pos x="T2" y="T3"/>
                </a:cxn>
                <a:cxn ang="0">
                  <a:pos x="T4" y="T5"/>
                </a:cxn>
                <a:cxn ang="0">
                  <a:pos x="T6" y="T7"/>
                </a:cxn>
                <a:cxn ang="0">
                  <a:pos x="T8" y="T9"/>
                </a:cxn>
              </a:cxnLst>
              <a:rect l="0" t="0" r="r" b="b"/>
              <a:pathLst>
                <a:path w="19825" h="21600">
                  <a:moveTo>
                    <a:pt x="15720" y="0"/>
                  </a:moveTo>
                  <a:cubicBezTo>
                    <a:pt x="12680" y="3029"/>
                    <a:pt x="12240" y="4543"/>
                    <a:pt x="0" y="19129"/>
                  </a:cubicBezTo>
                  <a:cubicBezTo>
                    <a:pt x="9840" y="20803"/>
                    <a:pt x="11640" y="20803"/>
                    <a:pt x="18560" y="21600"/>
                  </a:cubicBezTo>
                  <a:cubicBezTo>
                    <a:pt x="19800" y="17934"/>
                    <a:pt x="21600" y="7652"/>
                    <a:pt x="15720" y="0"/>
                  </a:cubicBezTo>
                  <a:close/>
                  <a:moveTo>
                    <a:pt x="15720" y="0"/>
                  </a:moveTo>
                </a:path>
              </a:pathLst>
            </a:custGeom>
            <a:gradFill rotWithShape="0">
              <a:gsLst>
                <a:gs pos="0">
                  <a:srgbClr val="6699FF"/>
                </a:gs>
                <a:gs pos="100000">
                  <a:srgbClr val="FFFFFF"/>
                </a:gs>
              </a:gsLst>
              <a:lin ang="0" scaled="1"/>
            </a:gradFill>
            <a:ln w="28575" cap="flat">
              <a:solidFill>
                <a:schemeClr val="tx1"/>
              </a:solidFill>
              <a:prstDash val="solid"/>
              <a:round/>
              <a:headEnd type="none" w="med" len="med"/>
              <a:tailEnd type="none" w="med" len="med"/>
            </a:ln>
          </p:spPr>
          <p:txBody>
            <a:bodyPr lIns="0" tIns="0" rIns="0" bIns="0"/>
            <a:lstStyle/>
            <a:p>
              <a:endParaRPr lang="en-US"/>
            </a:p>
          </p:txBody>
        </p:sp>
        <p:sp>
          <p:nvSpPr>
            <p:cNvPr id="62485" name="Freeform 21"/>
            <p:cNvSpPr>
              <a:spLocks/>
            </p:cNvSpPr>
            <p:nvPr/>
          </p:nvSpPr>
          <p:spPr bwMode="auto">
            <a:xfrm>
              <a:off x="0" y="0"/>
              <a:ext cx="304" cy="167"/>
            </a:xfrm>
            <a:custGeom>
              <a:avLst/>
              <a:gdLst>
                <a:gd name="T0" fmla="*/ 19090 w 21600"/>
                <a:gd name="T1" fmla="*/ 0 h 21600"/>
                <a:gd name="T2" fmla="*/ 0 w 21600"/>
                <a:gd name="T3" fmla="*/ 19491 h 21600"/>
                <a:gd name="T4" fmla="*/ 21600 w 21600"/>
                <a:gd name="T5" fmla="*/ 21600 h 21600"/>
              </a:gdLst>
              <a:ahLst/>
              <a:cxnLst>
                <a:cxn ang="0">
                  <a:pos x="T0" y="T1"/>
                </a:cxn>
                <a:cxn ang="0">
                  <a:pos x="T2" y="T3"/>
                </a:cxn>
                <a:cxn ang="0">
                  <a:pos x="T4" y="T5"/>
                </a:cxn>
              </a:cxnLst>
              <a:rect l="0" t="0" r="r" b="b"/>
              <a:pathLst>
                <a:path w="21600" h="21600">
                  <a:moveTo>
                    <a:pt x="19090" y="0"/>
                  </a:moveTo>
                  <a:lnTo>
                    <a:pt x="0" y="19491"/>
                  </a:lnTo>
                  <a:lnTo>
                    <a:pt x="21600" y="21600"/>
                  </a:lnTo>
                </a:path>
              </a:pathLst>
            </a:cu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486" name="AutoShape 22"/>
            <p:cNvSpPr>
              <a:spLocks/>
            </p:cNvSpPr>
            <p:nvPr/>
          </p:nvSpPr>
          <p:spPr bwMode="auto">
            <a:xfrm rot="-1080000">
              <a:off x="214" y="44"/>
              <a:ext cx="53" cy="100"/>
            </a:xfrm>
            <a:custGeom>
              <a:avLst/>
              <a:gdLst/>
              <a:ahLst/>
              <a:cxnLst/>
              <a:rect l="0" t="0" r="r" b="b"/>
              <a:pathLst>
                <a:path w="19441" h="19616">
                  <a:moveTo>
                    <a:pt x="16715" y="3059"/>
                  </a:moveTo>
                  <a:cubicBezTo>
                    <a:pt x="20672" y="6932"/>
                    <a:pt x="20933" y="13142"/>
                    <a:pt x="17298" y="16929"/>
                  </a:cubicBezTo>
                  <a:cubicBezTo>
                    <a:pt x="13663" y="20717"/>
                    <a:pt x="7508" y="20648"/>
                    <a:pt x="3551" y="16775"/>
                  </a:cubicBezTo>
                  <a:cubicBezTo>
                    <a:pt x="-406" y="12902"/>
                    <a:pt x="-667" y="6692"/>
                    <a:pt x="2968" y="2904"/>
                  </a:cubicBezTo>
                  <a:cubicBezTo>
                    <a:pt x="6603" y="-883"/>
                    <a:pt x="12758" y="-814"/>
                    <a:pt x="16715" y="3059"/>
                  </a:cubicBezTo>
                </a:path>
              </a:pathLst>
            </a:custGeom>
            <a:solidFill>
              <a:srgbClr val="333333"/>
            </a:solidFill>
            <a:ln w="28575" cap="flat">
              <a:solidFill>
                <a:schemeClr val="tx1"/>
              </a:solidFill>
              <a:prstDash val="solid"/>
              <a:round/>
              <a:headEnd type="none" w="med" len="med"/>
              <a:tailEnd type="none" w="med" len="med"/>
            </a:ln>
          </p:spPr>
          <p:txBody>
            <a:bodyPr lIns="0" tIns="0" rIns="0" bIns="0"/>
            <a:lstStyle/>
            <a:p>
              <a:endParaRPr lang="en-US"/>
            </a:p>
          </p:txBody>
        </p:sp>
        <p:sp>
          <p:nvSpPr>
            <p:cNvPr id="62487" name="AutoShape 23"/>
            <p:cNvSpPr>
              <a:spLocks/>
            </p:cNvSpPr>
            <p:nvPr/>
          </p:nvSpPr>
          <p:spPr bwMode="auto">
            <a:xfrm rot="-1080000">
              <a:off x="240" y="65"/>
              <a:ext cx="18" cy="53"/>
            </a:xfrm>
            <a:custGeom>
              <a:avLst/>
              <a:gdLst/>
              <a:ahLst/>
              <a:cxnLst/>
              <a:rect l="0" t="0" r="r" b="b"/>
              <a:pathLst>
                <a:path w="19309" h="19638">
                  <a:moveTo>
                    <a:pt x="16669" y="2995"/>
                  </a:moveTo>
                  <a:cubicBezTo>
                    <a:pt x="20690" y="6857"/>
                    <a:pt x="21096" y="13074"/>
                    <a:pt x="17576" y="16882"/>
                  </a:cubicBezTo>
                  <a:cubicBezTo>
                    <a:pt x="14056" y="20689"/>
                    <a:pt x="7943" y="20645"/>
                    <a:pt x="3923" y="16783"/>
                  </a:cubicBezTo>
                  <a:cubicBezTo>
                    <a:pt x="-98" y="12921"/>
                    <a:pt x="-504" y="6704"/>
                    <a:pt x="3016" y="2896"/>
                  </a:cubicBezTo>
                  <a:cubicBezTo>
                    <a:pt x="6536" y="-911"/>
                    <a:pt x="12649" y="-867"/>
                    <a:pt x="16669" y="2995"/>
                  </a:cubicBezTo>
                </a:path>
              </a:pathLst>
            </a:custGeom>
            <a:solidFill>
              <a:srgbClr val="000000"/>
            </a:solidFill>
            <a:ln w="19050" cap="flat">
              <a:solidFill>
                <a:schemeClr val="tx1"/>
              </a:solidFill>
              <a:prstDash val="solid"/>
              <a:round/>
              <a:headEnd type="none" w="med" len="med"/>
              <a:tailEnd type="none" w="med" len="med"/>
            </a:ln>
          </p:spPr>
          <p:txBody>
            <a:bodyPr lIns="0" tIns="0" rIns="0" bIns="0"/>
            <a:lstStyle/>
            <a:p>
              <a:endParaRPr lang="en-US"/>
            </a:p>
          </p:txBody>
        </p:sp>
      </p:grpSp>
      <p:sp>
        <p:nvSpPr>
          <p:cNvPr id="62489" name="Rectangle 25"/>
          <p:cNvSpPr>
            <a:spLocks/>
          </p:cNvSpPr>
          <p:nvPr/>
        </p:nvSpPr>
        <p:spPr bwMode="auto">
          <a:xfrm>
            <a:off x="5956102" y="5509617"/>
            <a:ext cx="1705570" cy="169664"/>
          </a:xfrm>
          <a:prstGeom prst="rect">
            <a:avLst/>
          </a:prstGeom>
          <a:solidFill>
            <a:srgbClr val="0096FF">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2490" name="Rectangle 26"/>
          <p:cNvSpPr>
            <a:spLocks/>
          </p:cNvSpPr>
          <p:nvPr/>
        </p:nvSpPr>
        <p:spPr bwMode="auto">
          <a:xfrm>
            <a:off x="5956102" y="5277445"/>
            <a:ext cx="1705570" cy="169664"/>
          </a:xfrm>
          <a:prstGeom prst="rect">
            <a:avLst/>
          </a:prstGeom>
          <a:solidFill>
            <a:srgbClr val="722CFD">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2491" name="Rectangle 27"/>
          <p:cNvSpPr>
            <a:spLocks/>
          </p:cNvSpPr>
          <p:nvPr/>
        </p:nvSpPr>
        <p:spPr bwMode="auto">
          <a:xfrm>
            <a:off x="5956102" y="5036344"/>
            <a:ext cx="1705570" cy="169664"/>
          </a:xfrm>
          <a:prstGeom prst="rect">
            <a:avLst/>
          </a:prstGeom>
          <a:solidFill>
            <a:srgbClr val="640E2F">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2492" name="Line 28"/>
          <p:cNvSpPr>
            <a:spLocks noChangeShapeType="1"/>
          </p:cNvSpPr>
          <p:nvPr/>
        </p:nvSpPr>
        <p:spPr bwMode="auto">
          <a:xfrm rot="10800000" flipH="1">
            <a:off x="6813352" y="3569643"/>
            <a:ext cx="0" cy="1031379"/>
          </a:xfrm>
          <a:prstGeom prst="line">
            <a:avLst/>
          </a:prstGeom>
          <a:noFill/>
          <a:ln w="254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493" name="Line 29"/>
          <p:cNvSpPr>
            <a:spLocks noChangeShapeType="1"/>
          </p:cNvSpPr>
          <p:nvPr/>
        </p:nvSpPr>
        <p:spPr bwMode="auto">
          <a:xfrm rot="10800000" flipH="1">
            <a:off x="6813352" y="4661297"/>
            <a:ext cx="0" cy="285750"/>
          </a:xfrm>
          <a:prstGeom prst="line">
            <a:avLst/>
          </a:prstGeom>
          <a:noFill/>
          <a:ln w="25400" cap="rnd">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494" name="Rectangle 30"/>
          <p:cNvSpPr>
            <a:spLocks/>
          </p:cNvSpPr>
          <p:nvPr/>
        </p:nvSpPr>
        <p:spPr bwMode="auto">
          <a:xfrm>
            <a:off x="5956102" y="4357688"/>
            <a:ext cx="1705570" cy="169664"/>
          </a:xfrm>
          <a:prstGeom prst="rect">
            <a:avLst/>
          </a:prstGeom>
          <a:solidFill>
            <a:srgbClr val="FFFF33">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2495" name="Rectangle 31"/>
          <p:cNvSpPr>
            <a:spLocks/>
          </p:cNvSpPr>
          <p:nvPr/>
        </p:nvSpPr>
        <p:spPr bwMode="auto">
          <a:xfrm>
            <a:off x="5956102" y="4125516"/>
            <a:ext cx="1705570" cy="169664"/>
          </a:xfrm>
          <a:prstGeom prst="rect">
            <a:avLst/>
          </a:prstGeom>
          <a:solidFill>
            <a:srgbClr val="66B132">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2496" name="Rectangle 32"/>
          <p:cNvSpPr>
            <a:spLocks/>
          </p:cNvSpPr>
          <p:nvPr/>
        </p:nvSpPr>
        <p:spPr bwMode="auto">
          <a:xfrm>
            <a:off x="5956102" y="3884414"/>
            <a:ext cx="1705570" cy="169664"/>
          </a:xfrm>
          <a:prstGeom prst="rect">
            <a:avLst/>
          </a:prstGeom>
          <a:solidFill>
            <a:srgbClr val="FD9A00">
              <a:alpha val="53000"/>
            </a:srgbClr>
          </a:solidFill>
          <a:ln w="25400" cap="flat">
            <a:solidFill>
              <a:schemeClr val="tx1">
                <a:alpha val="53000"/>
              </a:schemeClr>
            </a:solidFill>
            <a:prstDash val="solid"/>
            <a:miter lim="800000"/>
            <a:headEnd type="none" w="med" len="med"/>
            <a:tailEnd type="none" w="med" len="med"/>
          </a:ln>
        </p:spPr>
        <p:txBody>
          <a:bodyPr lIns="0" tIns="0" rIns="0" bIns="0"/>
          <a:lstStyle/>
          <a:p>
            <a:endParaRPr lang="en-US"/>
          </a:p>
        </p:txBody>
      </p:sp>
      <p:sp>
        <p:nvSpPr>
          <p:cNvPr id="62497" name="Rectangle 33"/>
          <p:cNvSpPr>
            <a:spLocks/>
          </p:cNvSpPr>
          <p:nvPr/>
        </p:nvSpPr>
        <p:spPr bwMode="auto">
          <a:xfrm>
            <a:off x="1520279" y="3661172"/>
            <a:ext cx="119103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dirty="0" err="1">
                <a:latin typeface="Verdana" charset="0"/>
                <a:ea typeface="Verdana" charset="0"/>
                <a:cs typeface="Verdana" charset="0"/>
                <a:sym typeface="Verdana" charset="0"/>
              </a:rPr>
              <a:t>C</a:t>
            </a:r>
            <a:r>
              <a:rPr lang="en-US" altLang="en-US" sz="2100" baseline="-7000" dirty="0" err="1">
                <a:latin typeface="Verdana" charset="0"/>
                <a:ea typeface="Verdana" charset="0"/>
                <a:cs typeface="Verdana" charset="0"/>
                <a:sym typeface="Verdana" charset="0"/>
              </a:rPr>
              <a:t>out</a:t>
            </a:r>
            <a:r>
              <a:rPr lang="en-US" altLang="en-US" sz="2100" baseline="31000" dirty="0">
                <a:latin typeface="Verdana" charset="0"/>
                <a:ea typeface="Verdana" charset="0"/>
                <a:cs typeface="Verdana" charset="0"/>
                <a:sym typeface="Verdana" charset="0"/>
              </a:rPr>
              <a:t> </a:t>
            </a:r>
            <a:r>
              <a:rPr lang="en-US" altLang="en-US" sz="2100" dirty="0">
                <a:latin typeface="Verdana" charset="0"/>
                <a:ea typeface="Verdana" charset="0"/>
                <a:cs typeface="Verdana" charset="0"/>
                <a:sym typeface="Verdana" charset="0"/>
              </a:rPr>
              <a:t>, </a:t>
            </a:r>
            <a:r>
              <a:rPr lang="en-US" altLang="en-US" sz="2100" dirty="0" smtClean="0">
                <a:latin typeface="Symbol" charset="2"/>
                <a:ea typeface="Symbol" charset="2"/>
                <a:cs typeface="Symbol" charset="2"/>
                <a:sym typeface="Symbol"/>
              </a:rPr>
              <a:t></a:t>
            </a:r>
            <a:r>
              <a:rPr lang="en-US" altLang="en-US" sz="2100" baseline="-7000" dirty="0" smtClean="0">
                <a:latin typeface="Verdana" charset="0"/>
                <a:ea typeface="Verdana" charset="0"/>
                <a:cs typeface="Verdana" charset="0"/>
                <a:sym typeface="Verdana" charset="0"/>
              </a:rPr>
              <a:t>out</a:t>
            </a:r>
            <a:endParaRPr lang="en-US" altLang="en-US" sz="2100" baseline="-7000" dirty="0">
              <a:latin typeface="Verdana" charset="0"/>
              <a:ea typeface="Verdana" charset="0"/>
              <a:cs typeface="Verdana" charset="0"/>
              <a:sym typeface="Verdana" charset="0"/>
            </a:endParaRPr>
          </a:p>
        </p:txBody>
      </p:sp>
      <p:sp>
        <p:nvSpPr>
          <p:cNvPr id="62498" name="Rectangle 34"/>
          <p:cNvSpPr>
            <a:spLocks/>
          </p:cNvSpPr>
          <p:nvPr/>
        </p:nvSpPr>
        <p:spPr bwMode="auto">
          <a:xfrm>
            <a:off x="1681014" y="5036344"/>
            <a:ext cx="8768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100" dirty="0" err="1">
                <a:latin typeface="Verdana" charset="0"/>
                <a:ea typeface="Verdana" charset="0"/>
                <a:cs typeface="Verdana" charset="0"/>
                <a:sym typeface="Verdana" charset="0"/>
              </a:rPr>
              <a:t>C</a:t>
            </a:r>
            <a:r>
              <a:rPr lang="en-US" altLang="en-US" sz="2100" baseline="-7000" dirty="0" err="1">
                <a:latin typeface="Verdana" charset="0"/>
                <a:ea typeface="Verdana" charset="0"/>
                <a:cs typeface="Verdana" charset="0"/>
                <a:sym typeface="Verdana" charset="0"/>
              </a:rPr>
              <a:t>in</a:t>
            </a:r>
            <a:r>
              <a:rPr lang="en-US" altLang="en-US" sz="2100" dirty="0">
                <a:latin typeface="Verdana" charset="0"/>
                <a:ea typeface="Verdana" charset="0"/>
                <a:cs typeface="Verdana" charset="0"/>
                <a:sym typeface="Verdana" charset="0"/>
              </a:rPr>
              <a:t>, </a:t>
            </a:r>
            <a:r>
              <a:rPr lang="en-US" altLang="en-US" sz="2100" dirty="0" smtClean="0">
                <a:latin typeface="Symbol" charset="2"/>
                <a:ea typeface="Symbol" charset="2"/>
                <a:cs typeface="Symbol" charset="2"/>
                <a:sym typeface="Symbol"/>
              </a:rPr>
              <a:t></a:t>
            </a:r>
            <a:r>
              <a:rPr lang="en-US" altLang="en-US" sz="2100" baseline="-7000" dirty="0" smtClean="0">
                <a:latin typeface="Verdana" charset="0"/>
                <a:ea typeface="Verdana" charset="0"/>
                <a:cs typeface="Verdana" charset="0"/>
                <a:sym typeface="Verdana" charset="0"/>
              </a:rPr>
              <a:t>in</a:t>
            </a:r>
            <a:endParaRPr lang="en-US" altLang="en-US" sz="2100" baseline="-7000" dirty="0">
              <a:latin typeface="Verdana" charset="0"/>
              <a:ea typeface="Verdana" charset="0"/>
              <a:cs typeface="Verdana" charset="0"/>
              <a:sym typeface="Verdana" charset="0"/>
            </a:endParaRPr>
          </a:p>
        </p:txBody>
      </p:sp>
    </p:spTree>
    <p:extLst>
      <p:ext uri="{BB962C8B-B14F-4D97-AF65-F5344CB8AC3E}">
        <p14:creationId xmlns:p14="http://schemas.microsoft.com/office/powerpoint/2010/main" val="3718137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2431" name="Rectangle 15"/>
          <p:cNvSpPr>
            <a:spLocks noGrp="1" noChangeArrowheads="1"/>
          </p:cNvSpPr>
          <p:nvPr>
            <p:ph type="title"/>
          </p:nvPr>
        </p:nvSpPr>
        <p:spPr/>
        <p:txBody>
          <a:bodyPr/>
          <a:lstStyle/>
          <a:p>
            <a:r>
              <a:rPr lang="de-DE" altLang="en-US" dirty="0" smtClean="0"/>
              <a:t>Ray Casting</a:t>
            </a:r>
            <a:endParaRPr lang="de-DE" altLang="en-US" dirty="0"/>
          </a:p>
        </p:txBody>
      </p:sp>
      <p:sp>
        <p:nvSpPr>
          <p:cNvPr id="572432" name="Rectangle 16"/>
          <p:cNvSpPr>
            <a:spLocks noGrp="1" noChangeArrowheads="1"/>
          </p:cNvSpPr>
          <p:nvPr>
            <p:ph idx="1"/>
          </p:nvPr>
        </p:nvSpPr>
        <p:spPr/>
        <p:txBody>
          <a:bodyPr/>
          <a:lstStyle/>
          <a:p>
            <a:r>
              <a:rPr lang="en-US" altLang="en-US" dirty="0" smtClean="0"/>
              <a:t>Composition </a:t>
            </a:r>
            <a:r>
              <a:rPr lang="en-US" altLang="en-US" dirty="0"/>
              <a:t>of the </a:t>
            </a:r>
            <a:r>
              <a:rPr lang="en-US" altLang="en-US" dirty="0" smtClean="0"/>
              <a:t>contributions:</a:t>
            </a:r>
            <a:endParaRPr lang="de-DE" altLang="en-US" dirty="0"/>
          </a:p>
        </p:txBody>
      </p:sp>
      <p:grpSp>
        <p:nvGrpSpPr>
          <p:cNvPr id="572467" name="Group 51"/>
          <p:cNvGrpSpPr>
            <a:grpSpLocks/>
          </p:cNvGrpSpPr>
          <p:nvPr/>
        </p:nvGrpSpPr>
        <p:grpSpPr bwMode="auto">
          <a:xfrm>
            <a:off x="838200" y="1524001"/>
            <a:ext cx="3179763" cy="979488"/>
            <a:chOff x="528" y="960"/>
            <a:chExt cx="2003" cy="617"/>
          </a:xfrm>
        </p:grpSpPr>
        <p:grpSp>
          <p:nvGrpSpPr>
            <p:cNvPr id="572448" name="Group 32"/>
            <p:cNvGrpSpPr>
              <a:grpSpLocks/>
            </p:cNvGrpSpPr>
            <p:nvPr/>
          </p:nvGrpSpPr>
          <p:grpSpPr bwMode="auto">
            <a:xfrm>
              <a:off x="528" y="960"/>
              <a:ext cx="1553" cy="617"/>
              <a:chOff x="720" y="912"/>
              <a:chExt cx="1553" cy="617"/>
            </a:xfrm>
          </p:grpSpPr>
          <p:sp>
            <p:nvSpPr>
              <p:cNvPr id="572434" name="Line 18"/>
              <p:cNvSpPr>
                <a:spLocks noChangeShapeType="1"/>
              </p:cNvSpPr>
              <p:nvPr/>
            </p:nvSpPr>
            <p:spPr bwMode="auto">
              <a:xfrm flipH="1">
                <a:off x="720" y="1248"/>
                <a:ext cx="15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35" name="Line 19"/>
              <p:cNvSpPr>
                <a:spLocks noChangeShapeType="1"/>
              </p:cNvSpPr>
              <p:nvPr/>
            </p:nvSpPr>
            <p:spPr bwMode="auto">
              <a:xfrm>
                <a:off x="960"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36" name="Text Box 20"/>
              <p:cNvSpPr txBox="1">
                <a:spLocks noChangeArrowheads="1"/>
              </p:cNvSpPr>
              <p:nvPr/>
            </p:nvSpPr>
            <p:spPr bwMode="auto">
              <a:xfrm>
                <a:off x="816" y="912"/>
                <a:ext cx="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0</a:t>
                </a:r>
                <a:endParaRPr lang="de-DE" altLang="en-US" baseline="-25000"/>
              </a:p>
            </p:txBody>
          </p:sp>
          <p:sp>
            <p:nvSpPr>
              <p:cNvPr id="572437" name="Text Box 21"/>
              <p:cNvSpPr txBox="1">
                <a:spLocks noChangeArrowheads="1"/>
              </p:cNvSpPr>
              <p:nvPr/>
            </p:nvSpPr>
            <p:spPr bwMode="auto">
              <a:xfrm>
                <a:off x="1395" y="912"/>
                <a:ext cx="2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i</a:t>
                </a:r>
                <a:endParaRPr lang="de-DE" altLang="en-US" baseline="-25000"/>
              </a:p>
            </p:txBody>
          </p:sp>
          <p:sp>
            <p:nvSpPr>
              <p:cNvPr id="572438" name="Text Box 22"/>
              <p:cNvSpPr txBox="1">
                <a:spLocks noChangeArrowheads="1"/>
              </p:cNvSpPr>
              <p:nvPr/>
            </p:nvSpPr>
            <p:spPr bwMode="auto">
              <a:xfrm>
                <a:off x="1968" y="912"/>
                <a:ext cx="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n</a:t>
                </a:r>
                <a:endParaRPr lang="de-DE" altLang="en-US" baseline="-25000"/>
              </a:p>
            </p:txBody>
          </p:sp>
          <p:sp>
            <p:nvSpPr>
              <p:cNvPr id="572439" name="Text Box 23"/>
              <p:cNvSpPr txBox="1">
                <a:spLocks noChangeArrowheads="1"/>
              </p:cNvSpPr>
              <p:nvPr/>
            </p:nvSpPr>
            <p:spPr bwMode="auto">
              <a:xfrm>
                <a:off x="2022" y="1286"/>
                <a:ext cx="25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t>a</a:t>
                </a:r>
                <a:r>
                  <a:rPr lang="en-US" altLang="en-US" baseline="-25000" dirty="0" smtClean="0"/>
                  <a:t>n</a:t>
                </a:r>
                <a:endParaRPr lang="de-DE" altLang="en-US" baseline="-25000" dirty="0"/>
              </a:p>
            </p:txBody>
          </p:sp>
          <p:sp>
            <p:nvSpPr>
              <p:cNvPr id="572440" name="Text Box 24"/>
              <p:cNvSpPr txBox="1">
                <a:spLocks noChangeArrowheads="1"/>
              </p:cNvSpPr>
              <p:nvPr/>
            </p:nvSpPr>
            <p:spPr bwMode="auto">
              <a:xfrm>
                <a:off x="848" y="1296"/>
                <a:ext cx="25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t>a</a:t>
                </a:r>
                <a:r>
                  <a:rPr lang="en-US" altLang="en-US" baseline="-25000" dirty="0" smtClean="0"/>
                  <a:t>0</a:t>
                </a:r>
                <a:endParaRPr lang="de-DE" altLang="en-US" baseline="-25000" dirty="0"/>
              </a:p>
            </p:txBody>
          </p:sp>
          <p:sp>
            <p:nvSpPr>
              <p:cNvPr id="572441" name="Text Box 25"/>
              <p:cNvSpPr txBox="1">
                <a:spLocks noChangeArrowheads="1"/>
              </p:cNvSpPr>
              <p:nvPr/>
            </p:nvSpPr>
            <p:spPr bwMode="auto">
              <a:xfrm>
                <a:off x="1430" y="1296"/>
                <a:ext cx="21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err="1" smtClean="0"/>
                  <a:t>a</a:t>
                </a:r>
                <a:r>
                  <a:rPr lang="en-US" altLang="en-US" baseline="-25000" dirty="0" err="1" smtClean="0"/>
                  <a:t>i</a:t>
                </a:r>
                <a:endParaRPr lang="de-DE" altLang="en-US" baseline="-25000" dirty="0"/>
              </a:p>
            </p:txBody>
          </p:sp>
          <p:sp>
            <p:nvSpPr>
              <p:cNvPr id="572442" name="Line 26"/>
              <p:cNvSpPr>
                <a:spLocks noChangeShapeType="1"/>
              </p:cNvSpPr>
              <p:nvPr/>
            </p:nvSpPr>
            <p:spPr bwMode="auto">
              <a:xfrm>
                <a:off x="1536"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43" name="Line 27"/>
              <p:cNvSpPr>
                <a:spLocks noChangeShapeType="1"/>
              </p:cNvSpPr>
              <p:nvPr/>
            </p:nvSpPr>
            <p:spPr bwMode="auto">
              <a:xfrm>
                <a:off x="2160"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44" name="Text Box 28"/>
              <p:cNvSpPr txBox="1">
                <a:spLocks noChangeArrowheads="1"/>
              </p:cNvSpPr>
              <p:nvPr/>
            </p:nvSpPr>
            <p:spPr bwMode="auto">
              <a:xfrm>
                <a:off x="1104" y="9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45" name="Text Box 29"/>
              <p:cNvSpPr txBox="1">
                <a:spLocks noChangeArrowheads="1"/>
              </p:cNvSpPr>
              <p:nvPr/>
            </p:nvSpPr>
            <p:spPr bwMode="auto">
              <a:xfrm>
                <a:off x="1680" y="9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46" name="Text Box 30"/>
              <p:cNvSpPr txBox="1">
                <a:spLocks noChangeArrowheads="1"/>
              </p:cNvSpPr>
              <p:nvPr/>
            </p:nvSpPr>
            <p:spPr bwMode="auto">
              <a:xfrm>
                <a:off x="1680" y="124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47" name="Text Box 31"/>
              <p:cNvSpPr txBox="1">
                <a:spLocks noChangeArrowheads="1"/>
              </p:cNvSpPr>
              <p:nvPr/>
            </p:nvSpPr>
            <p:spPr bwMode="auto">
              <a:xfrm>
                <a:off x="1116" y="124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grpSp>
        <p:sp>
          <p:nvSpPr>
            <p:cNvPr id="572465" name="Text Box 49"/>
            <p:cNvSpPr txBox="1">
              <a:spLocks noChangeArrowheads="1"/>
            </p:cNvSpPr>
            <p:nvPr/>
          </p:nvSpPr>
          <p:spPr bwMode="auto">
            <a:xfrm>
              <a:off x="2160" y="1171"/>
              <a:ext cx="3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view</a:t>
              </a:r>
              <a:endParaRPr lang="de-DE" altLang="en-US" sz="1600"/>
            </a:p>
          </p:txBody>
        </p:sp>
      </p:grpSp>
      <p:grpSp>
        <p:nvGrpSpPr>
          <p:cNvPr id="572468" name="Group 52"/>
          <p:cNvGrpSpPr>
            <a:grpSpLocks/>
          </p:cNvGrpSpPr>
          <p:nvPr/>
        </p:nvGrpSpPr>
        <p:grpSpPr bwMode="auto">
          <a:xfrm>
            <a:off x="5181600" y="1447801"/>
            <a:ext cx="3179763" cy="979488"/>
            <a:chOff x="3264" y="893"/>
            <a:chExt cx="2003" cy="617"/>
          </a:xfrm>
        </p:grpSpPr>
        <p:grpSp>
          <p:nvGrpSpPr>
            <p:cNvPr id="572464" name="Group 48"/>
            <p:cNvGrpSpPr>
              <a:grpSpLocks/>
            </p:cNvGrpSpPr>
            <p:nvPr/>
          </p:nvGrpSpPr>
          <p:grpSpPr bwMode="auto">
            <a:xfrm>
              <a:off x="3264" y="893"/>
              <a:ext cx="1536" cy="617"/>
              <a:chOff x="3216" y="912"/>
              <a:chExt cx="1536" cy="617"/>
            </a:xfrm>
          </p:grpSpPr>
          <p:sp>
            <p:nvSpPr>
              <p:cNvPr id="572450" name="Line 34"/>
              <p:cNvSpPr>
                <a:spLocks noChangeShapeType="1"/>
              </p:cNvSpPr>
              <p:nvPr/>
            </p:nvSpPr>
            <p:spPr bwMode="auto">
              <a:xfrm flipH="1">
                <a:off x="3216" y="1248"/>
                <a:ext cx="1536"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51" name="Line 35"/>
              <p:cNvSpPr>
                <a:spLocks noChangeShapeType="1"/>
              </p:cNvSpPr>
              <p:nvPr/>
            </p:nvSpPr>
            <p:spPr bwMode="auto">
              <a:xfrm>
                <a:off x="3408"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52" name="Text Box 36"/>
              <p:cNvSpPr txBox="1">
                <a:spLocks noChangeArrowheads="1"/>
              </p:cNvSpPr>
              <p:nvPr/>
            </p:nvSpPr>
            <p:spPr bwMode="auto">
              <a:xfrm>
                <a:off x="3264" y="912"/>
                <a:ext cx="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0</a:t>
                </a:r>
                <a:endParaRPr lang="de-DE" altLang="en-US" baseline="-25000"/>
              </a:p>
            </p:txBody>
          </p:sp>
          <p:sp>
            <p:nvSpPr>
              <p:cNvPr id="572453" name="Text Box 37"/>
              <p:cNvSpPr txBox="1">
                <a:spLocks noChangeArrowheads="1"/>
              </p:cNvSpPr>
              <p:nvPr/>
            </p:nvSpPr>
            <p:spPr bwMode="auto">
              <a:xfrm>
                <a:off x="3843" y="912"/>
                <a:ext cx="2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i</a:t>
                </a:r>
                <a:endParaRPr lang="de-DE" altLang="en-US" baseline="-25000"/>
              </a:p>
            </p:txBody>
          </p:sp>
          <p:sp>
            <p:nvSpPr>
              <p:cNvPr id="572454" name="Text Box 38"/>
              <p:cNvSpPr txBox="1">
                <a:spLocks noChangeArrowheads="1"/>
              </p:cNvSpPr>
              <p:nvPr/>
            </p:nvSpPr>
            <p:spPr bwMode="auto">
              <a:xfrm>
                <a:off x="4416" y="912"/>
                <a:ext cx="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n</a:t>
                </a:r>
                <a:endParaRPr lang="de-DE" altLang="en-US" baseline="-25000"/>
              </a:p>
            </p:txBody>
          </p:sp>
          <p:sp>
            <p:nvSpPr>
              <p:cNvPr id="572455" name="Text Box 39"/>
              <p:cNvSpPr txBox="1">
                <a:spLocks noChangeArrowheads="1"/>
              </p:cNvSpPr>
              <p:nvPr/>
            </p:nvSpPr>
            <p:spPr bwMode="auto">
              <a:xfrm>
                <a:off x="4470" y="1286"/>
                <a:ext cx="25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t>a</a:t>
                </a:r>
                <a:r>
                  <a:rPr lang="en-US" altLang="en-US" baseline="-25000" dirty="0" smtClean="0"/>
                  <a:t>n</a:t>
                </a:r>
                <a:endParaRPr lang="de-DE" altLang="en-US" baseline="-25000" dirty="0"/>
              </a:p>
            </p:txBody>
          </p:sp>
          <p:sp>
            <p:nvSpPr>
              <p:cNvPr id="572456" name="Text Box 40"/>
              <p:cNvSpPr txBox="1">
                <a:spLocks noChangeArrowheads="1"/>
              </p:cNvSpPr>
              <p:nvPr/>
            </p:nvSpPr>
            <p:spPr bwMode="auto">
              <a:xfrm>
                <a:off x="3296" y="1296"/>
                <a:ext cx="25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t>a</a:t>
                </a:r>
                <a:r>
                  <a:rPr lang="en-US" altLang="en-US" baseline="-25000" dirty="0" smtClean="0"/>
                  <a:t>0</a:t>
                </a:r>
                <a:endParaRPr lang="de-DE" altLang="en-US" baseline="-25000" dirty="0"/>
              </a:p>
            </p:txBody>
          </p:sp>
          <p:sp>
            <p:nvSpPr>
              <p:cNvPr id="572457" name="Text Box 41"/>
              <p:cNvSpPr txBox="1">
                <a:spLocks noChangeArrowheads="1"/>
              </p:cNvSpPr>
              <p:nvPr/>
            </p:nvSpPr>
            <p:spPr bwMode="auto">
              <a:xfrm>
                <a:off x="3878" y="1296"/>
                <a:ext cx="21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err="1" smtClean="0"/>
                  <a:t>a</a:t>
                </a:r>
                <a:r>
                  <a:rPr lang="en-US" altLang="en-US" baseline="-25000" dirty="0" err="1" smtClean="0"/>
                  <a:t>i</a:t>
                </a:r>
                <a:endParaRPr lang="de-DE" altLang="en-US" baseline="-25000" dirty="0"/>
              </a:p>
            </p:txBody>
          </p:sp>
          <p:sp>
            <p:nvSpPr>
              <p:cNvPr id="572458" name="Line 42"/>
              <p:cNvSpPr>
                <a:spLocks noChangeShapeType="1"/>
              </p:cNvSpPr>
              <p:nvPr/>
            </p:nvSpPr>
            <p:spPr bwMode="auto">
              <a:xfrm>
                <a:off x="3984"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59" name="Line 43"/>
              <p:cNvSpPr>
                <a:spLocks noChangeShapeType="1"/>
              </p:cNvSpPr>
              <p:nvPr/>
            </p:nvSpPr>
            <p:spPr bwMode="auto">
              <a:xfrm>
                <a:off x="4608"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60" name="Text Box 44"/>
              <p:cNvSpPr txBox="1">
                <a:spLocks noChangeArrowheads="1"/>
              </p:cNvSpPr>
              <p:nvPr/>
            </p:nvSpPr>
            <p:spPr bwMode="auto">
              <a:xfrm>
                <a:off x="3552" y="9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61" name="Text Box 45"/>
              <p:cNvSpPr txBox="1">
                <a:spLocks noChangeArrowheads="1"/>
              </p:cNvSpPr>
              <p:nvPr/>
            </p:nvSpPr>
            <p:spPr bwMode="auto">
              <a:xfrm>
                <a:off x="4128" y="9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62" name="Text Box 46"/>
              <p:cNvSpPr txBox="1">
                <a:spLocks noChangeArrowheads="1"/>
              </p:cNvSpPr>
              <p:nvPr/>
            </p:nvSpPr>
            <p:spPr bwMode="auto">
              <a:xfrm>
                <a:off x="4128" y="124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63" name="Text Box 47"/>
              <p:cNvSpPr txBox="1">
                <a:spLocks noChangeArrowheads="1"/>
              </p:cNvSpPr>
              <p:nvPr/>
            </p:nvSpPr>
            <p:spPr bwMode="auto">
              <a:xfrm>
                <a:off x="3564" y="124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grpSp>
        <p:sp>
          <p:nvSpPr>
            <p:cNvPr id="572466" name="Text Box 50"/>
            <p:cNvSpPr txBox="1">
              <a:spLocks noChangeArrowheads="1"/>
            </p:cNvSpPr>
            <p:nvPr/>
          </p:nvSpPr>
          <p:spPr bwMode="auto">
            <a:xfrm>
              <a:off x="4896" y="1104"/>
              <a:ext cx="3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view</a:t>
              </a:r>
              <a:endParaRPr lang="de-DE" altLang="en-US" sz="1600"/>
            </a:p>
          </p:txBody>
        </p:sp>
      </p:grpSp>
      <mc:AlternateContent xmlns:mc="http://schemas.openxmlformats.org/markup-compatibility/2006" xmlns:a14="http://schemas.microsoft.com/office/drawing/2010/main">
        <mc:Choice Requires="a14">
          <p:sp>
            <p:nvSpPr>
              <p:cNvPr id="572469" name="Text Box 53"/>
              <p:cNvSpPr txBox="1">
                <a:spLocks noChangeArrowheads="1"/>
              </p:cNvSpPr>
              <p:nvPr/>
            </p:nvSpPr>
            <p:spPr bwMode="auto">
              <a:xfrm>
                <a:off x="1081088" y="2667000"/>
                <a:ext cx="3109912" cy="2031325"/>
              </a:xfrm>
              <a:prstGeom prst="rect">
                <a:avLst/>
              </a:prstGeom>
              <a:noFill/>
              <a:ln>
                <a:noFill/>
              </a:ln>
              <a:effectLst/>
              <a:extLst>
                <a:ext uri="{909E8E84-426E-40DD-AFC4-6F175D3DCCD1}">
                  <a14:hiddenFill>
                    <a:solidFill>
                      <a:schemeClr val="accent1"/>
                    </a:solidFill>
                  </a14:hiddenFill>
                </a:ext>
                <a:ext uri="{91240B29-F687-4F45-9708-019B960494DF}">
                  <a14:hiddenLine w="381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gn="l">
                  <a:tabLst>
                    <a:tab pos="457200" algn="l"/>
                  </a:tabLst>
                  <a:defRPr>
                    <a:solidFill>
                      <a:schemeClr val="tx1"/>
                    </a:solidFill>
                    <a:latin typeface="Arial" charset="0"/>
                    <a:cs typeface="Arial" charset="0"/>
                  </a:defRPr>
                </a:lvl1pPr>
                <a:lvl2pPr algn="l">
                  <a:tabLst>
                    <a:tab pos="457200" algn="l"/>
                  </a:tabLst>
                  <a:defRPr>
                    <a:solidFill>
                      <a:schemeClr val="tx1"/>
                    </a:solidFill>
                    <a:latin typeface="Arial" charset="0"/>
                    <a:cs typeface="Arial" charset="0"/>
                  </a:defRPr>
                </a:lvl2pPr>
                <a:lvl3pPr algn="l">
                  <a:tabLst>
                    <a:tab pos="457200" algn="l"/>
                  </a:tabLst>
                  <a:defRPr>
                    <a:solidFill>
                      <a:schemeClr val="tx1"/>
                    </a:solidFill>
                    <a:latin typeface="Arial" charset="0"/>
                    <a:cs typeface="Arial" charset="0"/>
                  </a:defRPr>
                </a:lvl3pPr>
                <a:lvl4pPr algn="l">
                  <a:tabLst>
                    <a:tab pos="457200" algn="l"/>
                  </a:tabLst>
                  <a:defRPr>
                    <a:solidFill>
                      <a:schemeClr val="tx1"/>
                    </a:solidFill>
                    <a:latin typeface="Arial" charset="0"/>
                    <a:cs typeface="Arial" charset="0"/>
                  </a:defRPr>
                </a:lvl4pPr>
                <a:lvl5pPr algn="l">
                  <a:tabLst>
                    <a:tab pos="457200" algn="l"/>
                  </a:tabLst>
                  <a:defRPr>
                    <a:solidFill>
                      <a:schemeClr val="tx1"/>
                    </a:solidFill>
                    <a:latin typeface="Arial" charset="0"/>
                    <a:cs typeface="Arial" charset="0"/>
                  </a:defRPr>
                </a:lvl5pPr>
                <a:lvl6pPr fontAlgn="base">
                  <a:spcBef>
                    <a:spcPct val="0"/>
                  </a:spcBef>
                  <a:spcAft>
                    <a:spcPct val="0"/>
                  </a:spcAft>
                  <a:tabLst>
                    <a:tab pos="457200" algn="l"/>
                  </a:tabLst>
                  <a:defRPr>
                    <a:solidFill>
                      <a:schemeClr val="tx1"/>
                    </a:solidFill>
                    <a:latin typeface="Arial" charset="0"/>
                    <a:cs typeface="Arial" charset="0"/>
                  </a:defRPr>
                </a:lvl6pPr>
                <a:lvl7pPr fontAlgn="base">
                  <a:spcBef>
                    <a:spcPct val="0"/>
                  </a:spcBef>
                  <a:spcAft>
                    <a:spcPct val="0"/>
                  </a:spcAft>
                  <a:tabLst>
                    <a:tab pos="457200" algn="l"/>
                  </a:tabLst>
                  <a:defRPr>
                    <a:solidFill>
                      <a:schemeClr val="tx1"/>
                    </a:solidFill>
                    <a:latin typeface="Arial" charset="0"/>
                    <a:cs typeface="Arial" charset="0"/>
                  </a:defRPr>
                </a:lvl7pPr>
                <a:lvl8pPr fontAlgn="base">
                  <a:spcBef>
                    <a:spcPct val="0"/>
                  </a:spcBef>
                  <a:spcAft>
                    <a:spcPct val="0"/>
                  </a:spcAft>
                  <a:tabLst>
                    <a:tab pos="457200" algn="l"/>
                  </a:tabLst>
                  <a:defRPr>
                    <a:solidFill>
                      <a:schemeClr val="tx1"/>
                    </a:solidFill>
                    <a:latin typeface="Arial" charset="0"/>
                    <a:cs typeface="Arial" charset="0"/>
                  </a:defRPr>
                </a:lvl8pPr>
                <a:lvl9pPr fontAlgn="base">
                  <a:spcBef>
                    <a:spcPct val="0"/>
                  </a:spcBef>
                  <a:spcAft>
                    <a:spcPct val="0"/>
                  </a:spcAft>
                  <a:tabLst>
                    <a:tab pos="457200" algn="l"/>
                  </a:tabLst>
                  <a:defRPr>
                    <a:solidFill>
                      <a:schemeClr val="tx1"/>
                    </a:solidFill>
                    <a:latin typeface="Arial" charset="0"/>
                    <a:cs typeface="Arial" charset="0"/>
                  </a:defRPr>
                </a:lvl9pPr>
              </a:lstStyle>
              <a:p>
                <a:r>
                  <a:rPr lang="en-US" altLang="en-US" b="1" dirty="0" smtClean="0"/>
                  <a:t>Front-to-Back</a:t>
                </a:r>
              </a:p>
              <a:p>
                <a:endParaRPr lang="en-US" altLang="en-US" b="1" dirty="0"/>
              </a:p>
              <a:p>
                <a:r>
                  <a:rPr lang="en-US" altLang="en-US" dirty="0"/>
                  <a:t>C = (</a:t>
                </a:r>
                <a:r>
                  <a:rPr lang="en-US" altLang="en-US" dirty="0" smtClean="0"/>
                  <a:t>0,0,0) </a:t>
                </a:r>
                <a:r>
                  <a:rPr lang="en-US" altLang="en-US" dirty="0"/>
                  <a:t>; </a:t>
                </a:r>
                <a14:m>
                  <m:oMath xmlns:m="http://schemas.openxmlformats.org/officeDocument/2006/math">
                    <m:r>
                      <a:rPr lang="en-US" altLang="en-US" b="0" i="1" dirty="0" smtClean="0">
                        <a:latin typeface="Cambria Math"/>
                      </a:rPr>
                      <m:t>𝛼</m:t>
                    </m:r>
                  </m:oMath>
                </a14:m>
                <a:r>
                  <a:rPr lang="en-US" altLang="en-US" dirty="0"/>
                  <a:t> = </a:t>
                </a:r>
                <a:r>
                  <a:rPr lang="en-US" altLang="en-US" dirty="0" smtClean="0"/>
                  <a:t>0</a:t>
                </a:r>
                <a:endParaRPr lang="en-US" altLang="en-US" baseline="-25000" dirty="0"/>
              </a:p>
              <a:p>
                <a:r>
                  <a:rPr lang="en-US" altLang="en-US" dirty="0"/>
                  <a:t>FOR </a:t>
                </a:r>
                <a:r>
                  <a:rPr lang="en-US" altLang="en-US" dirty="0" err="1"/>
                  <a:t>i</a:t>
                </a:r>
                <a:r>
                  <a:rPr lang="en-US" altLang="en-US" dirty="0"/>
                  <a:t> = n .. 0 DO</a:t>
                </a:r>
              </a:p>
              <a:p>
                <a:r>
                  <a:rPr lang="en-US" altLang="en-US" dirty="0"/>
                  <a:t>	C = C +</a:t>
                </a:r>
                <a14:m>
                  <m:oMath xmlns:m="http://schemas.openxmlformats.org/officeDocument/2006/math">
                    <m:r>
                      <a:rPr lang="en-US" altLang="en-US" b="0" i="0" dirty="0" smtClean="0">
                        <a:latin typeface="Cambria Math"/>
                      </a:rPr>
                      <m:t>(1−</m:t>
                    </m:r>
                    <m:r>
                      <a:rPr lang="en-US" altLang="en-US" i="1" dirty="0">
                        <a:latin typeface="Cambria Math"/>
                      </a:rPr>
                      <m:t>𝛼</m:t>
                    </m:r>
                    <m:r>
                      <a:rPr lang="en-US" altLang="en-US" b="0" i="1" dirty="0" smtClean="0">
                        <a:latin typeface="Cambria Math"/>
                      </a:rPr>
                      <m:t>)</m:t>
                    </m:r>
                  </m:oMath>
                </a14:m>
                <a:r>
                  <a:rPr lang="en-US" altLang="en-US" dirty="0" smtClean="0"/>
                  <a:t> </a:t>
                </a:r>
                <a:r>
                  <a:rPr lang="en-US" altLang="en-US" dirty="0"/>
                  <a:t>* </a:t>
                </a:r>
                <a:r>
                  <a:rPr lang="en-US" altLang="en-US" dirty="0" err="1" smtClean="0"/>
                  <a:t>a</a:t>
                </a:r>
                <a:r>
                  <a:rPr lang="en-US" altLang="en-US" baseline="-25000" dirty="0" err="1" smtClean="0"/>
                  <a:t>i</a:t>
                </a:r>
                <a:r>
                  <a:rPr lang="en-US" altLang="en-US" dirty="0"/>
                  <a:t> </a:t>
                </a:r>
                <a:r>
                  <a:rPr lang="en-US" altLang="en-US" dirty="0" smtClean="0"/>
                  <a:t>* F</a:t>
                </a:r>
                <a:r>
                  <a:rPr lang="en-US" altLang="en-US" baseline="-25000" dirty="0" smtClean="0"/>
                  <a:t>i</a:t>
                </a:r>
                <a:endParaRPr lang="en-US" altLang="en-US" dirty="0"/>
              </a:p>
              <a:p>
                <a:r>
                  <a:rPr lang="en-US" altLang="en-US" dirty="0"/>
                  <a:t>	</a:t>
                </a:r>
                <a14:m>
                  <m:oMath xmlns:m="http://schemas.openxmlformats.org/officeDocument/2006/math">
                    <m:r>
                      <a:rPr lang="en-US" altLang="en-US" i="1" dirty="0">
                        <a:latin typeface="Cambria Math"/>
                      </a:rPr>
                      <m:t>𝛼</m:t>
                    </m:r>
                  </m:oMath>
                </a14:m>
                <a:r>
                  <a:rPr lang="en-US" altLang="en-US" dirty="0"/>
                  <a:t> = </a:t>
                </a:r>
                <a14:m>
                  <m:oMath xmlns:m="http://schemas.openxmlformats.org/officeDocument/2006/math">
                    <m:r>
                      <a:rPr lang="en-US" altLang="en-US" i="1" dirty="0">
                        <a:latin typeface="Cambria Math"/>
                      </a:rPr>
                      <m:t>𝛼</m:t>
                    </m:r>
                    <m:r>
                      <a:rPr lang="en-US" altLang="en-US" i="1" dirty="0">
                        <a:latin typeface="Cambria Math"/>
                      </a:rPr>
                      <m:t> </m:t>
                    </m:r>
                  </m:oMath>
                </a14:m>
                <a:r>
                  <a:rPr lang="en-US" altLang="en-US" dirty="0"/>
                  <a:t>+</a:t>
                </a:r>
                <a14:m>
                  <m:oMath xmlns:m="http://schemas.openxmlformats.org/officeDocument/2006/math">
                    <m:r>
                      <a:rPr lang="en-US" altLang="en-US" dirty="0">
                        <a:latin typeface="Cambria Math"/>
                      </a:rPr>
                      <m:t>(1−</m:t>
                    </m:r>
                    <m:r>
                      <a:rPr lang="en-US" altLang="en-US" i="1" dirty="0">
                        <a:latin typeface="Cambria Math"/>
                      </a:rPr>
                      <m:t>𝛼</m:t>
                    </m:r>
                    <m:r>
                      <a:rPr lang="en-US" altLang="en-US" i="1" dirty="0">
                        <a:latin typeface="Cambria Math"/>
                      </a:rPr>
                      <m:t>)</m:t>
                    </m:r>
                  </m:oMath>
                </a14:m>
                <a:r>
                  <a:rPr lang="en-US" altLang="en-US" dirty="0"/>
                  <a:t> * </a:t>
                </a:r>
                <a:r>
                  <a:rPr lang="en-US" altLang="en-US" dirty="0" err="1"/>
                  <a:t>a</a:t>
                </a:r>
                <a:r>
                  <a:rPr lang="en-US" altLang="en-US" baseline="-25000" dirty="0" err="1"/>
                  <a:t>i</a:t>
                </a:r>
                <a:endParaRPr lang="en-US" altLang="en-US" dirty="0"/>
              </a:p>
              <a:p>
                <a:r>
                  <a:rPr lang="en-US" altLang="en-US" dirty="0"/>
                  <a:t>END</a:t>
                </a:r>
                <a:endParaRPr lang="de-DE" altLang="en-US" dirty="0"/>
              </a:p>
            </p:txBody>
          </p:sp>
        </mc:Choice>
        <mc:Fallback xmlns="">
          <p:sp>
            <p:nvSpPr>
              <p:cNvPr id="572469" name="Text Box 53"/>
              <p:cNvSpPr txBox="1">
                <a:spLocks noRot="1" noChangeAspect="1" noMove="1" noResize="1" noEditPoints="1" noAdjustHandles="1" noChangeArrowheads="1" noChangeShapeType="1" noTextEdit="1"/>
              </p:cNvSpPr>
              <p:nvPr/>
            </p:nvSpPr>
            <p:spPr bwMode="auto">
              <a:xfrm>
                <a:off x="1081088" y="2667000"/>
                <a:ext cx="3109912" cy="2031325"/>
              </a:xfrm>
              <a:prstGeom prst="rect">
                <a:avLst/>
              </a:prstGeom>
              <a:blipFill rotWithShape="1">
                <a:blip r:embed="rId2"/>
                <a:stretch>
                  <a:fillRect l="-1566" t="-1502" b="-360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72470" name="Text Box 54"/>
          <p:cNvSpPr txBox="1">
            <a:spLocks noChangeArrowheads="1"/>
          </p:cNvSpPr>
          <p:nvPr/>
        </p:nvSpPr>
        <p:spPr bwMode="auto">
          <a:xfrm>
            <a:off x="5349875" y="2667000"/>
            <a:ext cx="277832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tabLst>
                <a:tab pos="457200" algn="l"/>
              </a:tabLst>
              <a:defRPr>
                <a:solidFill>
                  <a:schemeClr val="tx1"/>
                </a:solidFill>
                <a:latin typeface="Arial" charset="0"/>
                <a:cs typeface="Arial" charset="0"/>
              </a:defRPr>
            </a:lvl1pPr>
            <a:lvl2pPr algn="l">
              <a:tabLst>
                <a:tab pos="457200" algn="l"/>
              </a:tabLst>
              <a:defRPr>
                <a:solidFill>
                  <a:schemeClr val="tx1"/>
                </a:solidFill>
                <a:latin typeface="Arial" charset="0"/>
                <a:cs typeface="Arial" charset="0"/>
              </a:defRPr>
            </a:lvl2pPr>
            <a:lvl3pPr algn="l">
              <a:tabLst>
                <a:tab pos="457200" algn="l"/>
              </a:tabLst>
              <a:defRPr>
                <a:solidFill>
                  <a:schemeClr val="tx1"/>
                </a:solidFill>
                <a:latin typeface="Arial" charset="0"/>
                <a:cs typeface="Arial" charset="0"/>
              </a:defRPr>
            </a:lvl3pPr>
            <a:lvl4pPr algn="l">
              <a:tabLst>
                <a:tab pos="457200" algn="l"/>
              </a:tabLst>
              <a:defRPr>
                <a:solidFill>
                  <a:schemeClr val="tx1"/>
                </a:solidFill>
                <a:latin typeface="Arial" charset="0"/>
                <a:cs typeface="Arial" charset="0"/>
              </a:defRPr>
            </a:lvl4pPr>
            <a:lvl5pPr algn="l">
              <a:tabLst>
                <a:tab pos="457200" algn="l"/>
              </a:tabLst>
              <a:defRPr>
                <a:solidFill>
                  <a:schemeClr val="tx1"/>
                </a:solidFill>
                <a:latin typeface="Arial" charset="0"/>
                <a:cs typeface="Arial" charset="0"/>
              </a:defRPr>
            </a:lvl5pPr>
            <a:lvl6pPr fontAlgn="base">
              <a:spcBef>
                <a:spcPct val="0"/>
              </a:spcBef>
              <a:spcAft>
                <a:spcPct val="0"/>
              </a:spcAft>
              <a:tabLst>
                <a:tab pos="457200" algn="l"/>
              </a:tabLst>
              <a:defRPr>
                <a:solidFill>
                  <a:schemeClr val="tx1"/>
                </a:solidFill>
                <a:latin typeface="Arial" charset="0"/>
                <a:cs typeface="Arial" charset="0"/>
              </a:defRPr>
            </a:lvl6pPr>
            <a:lvl7pPr fontAlgn="base">
              <a:spcBef>
                <a:spcPct val="0"/>
              </a:spcBef>
              <a:spcAft>
                <a:spcPct val="0"/>
              </a:spcAft>
              <a:tabLst>
                <a:tab pos="457200" algn="l"/>
              </a:tabLst>
              <a:defRPr>
                <a:solidFill>
                  <a:schemeClr val="tx1"/>
                </a:solidFill>
                <a:latin typeface="Arial" charset="0"/>
                <a:cs typeface="Arial" charset="0"/>
              </a:defRPr>
            </a:lvl7pPr>
            <a:lvl8pPr fontAlgn="base">
              <a:spcBef>
                <a:spcPct val="0"/>
              </a:spcBef>
              <a:spcAft>
                <a:spcPct val="0"/>
              </a:spcAft>
              <a:tabLst>
                <a:tab pos="457200" algn="l"/>
              </a:tabLst>
              <a:defRPr>
                <a:solidFill>
                  <a:schemeClr val="tx1"/>
                </a:solidFill>
                <a:latin typeface="Arial" charset="0"/>
                <a:cs typeface="Arial" charset="0"/>
              </a:defRPr>
            </a:lvl8pPr>
            <a:lvl9pPr fontAlgn="base">
              <a:spcBef>
                <a:spcPct val="0"/>
              </a:spcBef>
              <a:spcAft>
                <a:spcPct val="0"/>
              </a:spcAft>
              <a:tabLst>
                <a:tab pos="457200" algn="l"/>
              </a:tabLst>
              <a:defRPr>
                <a:solidFill>
                  <a:schemeClr val="tx1"/>
                </a:solidFill>
                <a:latin typeface="Arial" charset="0"/>
                <a:cs typeface="Arial" charset="0"/>
              </a:defRPr>
            </a:lvl9pPr>
          </a:lstStyle>
          <a:p>
            <a:r>
              <a:rPr lang="en-US" altLang="en-US" b="1" dirty="0"/>
              <a:t>Back-to-Front</a:t>
            </a:r>
          </a:p>
          <a:p>
            <a:endParaRPr lang="en-US" altLang="en-US" b="1" dirty="0"/>
          </a:p>
          <a:p>
            <a:r>
              <a:rPr lang="en-US" altLang="en-US" dirty="0"/>
              <a:t>C = (</a:t>
            </a:r>
            <a:r>
              <a:rPr lang="en-US" altLang="en-US" dirty="0" smtClean="0"/>
              <a:t>0,0,0)</a:t>
            </a:r>
            <a:endParaRPr lang="en-US" altLang="en-US" dirty="0"/>
          </a:p>
          <a:p>
            <a:r>
              <a:rPr lang="en-US" altLang="en-US" dirty="0"/>
              <a:t>FOR </a:t>
            </a:r>
            <a:r>
              <a:rPr lang="en-US" altLang="en-US" dirty="0" err="1"/>
              <a:t>i</a:t>
            </a:r>
            <a:r>
              <a:rPr lang="en-US" altLang="en-US" dirty="0"/>
              <a:t> = 0 .. n DO</a:t>
            </a:r>
          </a:p>
          <a:p>
            <a:r>
              <a:rPr lang="en-US" altLang="en-US" dirty="0"/>
              <a:t>	C = </a:t>
            </a:r>
            <a:r>
              <a:rPr lang="en-US" altLang="en-US" dirty="0" smtClean="0"/>
              <a:t>(1-a</a:t>
            </a:r>
            <a:r>
              <a:rPr lang="en-US" altLang="en-US" baseline="-25000" dirty="0" smtClean="0"/>
              <a:t>i</a:t>
            </a:r>
            <a:r>
              <a:rPr lang="en-US" altLang="en-US" dirty="0" smtClean="0"/>
              <a:t>) * </a:t>
            </a:r>
            <a:r>
              <a:rPr lang="en-US" altLang="en-US" dirty="0"/>
              <a:t>C + </a:t>
            </a:r>
            <a:r>
              <a:rPr lang="en-US" altLang="en-US" dirty="0" err="1" smtClean="0"/>
              <a:t>a</a:t>
            </a:r>
            <a:r>
              <a:rPr lang="en-US" altLang="en-US" baseline="-25000" dirty="0" err="1" smtClean="0"/>
              <a:t>i</a:t>
            </a:r>
            <a:r>
              <a:rPr lang="en-US" altLang="en-US" baseline="-25000" dirty="0" smtClean="0"/>
              <a:t> </a:t>
            </a:r>
            <a:r>
              <a:rPr lang="en-US" altLang="en-US" dirty="0" smtClean="0"/>
              <a:t>* F</a:t>
            </a:r>
            <a:r>
              <a:rPr lang="en-US" altLang="en-US" baseline="-25000" dirty="0" smtClean="0"/>
              <a:t>i</a:t>
            </a:r>
            <a:endParaRPr lang="en-US" altLang="en-US" dirty="0"/>
          </a:p>
          <a:p>
            <a:r>
              <a:rPr lang="en-US" altLang="en-US" dirty="0"/>
              <a:t>END</a:t>
            </a:r>
            <a:endParaRPr lang="de-DE" altLang="en-US" dirty="0"/>
          </a:p>
        </p:txBody>
      </p:sp>
      <p:sp>
        <p:nvSpPr>
          <p:cNvPr id="572471" name="Text Box 55"/>
          <p:cNvSpPr txBox="1">
            <a:spLocks noChangeArrowheads="1"/>
          </p:cNvSpPr>
          <p:nvPr/>
        </p:nvSpPr>
        <p:spPr bwMode="auto">
          <a:xfrm>
            <a:off x="1447800" y="5105400"/>
            <a:ext cx="6659563"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tabLst>
                <a:tab pos="341313" algn="l"/>
              </a:tabLst>
              <a:defRPr>
                <a:solidFill>
                  <a:schemeClr val="tx1"/>
                </a:solidFill>
                <a:latin typeface="Arial" charset="0"/>
                <a:cs typeface="Arial" charset="0"/>
              </a:defRPr>
            </a:lvl1pPr>
            <a:lvl2pPr algn="l">
              <a:tabLst>
                <a:tab pos="341313" algn="l"/>
              </a:tabLst>
              <a:defRPr>
                <a:solidFill>
                  <a:schemeClr val="tx1"/>
                </a:solidFill>
                <a:latin typeface="Arial" charset="0"/>
                <a:cs typeface="Arial" charset="0"/>
              </a:defRPr>
            </a:lvl2pPr>
            <a:lvl3pPr algn="l">
              <a:tabLst>
                <a:tab pos="341313" algn="l"/>
              </a:tabLst>
              <a:defRPr>
                <a:solidFill>
                  <a:schemeClr val="tx1"/>
                </a:solidFill>
                <a:latin typeface="Arial" charset="0"/>
                <a:cs typeface="Arial" charset="0"/>
              </a:defRPr>
            </a:lvl3pPr>
            <a:lvl4pPr algn="l">
              <a:tabLst>
                <a:tab pos="341313" algn="l"/>
              </a:tabLst>
              <a:defRPr>
                <a:solidFill>
                  <a:schemeClr val="tx1"/>
                </a:solidFill>
                <a:latin typeface="Arial" charset="0"/>
                <a:cs typeface="Arial" charset="0"/>
              </a:defRPr>
            </a:lvl4pPr>
            <a:lvl5pPr algn="l">
              <a:tabLst>
                <a:tab pos="341313" algn="l"/>
              </a:tabLst>
              <a:defRPr>
                <a:solidFill>
                  <a:schemeClr val="tx1"/>
                </a:solidFill>
                <a:latin typeface="Arial" charset="0"/>
                <a:cs typeface="Arial" charset="0"/>
              </a:defRPr>
            </a:lvl5pPr>
            <a:lvl6pPr fontAlgn="base">
              <a:spcBef>
                <a:spcPct val="0"/>
              </a:spcBef>
              <a:spcAft>
                <a:spcPct val="0"/>
              </a:spcAft>
              <a:tabLst>
                <a:tab pos="341313" algn="l"/>
              </a:tabLst>
              <a:defRPr>
                <a:solidFill>
                  <a:schemeClr val="tx1"/>
                </a:solidFill>
                <a:latin typeface="Arial" charset="0"/>
                <a:cs typeface="Arial" charset="0"/>
              </a:defRPr>
            </a:lvl6pPr>
            <a:lvl7pPr fontAlgn="base">
              <a:spcBef>
                <a:spcPct val="0"/>
              </a:spcBef>
              <a:spcAft>
                <a:spcPct val="0"/>
              </a:spcAft>
              <a:tabLst>
                <a:tab pos="341313" algn="l"/>
              </a:tabLst>
              <a:defRPr>
                <a:solidFill>
                  <a:schemeClr val="tx1"/>
                </a:solidFill>
                <a:latin typeface="Arial" charset="0"/>
                <a:cs typeface="Arial" charset="0"/>
              </a:defRPr>
            </a:lvl7pPr>
            <a:lvl8pPr fontAlgn="base">
              <a:spcBef>
                <a:spcPct val="0"/>
              </a:spcBef>
              <a:spcAft>
                <a:spcPct val="0"/>
              </a:spcAft>
              <a:tabLst>
                <a:tab pos="341313" algn="l"/>
              </a:tabLst>
              <a:defRPr>
                <a:solidFill>
                  <a:schemeClr val="tx1"/>
                </a:solidFill>
                <a:latin typeface="Arial" charset="0"/>
                <a:cs typeface="Arial" charset="0"/>
              </a:defRPr>
            </a:lvl8pPr>
            <a:lvl9pPr fontAlgn="base">
              <a:spcBef>
                <a:spcPct val="0"/>
              </a:spcBef>
              <a:spcAft>
                <a:spcPct val="0"/>
              </a:spcAft>
              <a:tabLst>
                <a:tab pos="341313" algn="l"/>
              </a:tabLst>
              <a:defRPr>
                <a:solidFill>
                  <a:schemeClr val="tx1"/>
                </a:solidFill>
                <a:latin typeface="Arial" charset="0"/>
                <a:cs typeface="Arial" charset="0"/>
              </a:defRPr>
            </a:lvl9pPr>
          </a:lstStyle>
          <a:p>
            <a:r>
              <a:rPr lang="en-US" altLang="en-US" sz="1800" dirty="0"/>
              <a:t>F</a:t>
            </a:r>
            <a:r>
              <a:rPr lang="en-US" altLang="en-US" sz="1800" baseline="-25000" dirty="0"/>
              <a:t>0</a:t>
            </a:r>
            <a:r>
              <a:rPr lang="en-US" altLang="en-US" sz="1800" dirty="0"/>
              <a:t>:	color value of the point with maximal distance from viewpoint</a:t>
            </a:r>
          </a:p>
          <a:p>
            <a:r>
              <a:rPr lang="en-US" altLang="en-US" sz="1800" dirty="0" err="1"/>
              <a:t>F</a:t>
            </a:r>
            <a:r>
              <a:rPr lang="en-US" altLang="en-US" sz="1800" baseline="-25000" dirty="0" err="1"/>
              <a:t>n</a:t>
            </a:r>
            <a:r>
              <a:rPr lang="en-US" altLang="en-US" sz="1800" dirty="0"/>
              <a:t>:	color value of the point closest to the viewpoint</a:t>
            </a:r>
          </a:p>
          <a:p>
            <a:r>
              <a:rPr lang="en-US" altLang="en-US" sz="1800" dirty="0" err="1" smtClean="0"/>
              <a:t>a</a:t>
            </a:r>
            <a:r>
              <a:rPr lang="en-US" altLang="en-US" sz="1800" baseline="-25000" dirty="0" err="1" smtClean="0"/>
              <a:t>i</a:t>
            </a:r>
            <a:r>
              <a:rPr lang="en-US" altLang="en-US" sz="1800" dirty="0"/>
              <a:t>:	</a:t>
            </a:r>
            <a:r>
              <a:rPr lang="en-US" altLang="en-US" sz="1800" dirty="0" smtClean="0"/>
              <a:t>opacity values</a:t>
            </a:r>
            <a:endParaRPr lang="en-US" altLang="en-US" sz="1800" dirty="0"/>
          </a:p>
          <a:p>
            <a:r>
              <a:rPr lang="en-US" altLang="en-US" sz="1800" dirty="0"/>
              <a:t>C:	pixel</a:t>
            </a:r>
            <a:r>
              <a:rPr lang="de-DE" altLang="en-US" sz="1800" dirty="0"/>
              <a:t> </a:t>
            </a:r>
            <a:r>
              <a:rPr lang="en-US" altLang="en-US" sz="1800" dirty="0"/>
              <a:t>color value</a:t>
            </a:r>
            <a:endParaRPr lang="de-DE" altLang="en-US" sz="1800" dirty="0"/>
          </a:p>
        </p:txBody>
      </p:sp>
    </p:spTree>
    <p:extLst>
      <p:ext uri="{BB962C8B-B14F-4D97-AF65-F5344CB8AC3E}">
        <p14:creationId xmlns:p14="http://schemas.microsoft.com/office/powerpoint/2010/main" val="2244655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2431" name="Rectangle 15"/>
          <p:cNvSpPr>
            <a:spLocks noGrp="1" noChangeArrowheads="1"/>
          </p:cNvSpPr>
          <p:nvPr>
            <p:ph type="title"/>
          </p:nvPr>
        </p:nvSpPr>
        <p:spPr/>
        <p:txBody>
          <a:bodyPr/>
          <a:lstStyle/>
          <a:p>
            <a:r>
              <a:rPr lang="de-DE" altLang="en-US" dirty="0" smtClean="0"/>
              <a:t>Ray Casting</a:t>
            </a:r>
            <a:endParaRPr lang="de-DE" altLang="en-US" dirty="0"/>
          </a:p>
        </p:txBody>
      </p:sp>
      <p:sp>
        <p:nvSpPr>
          <p:cNvPr id="572432" name="Rectangle 16"/>
          <p:cNvSpPr>
            <a:spLocks noGrp="1" noChangeArrowheads="1"/>
          </p:cNvSpPr>
          <p:nvPr>
            <p:ph idx="1"/>
          </p:nvPr>
        </p:nvSpPr>
        <p:spPr/>
        <p:txBody>
          <a:bodyPr/>
          <a:lstStyle/>
          <a:p>
            <a:r>
              <a:rPr lang="en-US" altLang="en-US" dirty="0" smtClean="0"/>
              <a:t>Composition </a:t>
            </a:r>
            <a:r>
              <a:rPr lang="en-US" altLang="en-US" dirty="0"/>
              <a:t>of the </a:t>
            </a:r>
            <a:r>
              <a:rPr lang="en-US" altLang="en-US" dirty="0" smtClean="0"/>
              <a:t>contributions:</a:t>
            </a:r>
            <a:endParaRPr lang="de-DE" altLang="en-US" dirty="0"/>
          </a:p>
        </p:txBody>
      </p:sp>
      <p:grpSp>
        <p:nvGrpSpPr>
          <p:cNvPr id="572467" name="Group 51"/>
          <p:cNvGrpSpPr>
            <a:grpSpLocks/>
          </p:cNvGrpSpPr>
          <p:nvPr/>
        </p:nvGrpSpPr>
        <p:grpSpPr bwMode="auto">
          <a:xfrm>
            <a:off x="838200" y="1524000"/>
            <a:ext cx="3179763" cy="1006475"/>
            <a:chOff x="528" y="960"/>
            <a:chExt cx="2003" cy="634"/>
          </a:xfrm>
        </p:grpSpPr>
        <p:grpSp>
          <p:nvGrpSpPr>
            <p:cNvPr id="572448" name="Group 32"/>
            <p:cNvGrpSpPr>
              <a:grpSpLocks/>
            </p:cNvGrpSpPr>
            <p:nvPr/>
          </p:nvGrpSpPr>
          <p:grpSpPr bwMode="auto">
            <a:xfrm>
              <a:off x="528" y="960"/>
              <a:ext cx="1536" cy="634"/>
              <a:chOff x="720" y="912"/>
              <a:chExt cx="1536" cy="634"/>
            </a:xfrm>
          </p:grpSpPr>
          <p:sp>
            <p:nvSpPr>
              <p:cNvPr id="572434" name="Line 18"/>
              <p:cNvSpPr>
                <a:spLocks noChangeShapeType="1"/>
              </p:cNvSpPr>
              <p:nvPr/>
            </p:nvSpPr>
            <p:spPr bwMode="auto">
              <a:xfrm flipH="1">
                <a:off x="720" y="1248"/>
                <a:ext cx="15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35" name="Line 19"/>
              <p:cNvSpPr>
                <a:spLocks noChangeShapeType="1"/>
              </p:cNvSpPr>
              <p:nvPr/>
            </p:nvSpPr>
            <p:spPr bwMode="auto">
              <a:xfrm>
                <a:off x="960"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36" name="Text Box 20"/>
              <p:cNvSpPr txBox="1">
                <a:spLocks noChangeArrowheads="1"/>
              </p:cNvSpPr>
              <p:nvPr/>
            </p:nvSpPr>
            <p:spPr bwMode="auto">
              <a:xfrm>
                <a:off x="816" y="912"/>
                <a:ext cx="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0</a:t>
                </a:r>
                <a:endParaRPr lang="de-DE" altLang="en-US" baseline="-25000"/>
              </a:p>
            </p:txBody>
          </p:sp>
          <p:sp>
            <p:nvSpPr>
              <p:cNvPr id="572437" name="Text Box 21"/>
              <p:cNvSpPr txBox="1">
                <a:spLocks noChangeArrowheads="1"/>
              </p:cNvSpPr>
              <p:nvPr/>
            </p:nvSpPr>
            <p:spPr bwMode="auto">
              <a:xfrm>
                <a:off x="1395" y="912"/>
                <a:ext cx="2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i</a:t>
                </a:r>
                <a:endParaRPr lang="de-DE" altLang="en-US" baseline="-25000"/>
              </a:p>
            </p:txBody>
          </p:sp>
          <p:sp>
            <p:nvSpPr>
              <p:cNvPr id="572438" name="Text Box 22"/>
              <p:cNvSpPr txBox="1">
                <a:spLocks noChangeArrowheads="1"/>
              </p:cNvSpPr>
              <p:nvPr/>
            </p:nvSpPr>
            <p:spPr bwMode="auto">
              <a:xfrm>
                <a:off x="1968" y="912"/>
                <a:ext cx="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n</a:t>
                </a:r>
                <a:endParaRPr lang="de-DE" altLang="en-US" baseline="-25000"/>
              </a:p>
            </p:txBody>
          </p:sp>
          <p:sp>
            <p:nvSpPr>
              <p:cNvPr id="572439" name="Text Box 23"/>
              <p:cNvSpPr txBox="1">
                <a:spLocks noChangeArrowheads="1"/>
              </p:cNvSpPr>
              <p:nvPr/>
            </p:nvSpPr>
            <p:spPr bwMode="auto">
              <a:xfrm>
                <a:off x="2038" y="1286"/>
                <a:ext cx="2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a:t>
                </a:r>
                <a:r>
                  <a:rPr lang="en-US" altLang="en-US" baseline="-25000"/>
                  <a:t>n</a:t>
                </a:r>
                <a:endParaRPr lang="de-DE" altLang="en-US" baseline="-25000"/>
              </a:p>
            </p:txBody>
          </p:sp>
          <p:sp>
            <p:nvSpPr>
              <p:cNvPr id="572440" name="Text Box 24"/>
              <p:cNvSpPr txBox="1">
                <a:spLocks noChangeArrowheads="1"/>
              </p:cNvSpPr>
              <p:nvPr/>
            </p:nvSpPr>
            <p:spPr bwMode="auto">
              <a:xfrm>
                <a:off x="864" y="1296"/>
                <a:ext cx="2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a:t>
                </a:r>
                <a:r>
                  <a:rPr lang="en-US" altLang="en-US" baseline="-25000"/>
                  <a:t>0</a:t>
                </a:r>
                <a:endParaRPr lang="de-DE" altLang="en-US" baseline="-25000"/>
              </a:p>
            </p:txBody>
          </p:sp>
          <p:sp>
            <p:nvSpPr>
              <p:cNvPr id="572441" name="Text Box 25"/>
              <p:cNvSpPr txBox="1">
                <a:spLocks noChangeArrowheads="1"/>
              </p:cNvSpPr>
              <p:nvPr/>
            </p:nvSpPr>
            <p:spPr bwMode="auto">
              <a:xfrm>
                <a:off x="1448" y="1296"/>
                <a:ext cx="1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a:t>
                </a:r>
                <a:r>
                  <a:rPr lang="en-US" altLang="en-US" baseline="-25000"/>
                  <a:t>i</a:t>
                </a:r>
                <a:endParaRPr lang="de-DE" altLang="en-US" baseline="-25000"/>
              </a:p>
            </p:txBody>
          </p:sp>
          <p:sp>
            <p:nvSpPr>
              <p:cNvPr id="572442" name="Line 26"/>
              <p:cNvSpPr>
                <a:spLocks noChangeShapeType="1"/>
              </p:cNvSpPr>
              <p:nvPr/>
            </p:nvSpPr>
            <p:spPr bwMode="auto">
              <a:xfrm>
                <a:off x="1536"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43" name="Line 27"/>
              <p:cNvSpPr>
                <a:spLocks noChangeShapeType="1"/>
              </p:cNvSpPr>
              <p:nvPr/>
            </p:nvSpPr>
            <p:spPr bwMode="auto">
              <a:xfrm>
                <a:off x="2160"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44" name="Text Box 28"/>
              <p:cNvSpPr txBox="1">
                <a:spLocks noChangeArrowheads="1"/>
              </p:cNvSpPr>
              <p:nvPr/>
            </p:nvSpPr>
            <p:spPr bwMode="auto">
              <a:xfrm>
                <a:off x="1104" y="9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45" name="Text Box 29"/>
              <p:cNvSpPr txBox="1">
                <a:spLocks noChangeArrowheads="1"/>
              </p:cNvSpPr>
              <p:nvPr/>
            </p:nvSpPr>
            <p:spPr bwMode="auto">
              <a:xfrm>
                <a:off x="1680" y="9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46" name="Text Box 30"/>
              <p:cNvSpPr txBox="1">
                <a:spLocks noChangeArrowheads="1"/>
              </p:cNvSpPr>
              <p:nvPr/>
            </p:nvSpPr>
            <p:spPr bwMode="auto">
              <a:xfrm>
                <a:off x="1680" y="124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47" name="Text Box 31"/>
              <p:cNvSpPr txBox="1">
                <a:spLocks noChangeArrowheads="1"/>
              </p:cNvSpPr>
              <p:nvPr/>
            </p:nvSpPr>
            <p:spPr bwMode="auto">
              <a:xfrm>
                <a:off x="1116" y="124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grpSp>
        <p:sp>
          <p:nvSpPr>
            <p:cNvPr id="572465" name="Text Box 49"/>
            <p:cNvSpPr txBox="1">
              <a:spLocks noChangeArrowheads="1"/>
            </p:cNvSpPr>
            <p:nvPr/>
          </p:nvSpPr>
          <p:spPr bwMode="auto">
            <a:xfrm>
              <a:off x="2160" y="1171"/>
              <a:ext cx="3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view</a:t>
              </a:r>
              <a:endParaRPr lang="de-DE" altLang="en-US" sz="1600"/>
            </a:p>
          </p:txBody>
        </p:sp>
      </p:grpSp>
      <p:grpSp>
        <p:nvGrpSpPr>
          <p:cNvPr id="572468" name="Group 52"/>
          <p:cNvGrpSpPr>
            <a:grpSpLocks/>
          </p:cNvGrpSpPr>
          <p:nvPr/>
        </p:nvGrpSpPr>
        <p:grpSpPr bwMode="auto">
          <a:xfrm>
            <a:off x="5181600" y="1447800"/>
            <a:ext cx="3179763" cy="1006475"/>
            <a:chOff x="3264" y="893"/>
            <a:chExt cx="2003" cy="634"/>
          </a:xfrm>
        </p:grpSpPr>
        <p:grpSp>
          <p:nvGrpSpPr>
            <p:cNvPr id="572464" name="Group 48"/>
            <p:cNvGrpSpPr>
              <a:grpSpLocks/>
            </p:cNvGrpSpPr>
            <p:nvPr/>
          </p:nvGrpSpPr>
          <p:grpSpPr bwMode="auto">
            <a:xfrm>
              <a:off x="3264" y="893"/>
              <a:ext cx="1536" cy="634"/>
              <a:chOff x="3216" y="912"/>
              <a:chExt cx="1536" cy="634"/>
            </a:xfrm>
          </p:grpSpPr>
          <p:sp>
            <p:nvSpPr>
              <p:cNvPr id="572450" name="Line 34"/>
              <p:cNvSpPr>
                <a:spLocks noChangeShapeType="1"/>
              </p:cNvSpPr>
              <p:nvPr/>
            </p:nvSpPr>
            <p:spPr bwMode="auto">
              <a:xfrm flipH="1">
                <a:off x="3216" y="1248"/>
                <a:ext cx="1536"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51" name="Line 35"/>
              <p:cNvSpPr>
                <a:spLocks noChangeShapeType="1"/>
              </p:cNvSpPr>
              <p:nvPr/>
            </p:nvSpPr>
            <p:spPr bwMode="auto">
              <a:xfrm>
                <a:off x="3408"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52" name="Text Box 36"/>
              <p:cNvSpPr txBox="1">
                <a:spLocks noChangeArrowheads="1"/>
              </p:cNvSpPr>
              <p:nvPr/>
            </p:nvSpPr>
            <p:spPr bwMode="auto">
              <a:xfrm>
                <a:off x="3264" y="912"/>
                <a:ext cx="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0</a:t>
                </a:r>
                <a:endParaRPr lang="de-DE" altLang="en-US" baseline="-25000"/>
              </a:p>
            </p:txBody>
          </p:sp>
          <p:sp>
            <p:nvSpPr>
              <p:cNvPr id="572453" name="Text Box 37"/>
              <p:cNvSpPr txBox="1">
                <a:spLocks noChangeArrowheads="1"/>
              </p:cNvSpPr>
              <p:nvPr/>
            </p:nvSpPr>
            <p:spPr bwMode="auto">
              <a:xfrm>
                <a:off x="3843" y="912"/>
                <a:ext cx="2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i</a:t>
                </a:r>
                <a:endParaRPr lang="de-DE" altLang="en-US" baseline="-25000"/>
              </a:p>
            </p:txBody>
          </p:sp>
          <p:sp>
            <p:nvSpPr>
              <p:cNvPr id="572454" name="Text Box 38"/>
              <p:cNvSpPr txBox="1">
                <a:spLocks noChangeArrowheads="1"/>
              </p:cNvSpPr>
              <p:nvPr/>
            </p:nvSpPr>
            <p:spPr bwMode="auto">
              <a:xfrm>
                <a:off x="4416" y="912"/>
                <a:ext cx="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r>
                  <a:rPr lang="en-US" altLang="en-US" baseline="-25000"/>
                  <a:t>n</a:t>
                </a:r>
                <a:endParaRPr lang="de-DE" altLang="en-US" baseline="-25000"/>
              </a:p>
            </p:txBody>
          </p:sp>
          <p:sp>
            <p:nvSpPr>
              <p:cNvPr id="572455" name="Text Box 39"/>
              <p:cNvSpPr txBox="1">
                <a:spLocks noChangeArrowheads="1"/>
              </p:cNvSpPr>
              <p:nvPr/>
            </p:nvSpPr>
            <p:spPr bwMode="auto">
              <a:xfrm>
                <a:off x="4486" y="1286"/>
                <a:ext cx="2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a:t>
                </a:r>
                <a:r>
                  <a:rPr lang="en-US" altLang="en-US" baseline="-25000"/>
                  <a:t>n</a:t>
                </a:r>
                <a:endParaRPr lang="de-DE" altLang="en-US" baseline="-25000"/>
              </a:p>
            </p:txBody>
          </p:sp>
          <p:sp>
            <p:nvSpPr>
              <p:cNvPr id="572456" name="Text Box 40"/>
              <p:cNvSpPr txBox="1">
                <a:spLocks noChangeArrowheads="1"/>
              </p:cNvSpPr>
              <p:nvPr/>
            </p:nvSpPr>
            <p:spPr bwMode="auto">
              <a:xfrm>
                <a:off x="3312" y="1296"/>
                <a:ext cx="2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a:t>
                </a:r>
                <a:r>
                  <a:rPr lang="en-US" altLang="en-US" baseline="-25000"/>
                  <a:t>0</a:t>
                </a:r>
                <a:endParaRPr lang="de-DE" altLang="en-US" baseline="-25000"/>
              </a:p>
            </p:txBody>
          </p:sp>
          <p:sp>
            <p:nvSpPr>
              <p:cNvPr id="572457" name="Text Box 41"/>
              <p:cNvSpPr txBox="1">
                <a:spLocks noChangeArrowheads="1"/>
              </p:cNvSpPr>
              <p:nvPr/>
            </p:nvSpPr>
            <p:spPr bwMode="auto">
              <a:xfrm>
                <a:off x="3896" y="1296"/>
                <a:ext cx="1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a:t>
                </a:r>
                <a:r>
                  <a:rPr lang="en-US" altLang="en-US" baseline="-25000"/>
                  <a:t>i</a:t>
                </a:r>
                <a:endParaRPr lang="de-DE" altLang="en-US" baseline="-25000"/>
              </a:p>
            </p:txBody>
          </p:sp>
          <p:sp>
            <p:nvSpPr>
              <p:cNvPr id="572458" name="Line 42"/>
              <p:cNvSpPr>
                <a:spLocks noChangeShapeType="1"/>
              </p:cNvSpPr>
              <p:nvPr/>
            </p:nvSpPr>
            <p:spPr bwMode="auto">
              <a:xfrm>
                <a:off x="3984"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59" name="Line 43"/>
              <p:cNvSpPr>
                <a:spLocks noChangeShapeType="1"/>
              </p:cNvSpPr>
              <p:nvPr/>
            </p:nvSpPr>
            <p:spPr bwMode="auto">
              <a:xfrm>
                <a:off x="4608" y="115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460" name="Text Box 44"/>
              <p:cNvSpPr txBox="1">
                <a:spLocks noChangeArrowheads="1"/>
              </p:cNvSpPr>
              <p:nvPr/>
            </p:nvSpPr>
            <p:spPr bwMode="auto">
              <a:xfrm>
                <a:off x="3552" y="9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61" name="Text Box 45"/>
              <p:cNvSpPr txBox="1">
                <a:spLocks noChangeArrowheads="1"/>
              </p:cNvSpPr>
              <p:nvPr/>
            </p:nvSpPr>
            <p:spPr bwMode="auto">
              <a:xfrm>
                <a:off x="4128" y="9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62" name="Text Box 46"/>
              <p:cNvSpPr txBox="1">
                <a:spLocks noChangeArrowheads="1"/>
              </p:cNvSpPr>
              <p:nvPr/>
            </p:nvSpPr>
            <p:spPr bwMode="auto">
              <a:xfrm>
                <a:off x="4128" y="124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sp>
            <p:nvSpPr>
              <p:cNvPr id="572463" name="Text Box 47"/>
              <p:cNvSpPr txBox="1">
                <a:spLocks noChangeArrowheads="1"/>
              </p:cNvSpPr>
              <p:nvPr/>
            </p:nvSpPr>
            <p:spPr bwMode="auto">
              <a:xfrm>
                <a:off x="3564" y="124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endParaRPr lang="de-DE" altLang="en-US"/>
              </a:p>
            </p:txBody>
          </p:sp>
        </p:grpSp>
        <p:sp>
          <p:nvSpPr>
            <p:cNvPr id="572466" name="Text Box 50"/>
            <p:cNvSpPr txBox="1">
              <a:spLocks noChangeArrowheads="1"/>
            </p:cNvSpPr>
            <p:nvPr/>
          </p:nvSpPr>
          <p:spPr bwMode="auto">
            <a:xfrm>
              <a:off x="4896" y="1104"/>
              <a:ext cx="3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view</a:t>
              </a:r>
              <a:endParaRPr lang="de-DE" altLang="en-US" sz="1600"/>
            </a:p>
          </p:txBody>
        </p:sp>
      </p:grpSp>
      <mc:AlternateContent xmlns:mc="http://schemas.openxmlformats.org/markup-compatibility/2006" xmlns:a14="http://schemas.microsoft.com/office/drawing/2010/main">
        <mc:Choice Requires="a14">
          <p:sp>
            <p:nvSpPr>
              <p:cNvPr id="572469" name="Text Box 53"/>
              <p:cNvSpPr txBox="1">
                <a:spLocks noChangeArrowheads="1"/>
              </p:cNvSpPr>
              <p:nvPr/>
            </p:nvSpPr>
            <p:spPr bwMode="auto">
              <a:xfrm>
                <a:off x="1081088" y="2667000"/>
                <a:ext cx="2167709" cy="2031325"/>
              </a:xfrm>
              <a:prstGeom prst="rect">
                <a:avLst/>
              </a:prstGeom>
              <a:noFill/>
              <a:ln>
                <a:noFill/>
              </a:ln>
              <a:effectLst/>
              <a:extLst>
                <a:ext uri="{909E8E84-426E-40DD-AFC4-6F175D3DCCD1}">
                  <a14:hiddenFill>
                    <a:solidFill>
                      <a:schemeClr val="accent1"/>
                    </a:solidFill>
                  </a14:hiddenFill>
                </a:ext>
                <a:ext uri="{91240B29-F687-4F45-9708-019B960494DF}">
                  <a14:hiddenLine w="381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lgn="l">
                  <a:tabLst>
                    <a:tab pos="457200" algn="l"/>
                  </a:tabLst>
                  <a:defRPr>
                    <a:solidFill>
                      <a:schemeClr val="tx1"/>
                    </a:solidFill>
                    <a:latin typeface="Arial" charset="0"/>
                    <a:cs typeface="Arial" charset="0"/>
                  </a:defRPr>
                </a:lvl1pPr>
                <a:lvl2pPr algn="l">
                  <a:tabLst>
                    <a:tab pos="457200" algn="l"/>
                  </a:tabLst>
                  <a:defRPr>
                    <a:solidFill>
                      <a:schemeClr val="tx1"/>
                    </a:solidFill>
                    <a:latin typeface="Arial" charset="0"/>
                    <a:cs typeface="Arial" charset="0"/>
                  </a:defRPr>
                </a:lvl2pPr>
                <a:lvl3pPr algn="l">
                  <a:tabLst>
                    <a:tab pos="457200" algn="l"/>
                  </a:tabLst>
                  <a:defRPr>
                    <a:solidFill>
                      <a:schemeClr val="tx1"/>
                    </a:solidFill>
                    <a:latin typeface="Arial" charset="0"/>
                    <a:cs typeface="Arial" charset="0"/>
                  </a:defRPr>
                </a:lvl3pPr>
                <a:lvl4pPr algn="l">
                  <a:tabLst>
                    <a:tab pos="457200" algn="l"/>
                  </a:tabLst>
                  <a:defRPr>
                    <a:solidFill>
                      <a:schemeClr val="tx1"/>
                    </a:solidFill>
                    <a:latin typeface="Arial" charset="0"/>
                    <a:cs typeface="Arial" charset="0"/>
                  </a:defRPr>
                </a:lvl4pPr>
                <a:lvl5pPr algn="l">
                  <a:tabLst>
                    <a:tab pos="457200" algn="l"/>
                  </a:tabLst>
                  <a:defRPr>
                    <a:solidFill>
                      <a:schemeClr val="tx1"/>
                    </a:solidFill>
                    <a:latin typeface="Arial" charset="0"/>
                    <a:cs typeface="Arial" charset="0"/>
                  </a:defRPr>
                </a:lvl5pPr>
                <a:lvl6pPr fontAlgn="base">
                  <a:spcBef>
                    <a:spcPct val="0"/>
                  </a:spcBef>
                  <a:spcAft>
                    <a:spcPct val="0"/>
                  </a:spcAft>
                  <a:tabLst>
                    <a:tab pos="457200" algn="l"/>
                  </a:tabLst>
                  <a:defRPr>
                    <a:solidFill>
                      <a:schemeClr val="tx1"/>
                    </a:solidFill>
                    <a:latin typeface="Arial" charset="0"/>
                    <a:cs typeface="Arial" charset="0"/>
                  </a:defRPr>
                </a:lvl6pPr>
                <a:lvl7pPr fontAlgn="base">
                  <a:spcBef>
                    <a:spcPct val="0"/>
                  </a:spcBef>
                  <a:spcAft>
                    <a:spcPct val="0"/>
                  </a:spcAft>
                  <a:tabLst>
                    <a:tab pos="457200" algn="l"/>
                  </a:tabLst>
                  <a:defRPr>
                    <a:solidFill>
                      <a:schemeClr val="tx1"/>
                    </a:solidFill>
                    <a:latin typeface="Arial" charset="0"/>
                    <a:cs typeface="Arial" charset="0"/>
                  </a:defRPr>
                </a:lvl7pPr>
                <a:lvl8pPr fontAlgn="base">
                  <a:spcBef>
                    <a:spcPct val="0"/>
                  </a:spcBef>
                  <a:spcAft>
                    <a:spcPct val="0"/>
                  </a:spcAft>
                  <a:tabLst>
                    <a:tab pos="457200" algn="l"/>
                  </a:tabLst>
                  <a:defRPr>
                    <a:solidFill>
                      <a:schemeClr val="tx1"/>
                    </a:solidFill>
                    <a:latin typeface="Arial" charset="0"/>
                    <a:cs typeface="Arial" charset="0"/>
                  </a:defRPr>
                </a:lvl8pPr>
                <a:lvl9pPr fontAlgn="base">
                  <a:spcBef>
                    <a:spcPct val="0"/>
                  </a:spcBef>
                  <a:spcAft>
                    <a:spcPct val="0"/>
                  </a:spcAft>
                  <a:tabLst>
                    <a:tab pos="457200" algn="l"/>
                  </a:tabLst>
                  <a:defRPr>
                    <a:solidFill>
                      <a:schemeClr val="tx1"/>
                    </a:solidFill>
                    <a:latin typeface="Arial" charset="0"/>
                    <a:cs typeface="Arial" charset="0"/>
                  </a:defRPr>
                </a:lvl9pPr>
              </a:lstStyle>
              <a:p>
                <a:r>
                  <a:rPr lang="en-US" altLang="en-US" b="1" dirty="0" smtClean="0"/>
                  <a:t>Front-to-Back</a:t>
                </a:r>
              </a:p>
              <a:p>
                <a:endParaRPr lang="en-US" altLang="en-US" b="1" dirty="0"/>
              </a:p>
              <a:p>
                <a:r>
                  <a:rPr lang="en-US" altLang="en-US" dirty="0"/>
                  <a:t>C = (0,0,0,0) ; </a:t>
                </a:r>
                <a14:m>
                  <m:oMath xmlns:m="http://schemas.openxmlformats.org/officeDocument/2006/math">
                    <m:r>
                      <a:rPr lang="en-US" altLang="en-US" b="0" i="1" dirty="0" smtClean="0">
                        <a:latin typeface="Cambria Math"/>
                      </a:rPr>
                      <m:t>𝜏</m:t>
                    </m:r>
                  </m:oMath>
                </a14:m>
                <a:r>
                  <a:rPr lang="en-US" altLang="en-US" dirty="0"/>
                  <a:t> = 1</a:t>
                </a:r>
                <a:endParaRPr lang="en-US" altLang="en-US" baseline="-25000" dirty="0"/>
              </a:p>
              <a:p>
                <a:r>
                  <a:rPr lang="en-US" altLang="en-US" dirty="0"/>
                  <a:t>FOR </a:t>
                </a:r>
                <a:r>
                  <a:rPr lang="en-US" altLang="en-US" dirty="0" err="1"/>
                  <a:t>i</a:t>
                </a:r>
                <a:r>
                  <a:rPr lang="en-US" altLang="en-US" dirty="0"/>
                  <a:t> = n .. 0 DO</a:t>
                </a:r>
              </a:p>
              <a:p>
                <a:r>
                  <a:rPr lang="en-US" altLang="en-US" dirty="0"/>
                  <a:t>	 </a:t>
                </a:r>
                <a14:m>
                  <m:oMath xmlns:m="http://schemas.openxmlformats.org/officeDocument/2006/math">
                    <m:r>
                      <a:rPr lang="en-US" altLang="en-US" i="1" dirty="0">
                        <a:latin typeface="Cambria Math"/>
                      </a:rPr>
                      <m:t>𝜏</m:t>
                    </m:r>
                  </m:oMath>
                </a14:m>
                <a:r>
                  <a:rPr lang="en-US" altLang="en-US" dirty="0"/>
                  <a:t> = </a:t>
                </a:r>
                <a14:m>
                  <m:oMath xmlns:m="http://schemas.openxmlformats.org/officeDocument/2006/math">
                    <m:r>
                      <a:rPr lang="en-US" altLang="en-US" i="1" dirty="0">
                        <a:latin typeface="Cambria Math"/>
                      </a:rPr>
                      <m:t>𝜏</m:t>
                    </m:r>
                  </m:oMath>
                </a14:m>
                <a:r>
                  <a:rPr lang="en-US" altLang="en-US" dirty="0" smtClean="0"/>
                  <a:t> </a:t>
                </a:r>
                <a:r>
                  <a:rPr lang="en-US" altLang="en-US" dirty="0"/>
                  <a:t>* </a:t>
                </a:r>
                <a:r>
                  <a:rPr lang="en-US" altLang="en-US" dirty="0" err="1"/>
                  <a:t>t</a:t>
                </a:r>
                <a:r>
                  <a:rPr lang="en-US" altLang="en-US" baseline="-25000" dirty="0" err="1"/>
                  <a:t>i</a:t>
                </a:r>
                <a:endParaRPr lang="en-US" altLang="en-US" dirty="0"/>
              </a:p>
              <a:p>
                <a:r>
                  <a:rPr lang="en-US" altLang="en-US" dirty="0"/>
                  <a:t>	C = C + </a:t>
                </a:r>
                <a14:m>
                  <m:oMath xmlns:m="http://schemas.openxmlformats.org/officeDocument/2006/math">
                    <m:r>
                      <a:rPr lang="en-US" altLang="en-US" i="1" dirty="0">
                        <a:latin typeface="Cambria Math"/>
                      </a:rPr>
                      <m:t>𝜏</m:t>
                    </m:r>
                  </m:oMath>
                </a14:m>
                <a:r>
                  <a:rPr lang="en-US" altLang="en-US" dirty="0"/>
                  <a:t> * F</a:t>
                </a:r>
                <a:r>
                  <a:rPr lang="en-US" altLang="en-US" baseline="-25000" dirty="0"/>
                  <a:t>i</a:t>
                </a:r>
                <a:endParaRPr lang="en-US" altLang="en-US" dirty="0"/>
              </a:p>
              <a:p>
                <a:r>
                  <a:rPr lang="en-US" altLang="en-US" dirty="0"/>
                  <a:t>END</a:t>
                </a:r>
                <a:endParaRPr lang="de-DE" altLang="en-US" dirty="0"/>
              </a:p>
            </p:txBody>
          </p:sp>
        </mc:Choice>
        <mc:Fallback xmlns="">
          <p:sp>
            <p:nvSpPr>
              <p:cNvPr id="572469" name="Text Box 53"/>
              <p:cNvSpPr txBox="1">
                <a:spLocks noRot="1" noChangeAspect="1" noMove="1" noResize="1" noEditPoints="1" noAdjustHandles="1" noChangeArrowheads="1" noChangeShapeType="1" noTextEdit="1"/>
              </p:cNvSpPr>
              <p:nvPr/>
            </p:nvSpPr>
            <p:spPr bwMode="auto">
              <a:xfrm>
                <a:off x="1081088" y="2667000"/>
                <a:ext cx="2167709" cy="2031325"/>
              </a:xfrm>
              <a:prstGeom prst="rect">
                <a:avLst/>
              </a:prstGeom>
              <a:blipFill rotWithShape="1">
                <a:blip r:embed="rId2"/>
                <a:stretch>
                  <a:fillRect l="-2247" t="-1502" r="-1404" b="-360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72470" name="Text Box 54"/>
          <p:cNvSpPr txBox="1">
            <a:spLocks noChangeArrowheads="1"/>
          </p:cNvSpPr>
          <p:nvPr/>
        </p:nvSpPr>
        <p:spPr bwMode="auto">
          <a:xfrm>
            <a:off x="5349875" y="2667000"/>
            <a:ext cx="2147888"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tabLst>
                <a:tab pos="457200" algn="l"/>
              </a:tabLst>
              <a:defRPr>
                <a:solidFill>
                  <a:schemeClr val="tx1"/>
                </a:solidFill>
                <a:latin typeface="Arial" charset="0"/>
                <a:cs typeface="Arial" charset="0"/>
              </a:defRPr>
            </a:lvl1pPr>
            <a:lvl2pPr algn="l">
              <a:tabLst>
                <a:tab pos="457200" algn="l"/>
              </a:tabLst>
              <a:defRPr>
                <a:solidFill>
                  <a:schemeClr val="tx1"/>
                </a:solidFill>
                <a:latin typeface="Arial" charset="0"/>
                <a:cs typeface="Arial" charset="0"/>
              </a:defRPr>
            </a:lvl2pPr>
            <a:lvl3pPr algn="l">
              <a:tabLst>
                <a:tab pos="457200" algn="l"/>
              </a:tabLst>
              <a:defRPr>
                <a:solidFill>
                  <a:schemeClr val="tx1"/>
                </a:solidFill>
                <a:latin typeface="Arial" charset="0"/>
                <a:cs typeface="Arial" charset="0"/>
              </a:defRPr>
            </a:lvl3pPr>
            <a:lvl4pPr algn="l">
              <a:tabLst>
                <a:tab pos="457200" algn="l"/>
              </a:tabLst>
              <a:defRPr>
                <a:solidFill>
                  <a:schemeClr val="tx1"/>
                </a:solidFill>
                <a:latin typeface="Arial" charset="0"/>
                <a:cs typeface="Arial" charset="0"/>
              </a:defRPr>
            </a:lvl4pPr>
            <a:lvl5pPr algn="l">
              <a:tabLst>
                <a:tab pos="457200" algn="l"/>
              </a:tabLst>
              <a:defRPr>
                <a:solidFill>
                  <a:schemeClr val="tx1"/>
                </a:solidFill>
                <a:latin typeface="Arial" charset="0"/>
                <a:cs typeface="Arial" charset="0"/>
              </a:defRPr>
            </a:lvl5pPr>
            <a:lvl6pPr fontAlgn="base">
              <a:spcBef>
                <a:spcPct val="0"/>
              </a:spcBef>
              <a:spcAft>
                <a:spcPct val="0"/>
              </a:spcAft>
              <a:tabLst>
                <a:tab pos="457200" algn="l"/>
              </a:tabLst>
              <a:defRPr>
                <a:solidFill>
                  <a:schemeClr val="tx1"/>
                </a:solidFill>
                <a:latin typeface="Arial" charset="0"/>
                <a:cs typeface="Arial" charset="0"/>
              </a:defRPr>
            </a:lvl6pPr>
            <a:lvl7pPr fontAlgn="base">
              <a:spcBef>
                <a:spcPct val="0"/>
              </a:spcBef>
              <a:spcAft>
                <a:spcPct val="0"/>
              </a:spcAft>
              <a:tabLst>
                <a:tab pos="457200" algn="l"/>
              </a:tabLst>
              <a:defRPr>
                <a:solidFill>
                  <a:schemeClr val="tx1"/>
                </a:solidFill>
                <a:latin typeface="Arial" charset="0"/>
                <a:cs typeface="Arial" charset="0"/>
              </a:defRPr>
            </a:lvl7pPr>
            <a:lvl8pPr fontAlgn="base">
              <a:spcBef>
                <a:spcPct val="0"/>
              </a:spcBef>
              <a:spcAft>
                <a:spcPct val="0"/>
              </a:spcAft>
              <a:tabLst>
                <a:tab pos="457200" algn="l"/>
              </a:tabLst>
              <a:defRPr>
                <a:solidFill>
                  <a:schemeClr val="tx1"/>
                </a:solidFill>
                <a:latin typeface="Arial" charset="0"/>
                <a:cs typeface="Arial" charset="0"/>
              </a:defRPr>
            </a:lvl8pPr>
            <a:lvl9pPr fontAlgn="base">
              <a:spcBef>
                <a:spcPct val="0"/>
              </a:spcBef>
              <a:spcAft>
                <a:spcPct val="0"/>
              </a:spcAft>
              <a:tabLst>
                <a:tab pos="457200" algn="l"/>
              </a:tabLst>
              <a:defRPr>
                <a:solidFill>
                  <a:schemeClr val="tx1"/>
                </a:solidFill>
                <a:latin typeface="Arial" charset="0"/>
                <a:cs typeface="Arial" charset="0"/>
              </a:defRPr>
            </a:lvl9pPr>
          </a:lstStyle>
          <a:p>
            <a:r>
              <a:rPr lang="en-US" altLang="en-US" b="1"/>
              <a:t>Back-to-Front</a:t>
            </a:r>
          </a:p>
          <a:p>
            <a:endParaRPr lang="en-US" altLang="en-US" b="1"/>
          </a:p>
          <a:p>
            <a:r>
              <a:rPr lang="en-US" altLang="en-US"/>
              <a:t>C = (0,0,0,0)</a:t>
            </a:r>
          </a:p>
          <a:p>
            <a:r>
              <a:rPr lang="en-US" altLang="en-US"/>
              <a:t>FOR i = 0 .. n DO</a:t>
            </a:r>
          </a:p>
          <a:p>
            <a:r>
              <a:rPr lang="en-US" altLang="en-US"/>
              <a:t>	C = t</a:t>
            </a:r>
            <a:r>
              <a:rPr lang="en-US" altLang="en-US" baseline="-25000"/>
              <a:t>i</a:t>
            </a:r>
            <a:r>
              <a:rPr lang="en-US" altLang="en-US"/>
              <a:t> * C + F</a:t>
            </a:r>
            <a:r>
              <a:rPr lang="en-US" altLang="en-US" baseline="-25000"/>
              <a:t>i</a:t>
            </a:r>
            <a:endParaRPr lang="en-US" altLang="en-US"/>
          </a:p>
          <a:p>
            <a:r>
              <a:rPr lang="en-US" altLang="en-US"/>
              <a:t>END</a:t>
            </a:r>
            <a:endParaRPr lang="de-DE" altLang="en-US"/>
          </a:p>
        </p:txBody>
      </p:sp>
      <p:sp>
        <p:nvSpPr>
          <p:cNvPr id="572471" name="Text Box 55"/>
          <p:cNvSpPr txBox="1">
            <a:spLocks noChangeArrowheads="1"/>
          </p:cNvSpPr>
          <p:nvPr/>
        </p:nvSpPr>
        <p:spPr bwMode="auto">
          <a:xfrm>
            <a:off x="1447800" y="5105400"/>
            <a:ext cx="6659563"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tabLst>
                <a:tab pos="341313" algn="l"/>
              </a:tabLst>
              <a:defRPr>
                <a:solidFill>
                  <a:schemeClr val="tx1"/>
                </a:solidFill>
                <a:latin typeface="Arial" charset="0"/>
                <a:cs typeface="Arial" charset="0"/>
              </a:defRPr>
            </a:lvl1pPr>
            <a:lvl2pPr algn="l">
              <a:tabLst>
                <a:tab pos="341313" algn="l"/>
              </a:tabLst>
              <a:defRPr>
                <a:solidFill>
                  <a:schemeClr val="tx1"/>
                </a:solidFill>
                <a:latin typeface="Arial" charset="0"/>
                <a:cs typeface="Arial" charset="0"/>
              </a:defRPr>
            </a:lvl2pPr>
            <a:lvl3pPr algn="l">
              <a:tabLst>
                <a:tab pos="341313" algn="l"/>
              </a:tabLst>
              <a:defRPr>
                <a:solidFill>
                  <a:schemeClr val="tx1"/>
                </a:solidFill>
                <a:latin typeface="Arial" charset="0"/>
                <a:cs typeface="Arial" charset="0"/>
              </a:defRPr>
            </a:lvl3pPr>
            <a:lvl4pPr algn="l">
              <a:tabLst>
                <a:tab pos="341313" algn="l"/>
              </a:tabLst>
              <a:defRPr>
                <a:solidFill>
                  <a:schemeClr val="tx1"/>
                </a:solidFill>
                <a:latin typeface="Arial" charset="0"/>
                <a:cs typeface="Arial" charset="0"/>
              </a:defRPr>
            </a:lvl4pPr>
            <a:lvl5pPr algn="l">
              <a:tabLst>
                <a:tab pos="341313" algn="l"/>
              </a:tabLst>
              <a:defRPr>
                <a:solidFill>
                  <a:schemeClr val="tx1"/>
                </a:solidFill>
                <a:latin typeface="Arial" charset="0"/>
                <a:cs typeface="Arial" charset="0"/>
              </a:defRPr>
            </a:lvl5pPr>
            <a:lvl6pPr fontAlgn="base">
              <a:spcBef>
                <a:spcPct val="0"/>
              </a:spcBef>
              <a:spcAft>
                <a:spcPct val="0"/>
              </a:spcAft>
              <a:tabLst>
                <a:tab pos="341313" algn="l"/>
              </a:tabLst>
              <a:defRPr>
                <a:solidFill>
                  <a:schemeClr val="tx1"/>
                </a:solidFill>
                <a:latin typeface="Arial" charset="0"/>
                <a:cs typeface="Arial" charset="0"/>
              </a:defRPr>
            </a:lvl6pPr>
            <a:lvl7pPr fontAlgn="base">
              <a:spcBef>
                <a:spcPct val="0"/>
              </a:spcBef>
              <a:spcAft>
                <a:spcPct val="0"/>
              </a:spcAft>
              <a:tabLst>
                <a:tab pos="341313" algn="l"/>
              </a:tabLst>
              <a:defRPr>
                <a:solidFill>
                  <a:schemeClr val="tx1"/>
                </a:solidFill>
                <a:latin typeface="Arial" charset="0"/>
                <a:cs typeface="Arial" charset="0"/>
              </a:defRPr>
            </a:lvl7pPr>
            <a:lvl8pPr fontAlgn="base">
              <a:spcBef>
                <a:spcPct val="0"/>
              </a:spcBef>
              <a:spcAft>
                <a:spcPct val="0"/>
              </a:spcAft>
              <a:tabLst>
                <a:tab pos="341313" algn="l"/>
              </a:tabLst>
              <a:defRPr>
                <a:solidFill>
                  <a:schemeClr val="tx1"/>
                </a:solidFill>
                <a:latin typeface="Arial" charset="0"/>
                <a:cs typeface="Arial" charset="0"/>
              </a:defRPr>
            </a:lvl8pPr>
            <a:lvl9pPr fontAlgn="base">
              <a:spcBef>
                <a:spcPct val="0"/>
              </a:spcBef>
              <a:spcAft>
                <a:spcPct val="0"/>
              </a:spcAft>
              <a:tabLst>
                <a:tab pos="341313" algn="l"/>
              </a:tabLst>
              <a:defRPr>
                <a:solidFill>
                  <a:schemeClr val="tx1"/>
                </a:solidFill>
                <a:latin typeface="Arial" charset="0"/>
                <a:cs typeface="Arial" charset="0"/>
              </a:defRPr>
            </a:lvl9pPr>
          </a:lstStyle>
          <a:p>
            <a:r>
              <a:rPr lang="en-US" altLang="en-US" sz="1800"/>
              <a:t>F</a:t>
            </a:r>
            <a:r>
              <a:rPr lang="en-US" altLang="en-US" sz="1800" baseline="-25000"/>
              <a:t>0</a:t>
            </a:r>
            <a:r>
              <a:rPr lang="en-US" altLang="en-US" sz="1800"/>
              <a:t>:	color value of the point with maximal distance from viewpoint</a:t>
            </a:r>
          </a:p>
          <a:p>
            <a:r>
              <a:rPr lang="en-US" altLang="en-US" sz="1800"/>
              <a:t>F</a:t>
            </a:r>
            <a:r>
              <a:rPr lang="en-US" altLang="en-US" sz="1800" baseline="-25000"/>
              <a:t>n</a:t>
            </a:r>
            <a:r>
              <a:rPr lang="en-US" altLang="en-US" sz="1800"/>
              <a:t>:	color value of the point closest to the viewpoint</a:t>
            </a:r>
          </a:p>
          <a:p>
            <a:r>
              <a:rPr lang="en-US" altLang="en-US" sz="1800"/>
              <a:t>t</a:t>
            </a:r>
            <a:r>
              <a:rPr lang="en-US" altLang="en-US" sz="1800" baseline="-25000"/>
              <a:t>i</a:t>
            </a:r>
            <a:r>
              <a:rPr lang="en-US" altLang="en-US" sz="1800"/>
              <a:t>:	transparency values</a:t>
            </a:r>
          </a:p>
          <a:p>
            <a:r>
              <a:rPr lang="en-US" altLang="en-US" sz="1800"/>
              <a:t>C:	pixel</a:t>
            </a:r>
            <a:r>
              <a:rPr lang="de-DE" altLang="en-US" sz="1800"/>
              <a:t> </a:t>
            </a:r>
            <a:r>
              <a:rPr lang="en-US" altLang="en-US" sz="1800"/>
              <a:t>color value</a:t>
            </a:r>
            <a:endParaRPr lang="de-DE" altLang="en-US" sz="1800"/>
          </a:p>
        </p:txBody>
      </p:sp>
    </p:spTree>
    <p:extLst>
      <p:ext uri="{BB962C8B-B14F-4D97-AF65-F5344CB8AC3E}">
        <p14:creationId xmlns:p14="http://schemas.microsoft.com/office/powerpoint/2010/main" val="1202649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AutoShape 5"/>
          <p:cNvSpPr>
            <a:spLocks noChangeArrowheads="1"/>
          </p:cNvSpPr>
          <p:nvPr/>
        </p:nvSpPr>
        <p:spPr bwMode="auto">
          <a:xfrm rot="1630016">
            <a:off x="5346700" y="5080000"/>
            <a:ext cx="825500" cy="393700"/>
          </a:xfrm>
          <a:prstGeom prst="leftArrow">
            <a:avLst>
              <a:gd name="adj1" fmla="val 50000"/>
              <a:gd name="adj2" fmla="val 52419"/>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48" name="Line 6"/>
          <p:cNvSpPr>
            <a:spLocks noChangeShapeType="1"/>
          </p:cNvSpPr>
          <p:nvPr/>
        </p:nvSpPr>
        <p:spPr bwMode="auto">
          <a:xfrm rot="1606866">
            <a:off x="4538663" y="32702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249" name="Line 7"/>
          <p:cNvSpPr>
            <a:spLocks noChangeShapeType="1"/>
          </p:cNvSpPr>
          <p:nvPr/>
        </p:nvSpPr>
        <p:spPr bwMode="auto">
          <a:xfrm rot="1606866">
            <a:off x="3706813" y="28511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10250" name="Group 8"/>
          <p:cNvGrpSpPr>
            <a:grpSpLocks/>
          </p:cNvGrpSpPr>
          <p:nvPr/>
        </p:nvGrpSpPr>
        <p:grpSpPr bwMode="auto">
          <a:xfrm>
            <a:off x="1323975" y="2605088"/>
            <a:ext cx="1708150" cy="1608137"/>
            <a:chOff x="834" y="1641"/>
            <a:chExt cx="1076" cy="1013"/>
          </a:xfrm>
        </p:grpSpPr>
        <p:sp>
          <p:nvSpPr>
            <p:cNvPr id="10266" name="Oval 9"/>
            <p:cNvSpPr>
              <a:spLocks noChangeArrowheads="1"/>
            </p:cNvSpPr>
            <p:nvPr/>
          </p:nvSpPr>
          <p:spPr bwMode="auto">
            <a:xfrm>
              <a:off x="1860"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67" name="Freeform 10"/>
            <p:cNvSpPr>
              <a:spLocks/>
            </p:cNvSpPr>
            <p:nvPr/>
          </p:nvSpPr>
          <p:spPr bwMode="auto">
            <a:xfrm rot="-6400616">
              <a:off x="996" y="1880"/>
              <a:ext cx="731" cy="586"/>
            </a:xfrm>
            <a:custGeom>
              <a:avLst/>
              <a:gdLst>
                <a:gd name="T0" fmla="*/ 590 w 615"/>
                <a:gd name="T1" fmla="*/ 88 h 445"/>
                <a:gd name="T2" fmla="*/ 210 w 615"/>
                <a:gd name="T3" fmla="*/ 108 h 445"/>
                <a:gd name="T4" fmla="*/ 92 w 615"/>
                <a:gd name="T5" fmla="*/ 196 h 445"/>
                <a:gd name="T6" fmla="*/ 0 w 615"/>
                <a:gd name="T7" fmla="*/ 464 h 445"/>
                <a:gd name="T8" fmla="*/ 248 w 615"/>
                <a:gd name="T9" fmla="*/ 909 h 445"/>
                <a:gd name="T10" fmla="*/ 878 w 615"/>
                <a:gd name="T11" fmla="*/ 909 h 445"/>
                <a:gd name="T12" fmla="*/ 996 w 615"/>
                <a:gd name="T13" fmla="*/ 712 h 445"/>
                <a:gd name="T14" fmla="*/ 1021 w 615"/>
                <a:gd name="T15" fmla="*/ 499 h 445"/>
                <a:gd name="T16" fmla="*/ 996 w 615"/>
                <a:gd name="T17" fmla="*/ 232 h 445"/>
                <a:gd name="T18" fmla="*/ 720 w 615"/>
                <a:gd name="T19" fmla="*/ 0 h 445"/>
                <a:gd name="T20" fmla="*/ 629 w 615"/>
                <a:gd name="T21" fmla="*/ 18 h 445"/>
                <a:gd name="T22" fmla="*/ 604 w 615"/>
                <a:gd name="T23" fmla="*/ 72 h 445"/>
                <a:gd name="T24" fmla="*/ 590 w 615"/>
                <a:gd name="T25" fmla="*/ 88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10268" name="Group 11"/>
            <p:cNvGrpSpPr>
              <a:grpSpLocks/>
            </p:cNvGrpSpPr>
            <p:nvPr/>
          </p:nvGrpSpPr>
          <p:grpSpPr bwMode="auto">
            <a:xfrm rot="-5452321">
              <a:off x="896" y="1643"/>
              <a:ext cx="956" cy="1018"/>
              <a:chOff x="2017" y="2174"/>
              <a:chExt cx="821" cy="820"/>
            </a:xfrm>
          </p:grpSpPr>
          <p:sp>
            <p:nvSpPr>
              <p:cNvPr id="10307" name="Line 12"/>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308" name="Line 13"/>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309" name="Line 14"/>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310" name="Line 15"/>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311" name="Line 16"/>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312" name="Line 17"/>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313" name="Line 18"/>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314" name="Line 19"/>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315" name="Line 20"/>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316" name="Line 21"/>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317" name="Line 22"/>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318" name="Line 23"/>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10269" name="Oval 24"/>
            <p:cNvSpPr>
              <a:spLocks noChangeArrowheads="1"/>
            </p:cNvSpPr>
            <p:nvPr/>
          </p:nvSpPr>
          <p:spPr bwMode="auto">
            <a:xfrm>
              <a:off x="1246" y="1840"/>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0270" name="Oval 25"/>
            <p:cNvSpPr>
              <a:spLocks noChangeArrowheads="1"/>
            </p:cNvSpPr>
            <p:nvPr/>
          </p:nvSpPr>
          <p:spPr bwMode="auto">
            <a:xfrm>
              <a:off x="1442" y="1844"/>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0271" name="Oval 26"/>
            <p:cNvSpPr>
              <a:spLocks noChangeArrowheads="1"/>
            </p:cNvSpPr>
            <p:nvPr/>
          </p:nvSpPr>
          <p:spPr bwMode="auto">
            <a:xfrm>
              <a:off x="1250"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0272" name="Oval 27"/>
            <p:cNvSpPr>
              <a:spLocks noChangeArrowheads="1"/>
            </p:cNvSpPr>
            <p:nvPr/>
          </p:nvSpPr>
          <p:spPr bwMode="auto">
            <a:xfrm>
              <a:off x="1454"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0273" name="Oval 28"/>
            <p:cNvSpPr>
              <a:spLocks noChangeArrowheads="1"/>
            </p:cNvSpPr>
            <p:nvPr/>
          </p:nvSpPr>
          <p:spPr bwMode="auto">
            <a:xfrm>
              <a:off x="1254" y="223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0274" name="Oval 29"/>
            <p:cNvSpPr>
              <a:spLocks noChangeArrowheads="1"/>
            </p:cNvSpPr>
            <p:nvPr/>
          </p:nvSpPr>
          <p:spPr bwMode="auto">
            <a:xfrm>
              <a:off x="1458" y="240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0275" name="Oval 30"/>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0276" name="Oval 31"/>
            <p:cNvSpPr>
              <a:spLocks noChangeArrowheads="1"/>
            </p:cNvSpPr>
            <p:nvPr/>
          </p:nvSpPr>
          <p:spPr bwMode="auto">
            <a:xfrm>
              <a:off x="1254" y="2412"/>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0277" name="Oval 32"/>
            <p:cNvSpPr>
              <a:spLocks noChangeArrowheads="1"/>
            </p:cNvSpPr>
            <p:nvPr/>
          </p:nvSpPr>
          <p:spPr bwMode="auto">
            <a:xfrm>
              <a:off x="944" y="1928"/>
              <a:ext cx="248" cy="192"/>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10278" name="Oval 33"/>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0279" name="Oval 34"/>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0280" name="Oval 35"/>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0281" name="Oval 36"/>
            <p:cNvSpPr>
              <a:spLocks noChangeArrowheads="1"/>
            </p:cNvSpPr>
            <p:nvPr/>
          </p:nvSpPr>
          <p:spPr bwMode="auto">
            <a:xfrm>
              <a:off x="836" y="166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82" name="Oval 37"/>
            <p:cNvSpPr>
              <a:spLocks noChangeArrowheads="1"/>
            </p:cNvSpPr>
            <p:nvPr/>
          </p:nvSpPr>
          <p:spPr bwMode="auto">
            <a:xfrm>
              <a:off x="834" y="184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83" name="Oval 38"/>
            <p:cNvSpPr>
              <a:spLocks noChangeArrowheads="1"/>
            </p:cNvSpPr>
            <p:nvPr/>
          </p:nvSpPr>
          <p:spPr bwMode="auto">
            <a:xfrm>
              <a:off x="840" y="203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84" name="Oval 39"/>
            <p:cNvSpPr>
              <a:spLocks noChangeArrowheads="1"/>
            </p:cNvSpPr>
            <p:nvPr/>
          </p:nvSpPr>
          <p:spPr bwMode="auto">
            <a:xfrm>
              <a:off x="843" y="222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85" name="Oval 40"/>
            <p:cNvSpPr>
              <a:spLocks noChangeArrowheads="1"/>
            </p:cNvSpPr>
            <p:nvPr/>
          </p:nvSpPr>
          <p:spPr bwMode="auto">
            <a:xfrm>
              <a:off x="843"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86" name="Oval 41"/>
            <p:cNvSpPr>
              <a:spLocks noChangeArrowheads="1"/>
            </p:cNvSpPr>
            <p:nvPr/>
          </p:nvSpPr>
          <p:spPr bwMode="auto">
            <a:xfrm>
              <a:off x="852" y="260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87" name="Oval 42"/>
            <p:cNvSpPr>
              <a:spLocks noChangeArrowheads="1"/>
            </p:cNvSpPr>
            <p:nvPr/>
          </p:nvSpPr>
          <p:spPr bwMode="auto">
            <a:xfrm>
              <a:off x="1035"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88" name="Oval 43"/>
            <p:cNvSpPr>
              <a:spLocks noChangeArrowheads="1"/>
            </p:cNvSpPr>
            <p:nvPr/>
          </p:nvSpPr>
          <p:spPr bwMode="auto">
            <a:xfrm>
              <a:off x="1035" y="1839"/>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89" name="Oval 44"/>
            <p:cNvSpPr>
              <a:spLocks noChangeArrowheads="1"/>
            </p:cNvSpPr>
            <p:nvPr/>
          </p:nvSpPr>
          <p:spPr bwMode="auto">
            <a:xfrm>
              <a:off x="1650" y="183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90" name="Oval 45"/>
            <p:cNvSpPr>
              <a:spLocks noChangeArrowheads="1"/>
            </p:cNvSpPr>
            <p:nvPr/>
          </p:nvSpPr>
          <p:spPr bwMode="auto">
            <a:xfrm>
              <a:off x="1644"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91" name="Oval 46"/>
            <p:cNvSpPr>
              <a:spLocks noChangeArrowheads="1"/>
            </p:cNvSpPr>
            <p:nvPr/>
          </p:nvSpPr>
          <p:spPr bwMode="auto">
            <a:xfrm>
              <a:off x="1440" y="164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92" name="Oval 47"/>
            <p:cNvSpPr>
              <a:spLocks noChangeArrowheads="1"/>
            </p:cNvSpPr>
            <p:nvPr/>
          </p:nvSpPr>
          <p:spPr bwMode="auto">
            <a:xfrm>
              <a:off x="1236"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93" name="Oval 48"/>
            <p:cNvSpPr>
              <a:spLocks noChangeArrowheads="1"/>
            </p:cNvSpPr>
            <p:nvPr/>
          </p:nvSpPr>
          <p:spPr bwMode="auto">
            <a:xfrm>
              <a:off x="1047" y="260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94" name="Oval 49"/>
            <p:cNvSpPr>
              <a:spLocks noChangeArrowheads="1"/>
            </p:cNvSpPr>
            <p:nvPr/>
          </p:nvSpPr>
          <p:spPr bwMode="auto">
            <a:xfrm>
              <a:off x="1041"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95" name="Oval 50"/>
            <p:cNvSpPr>
              <a:spLocks noChangeArrowheads="1"/>
            </p:cNvSpPr>
            <p:nvPr/>
          </p:nvSpPr>
          <p:spPr bwMode="auto">
            <a:xfrm>
              <a:off x="1044" y="222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96" name="Oval 51"/>
            <p:cNvSpPr>
              <a:spLocks noChangeArrowheads="1"/>
            </p:cNvSpPr>
            <p:nvPr/>
          </p:nvSpPr>
          <p:spPr bwMode="auto">
            <a:xfrm>
              <a:off x="1857" y="202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97" name="Oval 52"/>
            <p:cNvSpPr>
              <a:spLocks noChangeArrowheads="1"/>
            </p:cNvSpPr>
            <p:nvPr/>
          </p:nvSpPr>
          <p:spPr bwMode="auto">
            <a:xfrm>
              <a:off x="1656" y="221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98" name="Oval 53"/>
            <p:cNvSpPr>
              <a:spLocks noChangeArrowheads="1"/>
            </p:cNvSpPr>
            <p:nvPr/>
          </p:nvSpPr>
          <p:spPr bwMode="auto">
            <a:xfrm>
              <a:off x="1653" y="202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99" name="Oval 54"/>
            <p:cNvSpPr>
              <a:spLocks noChangeArrowheads="1"/>
            </p:cNvSpPr>
            <p:nvPr/>
          </p:nvSpPr>
          <p:spPr bwMode="auto">
            <a:xfrm>
              <a:off x="1656"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300" name="Oval 55"/>
            <p:cNvSpPr>
              <a:spLocks noChangeArrowheads="1"/>
            </p:cNvSpPr>
            <p:nvPr/>
          </p:nvSpPr>
          <p:spPr bwMode="auto">
            <a:xfrm>
              <a:off x="1251" y="2604"/>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301" name="Oval 56"/>
            <p:cNvSpPr>
              <a:spLocks noChangeArrowheads="1"/>
            </p:cNvSpPr>
            <p:nvPr/>
          </p:nvSpPr>
          <p:spPr bwMode="auto">
            <a:xfrm>
              <a:off x="1845"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302" name="Oval 57"/>
            <p:cNvSpPr>
              <a:spLocks noChangeArrowheads="1"/>
            </p:cNvSpPr>
            <p:nvPr/>
          </p:nvSpPr>
          <p:spPr bwMode="auto">
            <a:xfrm>
              <a:off x="1848" y="183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303" name="Oval 58"/>
            <p:cNvSpPr>
              <a:spLocks noChangeArrowheads="1"/>
            </p:cNvSpPr>
            <p:nvPr/>
          </p:nvSpPr>
          <p:spPr bwMode="auto">
            <a:xfrm>
              <a:off x="1860" y="221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304" name="Oval 59"/>
            <p:cNvSpPr>
              <a:spLocks noChangeArrowheads="1"/>
            </p:cNvSpPr>
            <p:nvPr/>
          </p:nvSpPr>
          <p:spPr bwMode="auto">
            <a:xfrm>
              <a:off x="1863" y="2592"/>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305" name="Oval 60"/>
            <p:cNvSpPr>
              <a:spLocks noChangeArrowheads="1"/>
            </p:cNvSpPr>
            <p:nvPr/>
          </p:nvSpPr>
          <p:spPr bwMode="auto">
            <a:xfrm>
              <a:off x="1659"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306" name="Oval 61"/>
            <p:cNvSpPr>
              <a:spLocks noChangeArrowheads="1"/>
            </p:cNvSpPr>
            <p:nvPr/>
          </p:nvSpPr>
          <p:spPr bwMode="auto">
            <a:xfrm>
              <a:off x="1455"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10251" name="Rectangle 62"/>
          <p:cNvSpPr>
            <a:spLocks noChangeArrowheads="1"/>
          </p:cNvSpPr>
          <p:nvPr/>
        </p:nvSpPr>
        <p:spPr bwMode="auto">
          <a:xfrm rot="1606866">
            <a:off x="4513263" y="4676775"/>
            <a:ext cx="381000" cy="152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52" name="Text Box 63"/>
          <p:cNvSpPr txBox="1">
            <a:spLocks noChangeArrowheads="1"/>
          </p:cNvSpPr>
          <p:nvPr/>
        </p:nvSpPr>
        <p:spPr bwMode="auto">
          <a:xfrm>
            <a:off x="4478427" y="4495800"/>
            <a:ext cx="1143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latin typeface="Times New Roman" pitchFamily="18" charset="0"/>
              </a:rPr>
              <a:t>1.0</a:t>
            </a:r>
            <a:endParaRPr lang="en-US" sz="1800" i="0" dirty="0">
              <a:latin typeface="Times New Roman" pitchFamily="18" charset="0"/>
            </a:endParaRPr>
          </a:p>
        </p:txBody>
      </p:sp>
      <p:grpSp>
        <p:nvGrpSpPr>
          <p:cNvPr id="4" name="Group 64"/>
          <p:cNvGrpSpPr>
            <a:grpSpLocks/>
          </p:cNvGrpSpPr>
          <p:nvPr/>
        </p:nvGrpSpPr>
        <p:grpSpPr bwMode="auto">
          <a:xfrm>
            <a:off x="1509713" y="1143000"/>
            <a:ext cx="3189287" cy="3186113"/>
            <a:chOff x="951" y="720"/>
            <a:chExt cx="2009" cy="2007"/>
          </a:xfrm>
        </p:grpSpPr>
        <p:sp>
          <p:nvSpPr>
            <p:cNvPr id="10256" name="Freeform 65"/>
            <p:cNvSpPr>
              <a:spLocks/>
            </p:cNvSpPr>
            <p:nvPr/>
          </p:nvSpPr>
          <p:spPr bwMode="auto">
            <a:xfrm>
              <a:off x="1208" y="1160"/>
              <a:ext cx="1000" cy="1000"/>
            </a:xfrm>
            <a:custGeom>
              <a:avLst/>
              <a:gdLst>
                <a:gd name="T0" fmla="*/ 0 w 808"/>
                <a:gd name="T1" fmla="*/ 0 h 920"/>
                <a:gd name="T2" fmla="*/ 531 w 808"/>
                <a:gd name="T3" fmla="*/ 51 h 920"/>
                <a:gd name="T4" fmla="*/ 788 w 808"/>
                <a:gd name="T5" fmla="*/ 103 h 920"/>
                <a:gd name="T6" fmla="*/ 849 w 808"/>
                <a:gd name="T7" fmla="*/ 134 h 920"/>
                <a:gd name="T8" fmla="*/ 910 w 808"/>
                <a:gd name="T9" fmla="*/ 145 h 920"/>
                <a:gd name="T10" fmla="*/ 1000 w 808"/>
                <a:gd name="T11" fmla="*/ 186 h 920"/>
                <a:gd name="T12" fmla="*/ 1455 w 808"/>
                <a:gd name="T13" fmla="*/ 534 h 920"/>
                <a:gd name="T14" fmla="*/ 1532 w 808"/>
                <a:gd name="T15" fmla="*/ 698 h 920"/>
                <a:gd name="T16" fmla="*/ 1516 w 808"/>
                <a:gd name="T17" fmla="*/ 914 h 920"/>
                <a:gd name="T18" fmla="*/ 1275 w 808"/>
                <a:gd name="T19" fmla="*/ 1151 h 920"/>
                <a:gd name="T20" fmla="*/ 1244 w 808"/>
                <a:gd name="T21" fmla="*/ 1182 h 9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8"/>
                <a:gd name="T34" fmla="*/ 0 h 920"/>
                <a:gd name="T35" fmla="*/ 808 w 808"/>
                <a:gd name="T36" fmla="*/ 920 h 9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8" h="920">
                  <a:moveTo>
                    <a:pt x="0" y="0"/>
                  </a:moveTo>
                  <a:cubicBezTo>
                    <a:pt x="97" y="10"/>
                    <a:pt x="185" y="26"/>
                    <a:pt x="280" y="40"/>
                  </a:cubicBezTo>
                  <a:cubicBezTo>
                    <a:pt x="325" y="55"/>
                    <a:pt x="371" y="65"/>
                    <a:pt x="416" y="80"/>
                  </a:cubicBezTo>
                  <a:cubicBezTo>
                    <a:pt x="427" y="88"/>
                    <a:pt x="436" y="98"/>
                    <a:pt x="448" y="104"/>
                  </a:cubicBezTo>
                  <a:cubicBezTo>
                    <a:pt x="458" y="109"/>
                    <a:pt x="470" y="107"/>
                    <a:pt x="480" y="112"/>
                  </a:cubicBezTo>
                  <a:cubicBezTo>
                    <a:pt x="564" y="160"/>
                    <a:pt x="453" y="119"/>
                    <a:pt x="528" y="144"/>
                  </a:cubicBezTo>
                  <a:cubicBezTo>
                    <a:pt x="618" y="211"/>
                    <a:pt x="721" y="311"/>
                    <a:pt x="768" y="416"/>
                  </a:cubicBezTo>
                  <a:cubicBezTo>
                    <a:pt x="786" y="457"/>
                    <a:pt x="794" y="502"/>
                    <a:pt x="808" y="544"/>
                  </a:cubicBezTo>
                  <a:cubicBezTo>
                    <a:pt x="805" y="600"/>
                    <a:pt x="806" y="656"/>
                    <a:pt x="800" y="712"/>
                  </a:cubicBezTo>
                  <a:cubicBezTo>
                    <a:pt x="793" y="776"/>
                    <a:pt x="724" y="861"/>
                    <a:pt x="672" y="896"/>
                  </a:cubicBezTo>
                  <a:cubicBezTo>
                    <a:pt x="667" y="904"/>
                    <a:pt x="656" y="920"/>
                    <a:pt x="656" y="92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nvGrpSpPr>
            <p:cNvPr id="10257" name="Group 66"/>
            <p:cNvGrpSpPr>
              <a:grpSpLocks/>
            </p:cNvGrpSpPr>
            <p:nvPr/>
          </p:nvGrpSpPr>
          <p:grpSpPr bwMode="auto">
            <a:xfrm>
              <a:off x="951" y="720"/>
              <a:ext cx="528" cy="824"/>
              <a:chOff x="4551" y="2568"/>
              <a:chExt cx="528" cy="824"/>
            </a:xfrm>
          </p:grpSpPr>
          <p:sp>
            <p:nvSpPr>
              <p:cNvPr id="10263" name="Line 67"/>
              <p:cNvSpPr>
                <a:spLocks noChangeShapeType="1"/>
              </p:cNvSpPr>
              <p:nvPr/>
            </p:nvSpPr>
            <p:spPr bwMode="auto">
              <a:xfrm flipV="1">
                <a:off x="4551" y="2568"/>
                <a:ext cx="288" cy="672"/>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264" name="Line 68"/>
              <p:cNvSpPr>
                <a:spLocks noChangeShapeType="1"/>
              </p:cNvSpPr>
              <p:nvPr/>
            </p:nvSpPr>
            <p:spPr bwMode="auto">
              <a:xfrm>
                <a:off x="4839" y="2568"/>
                <a:ext cx="240" cy="672"/>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265" name="Oval 69"/>
              <p:cNvSpPr>
                <a:spLocks noChangeArrowheads="1"/>
              </p:cNvSpPr>
              <p:nvPr/>
            </p:nvSpPr>
            <p:spPr bwMode="auto">
              <a:xfrm>
                <a:off x="4552" y="3104"/>
                <a:ext cx="520" cy="288"/>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10258" name="Oval 70"/>
            <p:cNvSpPr>
              <a:spLocks noChangeArrowheads="1"/>
            </p:cNvSpPr>
            <p:nvPr/>
          </p:nvSpPr>
          <p:spPr bwMode="auto">
            <a:xfrm>
              <a:off x="1488" y="2112"/>
              <a:ext cx="600" cy="6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0259" name="Text Box 71"/>
            <p:cNvSpPr txBox="1">
              <a:spLocks noChangeArrowheads="1"/>
            </p:cNvSpPr>
            <p:nvPr/>
          </p:nvSpPr>
          <p:spPr bwMode="auto">
            <a:xfrm>
              <a:off x="1889" y="1008"/>
              <a:ext cx="81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gn="ctr">
                <a:spcBef>
                  <a:spcPct val="50000"/>
                </a:spcBef>
                <a:buSzTx/>
              </a:pPr>
              <a:r>
                <a:rPr lang="en-US" sz="1600" i="0"/>
                <a:t>interpolation</a:t>
              </a:r>
              <a:br>
                <a:rPr lang="en-US" sz="1600" i="0"/>
              </a:br>
              <a:r>
                <a:rPr lang="en-US" sz="1600" i="0"/>
                <a:t>kernel</a:t>
              </a:r>
            </a:p>
          </p:txBody>
        </p:sp>
        <p:grpSp>
          <p:nvGrpSpPr>
            <p:cNvPr id="10260" name="Group 72"/>
            <p:cNvGrpSpPr>
              <a:grpSpLocks/>
            </p:cNvGrpSpPr>
            <p:nvPr/>
          </p:nvGrpSpPr>
          <p:grpSpPr bwMode="auto">
            <a:xfrm rot="1603032">
              <a:off x="1712" y="2631"/>
              <a:ext cx="1248" cy="96"/>
              <a:chOff x="3600" y="1200"/>
              <a:chExt cx="1248" cy="96"/>
            </a:xfrm>
          </p:grpSpPr>
          <p:sp>
            <p:nvSpPr>
              <p:cNvPr id="10261" name="Line 73"/>
              <p:cNvSpPr>
                <a:spLocks noChangeShapeType="1"/>
              </p:cNvSpPr>
              <p:nvPr/>
            </p:nvSpPr>
            <p:spPr bwMode="auto">
              <a:xfrm rot="3834">
                <a:off x="3648" y="1248"/>
                <a:ext cx="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0262" name="Oval 74"/>
              <p:cNvSpPr>
                <a:spLocks noChangeArrowheads="1"/>
              </p:cNvSpPr>
              <p:nvPr/>
            </p:nvSpPr>
            <p:spPr bwMode="auto">
              <a:xfrm>
                <a:off x="3600" y="1200"/>
                <a:ext cx="96" cy="96"/>
              </a:xfrm>
              <a:prstGeom prst="ellipse">
                <a:avLst/>
              </a:prstGeom>
              <a:solidFill>
                <a:srgbClr val="FF0000"/>
              </a:solidFill>
              <a:ln w="9525">
                <a:solidFill>
                  <a:schemeClr val="tx1"/>
                </a:solidFill>
                <a:round/>
                <a:headEnd/>
                <a:tailEnd/>
              </a:ln>
            </p:spPr>
            <p:txBody>
              <a:bodyPr wrap="none" anchor="ctr"/>
              <a:lstStyle/>
              <a:p>
                <a:endParaRPr lang="de-DE" sz="1400"/>
              </a:p>
            </p:txBody>
          </p:sp>
        </p:grpSp>
      </p:grpSp>
      <p:sp>
        <p:nvSpPr>
          <p:cNvPr id="10254" name="Text Box 75"/>
          <p:cNvSpPr txBox="1">
            <a:spLocks noChangeArrowheads="1"/>
          </p:cNvSpPr>
          <p:nvPr/>
        </p:nvSpPr>
        <p:spPr bwMode="auto">
          <a:xfrm>
            <a:off x="2977308" y="5943600"/>
            <a:ext cx="21241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object (</a:t>
            </a:r>
            <a:r>
              <a:rPr lang="en-US" sz="1600" i="0">
                <a:solidFill>
                  <a:schemeClr val="accent1"/>
                </a:solidFill>
              </a:rPr>
              <a:t>color</a:t>
            </a:r>
            <a:r>
              <a:rPr lang="en-US" sz="1600" i="0"/>
              <a:t>, </a:t>
            </a:r>
            <a:r>
              <a:rPr lang="en-US" sz="1600" i="0">
                <a:solidFill>
                  <a:srgbClr val="FF0000"/>
                </a:solidFill>
              </a:rPr>
              <a:t>opacity</a:t>
            </a:r>
            <a:r>
              <a:rPr lang="en-US" sz="1600" i="0"/>
              <a:t>)</a:t>
            </a:r>
          </a:p>
        </p:txBody>
      </p:sp>
      <p:sp>
        <p:nvSpPr>
          <p:cNvPr id="10255" name="Text Box 76"/>
          <p:cNvSpPr txBox="1">
            <a:spLocks noChangeArrowheads="1"/>
          </p:cNvSpPr>
          <p:nvPr/>
        </p:nvSpPr>
        <p:spPr bwMode="auto">
          <a:xfrm>
            <a:off x="5588770" y="1752600"/>
            <a:ext cx="22701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volumetric compositing</a:t>
            </a:r>
          </a:p>
        </p:txBody>
      </p:sp>
      <p:sp>
        <p:nvSpPr>
          <p:cNvPr id="81" name="TextBox 80"/>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54</a:t>
            </a:fld>
            <a:endParaRPr lang="en-US" sz="1400" dirty="0"/>
          </a:p>
        </p:txBody>
      </p:sp>
      <p:sp>
        <p:nvSpPr>
          <p:cNvPr id="3" name="Title 2"/>
          <p:cNvSpPr>
            <a:spLocks noGrp="1"/>
          </p:cNvSpPr>
          <p:nvPr>
            <p:ph type="title"/>
          </p:nvPr>
        </p:nvSpPr>
        <p:spPr/>
        <p:txBody>
          <a:bodyPr/>
          <a:lstStyle/>
          <a:p>
            <a:r>
              <a:rPr lang="en-US" dirty="0"/>
              <a:t>Illustration of Ray Casting</a:t>
            </a:r>
            <a:br>
              <a:rPr lang="en-US" dirty="0"/>
            </a:br>
            <a:endParaRPr lang="en-US" dirty="0"/>
          </a:p>
        </p:txBody>
      </p:sp>
      <p:sp>
        <p:nvSpPr>
          <p:cNvPr id="82" name="Text Box 3"/>
          <p:cNvSpPr txBox="1">
            <a:spLocks noChangeArrowheads="1"/>
          </p:cNvSpPr>
          <p:nvPr/>
        </p:nvSpPr>
        <p:spPr bwMode="auto">
          <a:xfrm>
            <a:off x="2865375" y="2695134"/>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chemeClr val="accent1"/>
                </a:solidFill>
              </a:rPr>
              <a:t>color</a:t>
            </a:r>
            <a:r>
              <a:rPr lang="en-US" sz="1600" i="0" dirty="0"/>
              <a:t>  </a:t>
            </a:r>
          </a:p>
        </p:txBody>
      </p:sp>
      <p:sp>
        <p:nvSpPr>
          <p:cNvPr id="83" name="Text Box 4"/>
          <p:cNvSpPr txBox="1">
            <a:spLocks noChangeArrowheads="1"/>
          </p:cNvSpPr>
          <p:nvPr/>
        </p:nvSpPr>
        <p:spPr bwMode="auto">
          <a:xfrm>
            <a:off x="3798070" y="3161906"/>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rgbClr val="FF0000"/>
                </a:solidFill>
              </a:rPr>
              <a:t>opacity</a:t>
            </a:r>
            <a:r>
              <a:rPr lang="en-US" sz="1600" i="0" dirty="0"/>
              <a:t> </a:t>
            </a:r>
          </a:p>
        </p:txBody>
      </p:sp>
    </p:spTree>
    <p:extLst>
      <p:ext uri="{BB962C8B-B14F-4D97-AF65-F5344CB8AC3E}">
        <p14:creationId xmlns:p14="http://schemas.microsoft.com/office/powerpoint/2010/main" val="3125645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AutoShape 4101"/>
          <p:cNvSpPr>
            <a:spLocks noChangeArrowheads="1"/>
          </p:cNvSpPr>
          <p:nvPr/>
        </p:nvSpPr>
        <p:spPr bwMode="auto">
          <a:xfrm rot="1630016">
            <a:off x="5346700" y="5080000"/>
            <a:ext cx="825500" cy="393700"/>
          </a:xfrm>
          <a:prstGeom prst="leftArrow">
            <a:avLst>
              <a:gd name="adj1" fmla="val 50000"/>
              <a:gd name="adj2" fmla="val 52419"/>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272" name="Line 4102"/>
          <p:cNvSpPr>
            <a:spLocks noChangeShapeType="1"/>
          </p:cNvSpPr>
          <p:nvPr/>
        </p:nvSpPr>
        <p:spPr bwMode="auto">
          <a:xfrm rot="1606866">
            <a:off x="4538663" y="32702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273" name="Line 4103"/>
          <p:cNvSpPr>
            <a:spLocks noChangeShapeType="1"/>
          </p:cNvSpPr>
          <p:nvPr/>
        </p:nvSpPr>
        <p:spPr bwMode="auto">
          <a:xfrm rot="1606866">
            <a:off x="3706813" y="28511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11274" name="Group 4104"/>
          <p:cNvGrpSpPr>
            <a:grpSpLocks/>
          </p:cNvGrpSpPr>
          <p:nvPr/>
        </p:nvGrpSpPr>
        <p:grpSpPr bwMode="auto">
          <a:xfrm>
            <a:off x="1323975" y="2605088"/>
            <a:ext cx="1708150" cy="1608137"/>
            <a:chOff x="834" y="1641"/>
            <a:chExt cx="1076" cy="1013"/>
          </a:xfrm>
        </p:grpSpPr>
        <p:sp>
          <p:nvSpPr>
            <p:cNvPr id="11295" name="Oval 4105"/>
            <p:cNvSpPr>
              <a:spLocks noChangeArrowheads="1"/>
            </p:cNvSpPr>
            <p:nvPr/>
          </p:nvSpPr>
          <p:spPr bwMode="auto">
            <a:xfrm>
              <a:off x="1860"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296" name="Freeform 4106"/>
            <p:cNvSpPr>
              <a:spLocks/>
            </p:cNvSpPr>
            <p:nvPr/>
          </p:nvSpPr>
          <p:spPr bwMode="auto">
            <a:xfrm rot="-6400616">
              <a:off x="996" y="1880"/>
              <a:ext cx="731" cy="586"/>
            </a:xfrm>
            <a:custGeom>
              <a:avLst/>
              <a:gdLst>
                <a:gd name="T0" fmla="*/ 590 w 615"/>
                <a:gd name="T1" fmla="*/ 88 h 445"/>
                <a:gd name="T2" fmla="*/ 210 w 615"/>
                <a:gd name="T3" fmla="*/ 108 h 445"/>
                <a:gd name="T4" fmla="*/ 92 w 615"/>
                <a:gd name="T5" fmla="*/ 196 h 445"/>
                <a:gd name="T6" fmla="*/ 0 w 615"/>
                <a:gd name="T7" fmla="*/ 464 h 445"/>
                <a:gd name="T8" fmla="*/ 248 w 615"/>
                <a:gd name="T9" fmla="*/ 909 h 445"/>
                <a:gd name="T10" fmla="*/ 878 w 615"/>
                <a:gd name="T11" fmla="*/ 909 h 445"/>
                <a:gd name="T12" fmla="*/ 996 w 615"/>
                <a:gd name="T13" fmla="*/ 712 h 445"/>
                <a:gd name="T14" fmla="*/ 1021 w 615"/>
                <a:gd name="T15" fmla="*/ 499 h 445"/>
                <a:gd name="T16" fmla="*/ 996 w 615"/>
                <a:gd name="T17" fmla="*/ 232 h 445"/>
                <a:gd name="T18" fmla="*/ 720 w 615"/>
                <a:gd name="T19" fmla="*/ 0 h 445"/>
                <a:gd name="T20" fmla="*/ 629 w 615"/>
                <a:gd name="T21" fmla="*/ 18 h 445"/>
                <a:gd name="T22" fmla="*/ 604 w 615"/>
                <a:gd name="T23" fmla="*/ 72 h 445"/>
                <a:gd name="T24" fmla="*/ 590 w 615"/>
                <a:gd name="T25" fmla="*/ 88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11297" name="Group 4107"/>
            <p:cNvGrpSpPr>
              <a:grpSpLocks/>
            </p:cNvGrpSpPr>
            <p:nvPr/>
          </p:nvGrpSpPr>
          <p:grpSpPr bwMode="auto">
            <a:xfrm rot="-5452321">
              <a:off x="896" y="1643"/>
              <a:ext cx="956" cy="1018"/>
              <a:chOff x="2017" y="2174"/>
              <a:chExt cx="821" cy="820"/>
            </a:xfrm>
          </p:grpSpPr>
          <p:sp>
            <p:nvSpPr>
              <p:cNvPr id="11336" name="Line 4108"/>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337" name="Line 4109"/>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338" name="Line 4110"/>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339" name="Line 4111"/>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340" name="Line 4112"/>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341" name="Line 4113"/>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342" name="Line 4114"/>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343" name="Line 4115"/>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344" name="Line 4116"/>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345" name="Line 4117"/>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346" name="Line 4118"/>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347" name="Line 4119"/>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11298" name="Oval 4120"/>
            <p:cNvSpPr>
              <a:spLocks noChangeArrowheads="1"/>
            </p:cNvSpPr>
            <p:nvPr/>
          </p:nvSpPr>
          <p:spPr bwMode="auto">
            <a:xfrm>
              <a:off x="1246" y="1840"/>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1299" name="Oval 4121"/>
            <p:cNvSpPr>
              <a:spLocks noChangeArrowheads="1"/>
            </p:cNvSpPr>
            <p:nvPr/>
          </p:nvSpPr>
          <p:spPr bwMode="auto">
            <a:xfrm>
              <a:off x="1442" y="1844"/>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1300" name="Oval 4122"/>
            <p:cNvSpPr>
              <a:spLocks noChangeArrowheads="1"/>
            </p:cNvSpPr>
            <p:nvPr/>
          </p:nvSpPr>
          <p:spPr bwMode="auto">
            <a:xfrm>
              <a:off x="1250"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1301" name="Oval 4123"/>
            <p:cNvSpPr>
              <a:spLocks noChangeArrowheads="1"/>
            </p:cNvSpPr>
            <p:nvPr/>
          </p:nvSpPr>
          <p:spPr bwMode="auto">
            <a:xfrm>
              <a:off x="1454"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1302" name="Oval 4124"/>
            <p:cNvSpPr>
              <a:spLocks noChangeArrowheads="1"/>
            </p:cNvSpPr>
            <p:nvPr/>
          </p:nvSpPr>
          <p:spPr bwMode="auto">
            <a:xfrm>
              <a:off x="1254" y="223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1303" name="Oval 4125"/>
            <p:cNvSpPr>
              <a:spLocks noChangeArrowheads="1"/>
            </p:cNvSpPr>
            <p:nvPr/>
          </p:nvSpPr>
          <p:spPr bwMode="auto">
            <a:xfrm>
              <a:off x="1458" y="240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1304" name="Oval 4126"/>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1305" name="Oval 4127"/>
            <p:cNvSpPr>
              <a:spLocks noChangeArrowheads="1"/>
            </p:cNvSpPr>
            <p:nvPr/>
          </p:nvSpPr>
          <p:spPr bwMode="auto">
            <a:xfrm>
              <a:off x="1254" y="2412"/>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1306" name="Oval 4128"/>
            <p:cNvSpPr>
              <a:spLocks noChangeArrowheads="1"/>
            </p:cNvSpPr>
            <p:nvPr/>
          </p:nvSpPr>
          <p:spPr bwMode="auto">
            <a:xfrm>
              <a:off x="944" y="1928"/>
              <a:ext cx="248" cy="192"/>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11307" name="Oval 4129"/>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1308" name="Oval 4130"/>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1309" name="Oval 4131"/>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1310" name="Oval 4132"/>
            <p:cNvSpPr>
              <a:spLocks noChangeArrowheads="1"/>
            </p:cNvSpPr>
            <p:nvPr/>
          </p:nvSpPr>
          <p:spPr bwMode="auto">
            <a:xfrm>
              <a:off x="836" y="166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11" name="Oval 4133"/>
            <p:cNvSpPr>
              <a:spLocks noChangeArrowheads="1"/>
            </p:cNvSpPr>
            <p:nvPr/>
          </p:nvSpPr>
          <p:spPr bwMode="auto">
            <a:xfrm>
              <a:off x="834" y="184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12" name="Oval 4134"/>
            <p:cNvSpPr>
              <a:spLocks noChangeArrowheads="1"/>
            </p:cNvSpPr>
            <p:nvPr/>
          </p:nvSpPr>
          <p:spPr bwMode="auto">
            <a:xfrm>
              <a:off x="840" y="203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13" name="Oval 4135"/>
            <p:cNvSpPr>
              <a:spLocks noChangeArrowheads="1"/>
            </p:cNvSpPr>
            <p:nvPr/>
          </p:nvSpPr>
          <p:spPr bwMode="auto">
            <a:xfrm>
              <a:off x="843" y="222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14" name="Oval 4136"/>
            <p:cNvSpPr>
              <a:spLocks noChangeArrowheads="1"/>
            </p:cNvSpPr>
            <p:nvPr/>
          </p:nvSpPr>
          <p:spPr bwMode="auto">
            <a:xfrm>
              <a:off x="843"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15" name="Oval 4137"/>
            <p:cNvSpPr>
              <a:spLocks noChangeArrowheads="1"/>
            </p:cNvSpPr>
            <p:nvPr/>
          </p:nvSpPr>
          <p:spPr bwMode="auto">
            <a:xfrm>
              <a:off x="852" y="260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16" name="Oval 4138"/>
            <p:cNvSpPr>
              <a:spLocks noChangeArrowheads="1"/>
            </p:cNvSpPr>
            <p:nvPr/>
          </p:nvSpPr>
          <p:spPr bwMode="auto">
            <a:xfrm>
              <a:off x="1035"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17" name="Oval 4139"/>
            <p:cNvSpPr>
              <a:spLocks noChangeArrowheads="1"/>
            </p:cNvSpPr>
            <p:nvPr/>
          </p:nvSpPr>
          <p:spPr bwMode="auto">
            <a:xfrm>
              <a:off x="1035" y="1839"/>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18" name="Oval 4140"/>
            <p:cNvSpPr>
              <a:spLocks noChangeArrowheads="1"/>
            </p:cNvSpPr>
            <p:nvPr/>
          </p:nvSpPr>
          <p:spPr bwMode="auto">
            <a:xfrm>
              <a:off x="1650" y="183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19" name="Oval 4141"/>
            <p:cNvSpPr>
              <a:spLocks noChangeArrowheads="1"/>
            </p:cNvSpPr>
            <p:nvPr/>
          </p:nvSpPr>
          <p:spPr bwMode="auto">
            <a:xfrm>
              <a:off x="1644"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20" name="Oval 4142"/>
            <p:cNvSpPr>
              <a:spLocks noChangeArrowheads="1"/>
            </p:cNvSpPr>
            <p:nvPr/>
          </p:nvSpPr>
          <p:spPr bwMode="auto">
            <a:xfrm>
              <a:off x="1440" y="164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21" name="Oval 4143"/>
            <p:cNvSpPr>
              <a:spLocks noChangeArrowheads="1"/>
            </p:cNvSpPr>
            <p:nvPr/>
          </p:nvSpPr>
          <p:spPr bwMode="auto">
            <a:xfrm>
              <a:off x="1236"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22" name="Oval 4144"/>
            <p:cNvSpPr>
              <a:spLocks noChangeArrowheads="1"/>
            </p:cNvSpPr>
            <p:nvPr/>
          </p:nvSpPr>
          <p:spPr bwMode="auto">
            <a:xfrm>
              <a:off x="1047" y="260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23" name="Oval 4145"/>
            <p:cNvSpPr>
              <a:spLocks noChangeArrowheads="1"/>
            </p:cNvSpPr>
            <p:nvPr/>
          </p:nvSpPr>
          <p:spPr bwMode="auto">
            <a:xfrm>
              <a:off x="1041"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24" name="Oval 4146"/>
            <p:cNvSpPr>
              <a:spLocks noChangeArrowheads="1"/>
            </p:cNvSpPr>
            <p:nvPr/>
          </p:nvSpPr>
          <p:spPr bwMode="auto">
            <a:xfrm>
              <a:off x="1044" y="222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25" name="Oval 4147"/>
            <p:cNvSpPr>
              <a:spLocks noChangeArrowheads="1"/>
            </p:cNvSpPr>
            <p:nvPr/>
          </p:nvSpPr>
          <p:spPr bwMode="auto">
            <a:xfrm>
              <a:off x="1857" y="202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26" name="Oval 4148"/>
            <p:cNvSpPr>
              <a:spLocks noChangeArrowheads="1"/>
            </p:cNvSpPr>
            <p:nvPr/>
          </p:nvSpPr>
          <p:spPr bwMode="auto">
            <a:xfrm>
              <a:off x="1656" y="221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27" name="Oval 4149"/>
            <p:cNvSpPr>
              <a:spLocks noChangeArrowheads="1"/>
            </p:cNvSpPr>
            <p:nvPr/>
          </p:nvSpPr>
          <p:spPr bwMode="auto">
            <a:xfrm>
              <a:off x="1653" y="202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28" name="Oval 4150"/>
            <p:cNvSpPr>
              <a:spLocks noChangeArrowheads="1"/>
            </p:cNvSpPr>
            <p:nvPr/>
          </p:nvSpPr>
          <p:spPr bwMode="auto">
            <a:xfrm>
              <a:off x="1656"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29" name="Oval 4151"/>
            <p:cNvSpPr>
              <a:spLocks noChangeArrowheads="1"/>
            </p:cNvSpPr>
            <p:nvPr/>
          </p:nvSpPr>
          <p:spPr bwMode="auto">
            <a:xfrm>
              <a:off x="1251" y="2604"/>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30" name="Oval 4152"/>
            <p:cNvSpPr>
              <a:spLocks noChangeArrowheads="1"/>
            </p:cNvSpPr>
            <p:nvPr/>
          </p:nvSpPr>
          <p:spPr bwMode="auto">
            <a:xfrm>
              <a:off x="1845"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31" name="Oval 4153"/>
            <p:cNvSpPr>
              <a:spLocks noChangeArrowheads="1"/>
            </p:cNvSpPr>
            <p:nvPr/>
          </p:nvSpPr>
          <p:spPr bwMode="auto">
            <a:xfrm>
              <a:off x="1848" y="183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32" name="Oval 4154"/>
            <p:cNvSpPr>
              <a:spLocks noChangeArrowheads="1"/>
            </p:cNvSpPr>
            <p:nvPr/>
          </p:nvSpPr>
          <p:spPr bwMode="auto">
            <a:xfrm>
              <a:off x="1860" y="221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33" name="Oval 4155"/>
            <p:cNvSpPr>
              <a:spLocks noChangeArrowheads="1"/>
            </p:cNvSpPr>
            <p:nvPr/>
          </p:nvSpPr>
          <p:spPr bwMode="auto">
            <a:xfrm>
              <a:off x="1863" y="2592"/>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34" name="Oval 4156"/>
            <p:cNvSpPr>
              <a:spLocks noChangeArrowheads="1"/>
            </p:cNvSpPr>
            <p:nvPr/>
          </p:nvSpPr>
          <p:spPr bwMode="auto">
            <a:xfrm>
              <a:off x="1659"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335" name="Oval 4157"/>
            <p:cNvSpPr>
              <a:spLocks noChangeArrowheads="1"/>
            </p:cNvSpPr>
            <p:nvPr/>
          </p:nvSpPr>
          <p:spPr bwMode="auto">
            <a:xfrm>
              <a:off x="1455"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11275" name="Rectangle 4158"/>
          <p:cNvSpPr>
            <a:spLocks noChangeArrowheads="1"/>
          </p:cNvSpPr>
          <p:nvPr/>
        </p:nvSpPr>
        <p:spPr bwMode="auto">
          <a:xfrm rot="1606866">
            <a:off x="4513263" y="4676775"/>
            <a:ext cx="381000" cy="152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277" name="Text Box 4160"/>
          <p:cNvSpPr txBox="1">
            <a:spLocks noChangeArrowheads="1"/>
          </p:cNvSpPr>
          <p:nvPr/>
        </p:nvSpPr>
        <p:spPr bwMode="auto">
          <a:xfrm>
            <a:off x="2977308" y="5943600"/>
            <a:ext cx="21241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object (</a:t>
            </a:r>
            <a:r>
              <a:rPr lang="en-US" sz="1600" i="0">
                <a:solidFill>
                  <a:schemeClr val="accent1"/>
                </a:solidFill>
              </a:rPr>
              <a:t>color</a:t>
            </a:r>
            <a:r>
              <a:rPr lang="en-US" sz="1600" i="0"/>
              <a:t>, </a:t>
            </a:r>
            <a:r>
              <a:rPr lang="en-US" sz="1600" i="0">
                <a:solidFill>
                  <a:srgbClr val="FF0000"/>
                </a:solidFill>
              </a:rPr>
              <a:t>opacity</a:t>
            </a:r>
            <a:r>
              <a:rPr lang="en-US" sz="1600" i="0"/>
              <a:t>)</a:t>
            </a:r>
          </a:p>
        </p:txBody>
      </p:sp>
      <p:sp>
        <p:nvSpPr>
          <p:cNvPr id="11278" name="Text Box 4161"/>
          <p:cNvSpPr txBox="1">
            <a:spLocks noChangeArrowheads="1"/>
          </p:cNvSpPr>
          <p:nvPr/>
        </p:nvSpPr>
        <p:spPr bwMode="auto">
          <a:xfrm>
            <a:off x="5588770" y="1752600"/>
            <a:ext cx="22701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volumetric compositing</a:t>
            </a:r>
          </a:p>
        </p:txBody>
      </p:sp>
      <p:grpSp>
        <p:nvGrpSpPr>
          <p:cNvPr id="11279" name="Group 4162"/>
          <p:cNvGrpSpPr>
            <a:grpSpLocks/>
          </p:cNvGrpSpPr>
          <p:nvPr/>
        </p:nvGrpSpPr>
        <p:grpSpPr bwMode="auto">
          <a:xfrm>
            <a:off x="2513013" y="3630616"/>
            <a:ext cx="2381250" cy="1198563"/>
            <a:chOff x="1583" y="2287"/>
            <a:chExt cx="1500" cy="755"/>
          </a:xfrm>
        </p:grpSpPr>
        <p:grpSp>
          <p:nvGrpSpPr>
            <p:cNvPr id="11287" name="Group 4163"/>
            <p:cNvGrpSpPr>
              <a:grpSpLocks/>
            </p:cNvGrpSpPr>
            <p:nvPr/>
          </p:nvGrpSpPr>
          <p:grpSpPr bwMode="auto">
            <a:xfrm>
              <a:off x="1583" y="2287"/>
              <a:ext cx="1392" cy="361"/>
              <a:chOff x="621" y="561"/>
              <a:chExt cx="1392" cy="361"/>
            </a:xfrm>
          </p:grpSpPr>
          <p:sp>
            <p:nvSpPr>
              <p:cNvPr id="11292" name="Line 4164"/>
              <p:cNvSpPr>
                <a:spLocks noChangeShapeType="1"/>
              </p:cNvSpPr>
              <p:nvPr/>
            </p:nvSpPr>
            <p:spPr bwMode="auto">
              <a:xfrm rot="1606866">
                <a:off x="621" y="922"/>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293" name="Oval 4165"/>
              <p:cNvSpPr>
                <a:spLocks noChangeArrowheads="1"/>
              </p:cNvSpPr>
              <p:nvPr/>
            </p:nvSpPr>
            <p:spPr bwMode="auto">
              <a:xfrm rot="1603032">
                <a:off x="819" y="648"/>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11294" name="Oval 4166"/>
              <p:cNvSpPr>
                <a:spLocks noChangeArrowheads="1"/>
              </p:cNvSpPr>
              <p:nvPr/>
            </p:nvSpPr>
            <p:spPr bwMode="auto">
              <a:xfrm rot="1603032">
                <a:off x="647" y="561"/>
                <a:ext cx="96" cy="96"/>
              </a:xfrm>
              <a:prstGeom prst="ellipse">
                <a:avLst/>
              </a:prstGeom>
              <a:solidFill>
                <a:srgbClr val="FF0000"/>
              </a:solidFill>
              <a:ln w="9525">
                <a:solidFill>
                  <a:schemeClr val="tx1"/>
                </a:solidFill>
                <a:round/>
                <a:headEnd/>
                <a:tailEnd/>
              </a:ln>
            </p:spPr>
            <p:txBody>
              <a:bodyPr wrap="none" anchor="ctr"/>
              <a:lstStyle/>
              <a:p>
                <a:endParaRPr lang="de-DE" sz="1400"/>
              </a:p>
            </p:txBody>
          </p:sp>
        </p:grpSp>
        <p:sp>
          <p:nvSpPr>
            <p:cNvPr id="11288" name="Rectangle 4167"/>
            <p:cNvSpPr>
              <a:spLocks noChangeArrowheads="1"/>
            </p:cNvSpPr>
            <p:nvPr/>
          </p:nvSpPr>
          <p:spPr bwMode="auto">
            <a:xfrm rot="1606866">
              <a:off x="2862" y="2915"/>
              <a:ext cx="47" cy="85"/>
            </a:xfrm>
            <a:prstGeom prst="rect">
              <a:avLst/>
            </a:prstGeom>
            <a:solidFill>
              <a:srgbClr val="FF0000"/>
            </a:solidFill>
            <a:ln w="9525">
              <a:solidFill>
                <a:schemeClr val="tx1"/>
              </a:solidFill>
              <a:miter lim="800000"/>
              <a:headEnd/>
              <a:tailEnd/>
            </a:ln>
          </p:spPr>
          <p:txBody>
            <a:bodyPr wrap="none" anchor="ctr"/>
            <a:lstStyle/>
            <a:p>
              <a:endParaRPr lang="de-DE" sz="1400"/>
            </a:p>
          </p:txBody>
        </p:sp>
        <p:sp>
          <p:nvSpPr>
            <p:cNvPr id="11289" name="Rectangle 4168"/>
            <p:cNvSpPr>
              <a:spLocks noChangeArrowheads="1"/>
            </p:cNvSpPr>
            <p:nvPr/>
          </p:nvSpPr>
          <p:spPr bwMode="auto">
            <a:xfrm rot="1606866">
              <a:off x="2339" y="2640"/>
              <a:ext cx="47" cy="92"/>
            </a:xfrm>
            <a:prstGeom prst="rect">
              <a:avLst/>
            </a:prstGeom>
            <a:solidFill>
              <a:schemeClr val="accent1"/>
            </a:solidFill>
            <a:ln w="9525">
              <a:solidFill>
                <a:schemeClr val="tx1"/>
              </a:solidFill>
              <a:miter lim="800000"/>
              <a:headEnd/>
              <a:tailEnd/>
            </a:ln>
          </p:spPr>
          <p:txBody>
            <a:bodyPr wrap="none" anchor="ctr"/>
            <a:lstStyle/>
            <a:p>
              <a:endParaRPr lang="de-DE" sz="1400"/>
            </a:p>
          </p:txBody>
        </p:sp>
        <p:sp>
          <p:nvSpPr>
            <p:cNvPr id="11290" name="Rectangle 4169"/>
            <p:cNvSpPr>
              <a:spLocks noChangeArrowheads="1"/>
            </p:cNvSpPr>
            <p:nvPr/>
          </p:nvSpPr>
          <p:spPr bwMode="auto">
            <a:xfrm rot="1606866">
              <a:off x="2843" y="2946"/>
              <a:ext cx="240"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11280" name="Freeform 4171"/>
          <p:cNvSpPr>
            <a:spLocks/>
          </p:cNvSpPr>
          <p:nvPr/>
        </p:nvSpPr>
        <p:spPr bwMode="auto">
          <a:xfrm>
            <a:off x="1917700" y="1841500"/>
            <a:ext cx="1435100" cy="1587500"/>
          </a:xfrm>
          <a:custGeom>
            <a:avLst/>
            <a:gdLst>
              <a:gd name="T0" fmla="*/ 0 w 808"/>
              <a:gd name="T1" fmla="*/ 0 h 920"/>
              <a:gd name="T2" fmla="*/ 2147483647 w 808"/>
              <a:gd name="T3" fmla="*/ 2147483647 h 920"/>
              <a:gd name="T4" fmla="*/ 2147483647 w 808"/>
              <a:gd name="T5" fmla="*/ 2147483647 h 920"/>
              <a:gd name="T6" fmla="*/ 2147483647 w 808"/>
              <a:gd name="T7" fmla="*/ 2147483647 h 920"/>
              <a:gd name="T8" fmla="*/ 2147483647 w 808"/>
              <a:gd name="T9" fmla="*/ 2147483647 h 920"/>
              <a:gd name="T10" fmla="*/ 2147483647 w 808"/>
              <a:gd name="T11" fmla="*/ 2147483647 h 920"/>
              <a:gd name="T12" fmla="*/ 2147483647 w 808"/>
              <a:gd name="T13" fmla="*/ 2147483647 h 920"/>
              <a:gd name="T14" fmla="*/ 2147483647 w 808"/>
              <a:gd name="T15" fmla="*/ 2147483647 h 920"/>
              <a:gd name="T16" fmla="*/ 2147483647 w 808"/>
              <a:gd name="T17" fmla="*/ 2147483647 h 920"/>
              <a:gd name="T18" fmla="*/ 2147483647 w 808"/>
              <a:gd name="T19" fmla="*/ 2147483647 h 920"/>
              <a:gd name="T20" fmla="*/ 2147483647 w 808"/>
              <a:gd name="T21" fmla="*/ 2147483647 h 9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8"/>
              <a:gd name="T34" fmla="*/ 0 h 920"/>
              <a:gd name="T35" fmla="*/ 808 w 808"/>
              <a:gd name="T36" fmla="*/ 920 h 9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8" h="920">
                <a:moveTo>
                  <a:pt x="0" y="0"/>
                </a:moveTo>
                <a:cubicBezTo>
                  <a:pt x="97" y="10"/>
                  <a:pt x="185" y="26"/>
                  <a:pt x="280" y="40"/>
                </a:cubicBezTo>
                <a:cubicBezTo>
                  <a:pt x="325" y="55"/>
                  <a:pt x="371" y="65"/>
                  <a:pt x="416" y="80"/>
                </a:cubicBezTo>
                <a:cubicBezTo>
                  <a:pt x="427" y="88"/>
                  <a:pt x="436" y="98"/>
                  <a:pt x="448" y="104"/>
                </a:cubicBezTo>
                <a:cubicBezTo>
                  <a:pt x="458" y="109"/>
                  <a:pt x="470" y="107"/>
                  <a:pt x="480" y="112"/>
                </a:cubicBezTo>
                <a:cubicBezTo>
                  <a:pt x="564" y="160"/>
                  <a:pt x="453" y="119"/>
                  <a:pt x="528" y="144"/>
                </a:cubicBezTo>
                <a:cubicBezTo>
                  <a:pt x="618" y="211"/>
                  <a:pt x="721" y="311"/>
                  <a:pt x="768" y="416"/>
                </a:cubicBezTo>
                <a:cubicBezTo>
                  <a:pt x="786" y="457"/>
                  <a:pt x="794" y="502"/>
                  <a:pt x="808" y="544"/>
                </a:cubicBezTo>
                <a:cubicBezTo>
                  <a:pt x="805" y="600"/>
                  <a:pt x="806" y="656"/>
                  <a:pt x="800" y="712"/>
                </a:cubicBezTo>
                <a:cubicBezTo>
                  <a:pt x="793" y="776"/>
                  <a:pt x="724" y="861"/>
                  <a:pt x="672" y="896"/>
                </a:cubicBezTo>
                <a:cubicBezTo>
                  <a:pt x="667" y="904"/>
                  <a:pt x="656" y="920"/>
                  <a:pt x="656" y="92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nvGrpSpPr>
          <p:cNvPr id="11281" name="Group 4172"/>
          <p:cNvGrpSpPr>
            <a:grpSpLocks/>
          </p:cNvGrpSpPr>
          <p:nvPr/>
        </p:nvGrpSpPr>
        <p:grpSpPr bwMode="auto">
          <a:xfrm>
            <a:off x="1509713" y="1143000"/>
            <a:ext cx="838200" cy="1308100"/>
            <a:chOff x="4551" y="2568"/>
            <a:chExt cx="528" cy="824"/>
          </a:xfrm>
        </p:grpSpPr>
        <p:sp>
          <p:nvSpPr>
            <p:cNvPr id="11284" name="Line 4173"/>
            <p:cNvSpPr>
              <a:spLocks noChangeShapeType="1"/>
            </p:cNvSpPr>
            <p:nvPr/>
          </p:nvSpPr>
          <p:spPr bwMode="auto">
            <a:xfrm flipV="1">
              <a:off x="4551" y="2568"/>
              <a:ext cx="288" cy="672"/>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285" name="Line 4174"/>
            <p:cNvSpPr>
              <a:spLocks noChangeShapeType="1"/>
            </p:cNvSpPr>
            <p:nvPr/>
          </p:nvSpPr>
          <p:spPr bwMode="auto">
            <a:xfrm>
              <a:off x="4839" y="2568"/>
              <a:ext cx="240" cy="672"/>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1286" name="Oval 4175"/>
            <p:cNvSpPr>
              <a:spLocks noChangeArrowheads="1"/>
            </p:cNvSpPr>
            <p:nvPr/>
          </p:nvSpPr>
          <p:spPr bwMode="auto">
            <a:xfrm>
              <a:off x="4552" y="3104"/>
              <a:ext cx="520" cy="288"/>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11282" name="Oval 4176"/>
          <p:cNvSpPr>
            <a:spLocks noChangeArrowheads="1"/>
          </p:cNvSpPr>
          <p:nvPr/>
        </p:nvSpPr>
        <p:spPr bwMode="auto">
          <a:xfrm>
            <a:off x="2159000" y="3225800"/>
            <a:ext cx="952500" cy="9525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1283" name="Text Box 4177"/>
          <p:cNvSpPr txBox="1">
            <a:spLocks noChangeArrowheads="1"/>
          </p:cNvSpPr>
          <p:nvPr/>
        </p:nvSpPr>
        <p:spPr bwMode="auto">
          <a:xfrm>
            <a:off x="2999485" y="1600200"/>
            <a:ext cx="1300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gn="ctr">
              <a:spcBef>
                <a:spcPct val="50000"/>
              </a:spcBef>
              <a:buSzTx/>
            </a:pPr>
            <a:r>
              <a:rPr lang="en-US" sz="1600" i="0"/>
              <a:t>interpolation</a:t>
            </a:r>
            <a:br>
              <a:rPr lang="en-US" sz="1600" i="0"/>
            </a:br>
            <a:r>
              <a:rPr lang="en-US" sz="1600" i="0"/>
              <a:t>kernel</a:t>
            </a:r>
          </a:p>
        </p:txBody>
      </p:sp>
      <p:sp>
        <p:nvSpPr>
          <p:cNvPr id="4" name="Title 3"/>
          <p:cNvSpPr>
            <a:spLocks noGrp="1"/>
          </p:cNvSpPr>
          <p:nvPr>
            <p:ph type="title"/>
          </p:nvPr>
        </p:nvSpPr>
        <p:spPr/>
        <p:txBody>
          <a:bodyPr/>
          <a:lstStyle/>
          <a:p>
            <a:r>
              <a:rPr lang="en-US" dirty="0"/>
              <a:t>Illustration of Ray Casting</a:t>
            </a:r>
            <a:br>
              <a:rPr lang="en-US" dirty="0"/>
            </a:br>
            <a:endParaRPr lang="en-US" dirty="0"/>
          </a:p>
        </p:txBody>
      </p:sp>
      <p:sp>
        <p:nvSpPr>
          <p:cNvPr id="87" name="TextBox 8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55</a:t>
            </a:fld>
            <a:endParaRPr lang="en-US" sz="1400" dirty="0"/>
          </a:p>
        </p:txBody>
      </p:sp>
      <p:sp>
        <p:nvSpPr>
          <p:cNvPr id="84" name="Text Box 63"/>
          <p:cNvSpPr txBox="1">
            <a:spLocks noChangeArrowheads="1"/>
          </p:cNvSpPr>
          <p:nvPr/>
        </p:nvSpPr>
        <p:spPr bwMode="auto">
          <a:xfrm>
            <a:off x="4478427" y="4495800"/>
            <a:ext cx="1143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latin typeface="Times New Roman" pitchFamily="18" charset="0"/>
              </a:rPr>
              <a:t>1.0</a:t>
            </a:r>
            <a:endParaRPr lang="en-US" sz="1800" i="0" dirty="0">
              <a:latin typeface="Times New Roman" pitchFamily="18" charset="0"/>
            </a:endParaRPr>
          </a:p>
        </p:txBody>
      </p:sp>
      <p:sp>
        <p:nvSpPr>
          <p:cNvPr id="82" name="Text Box 3"/>
          <p:cNvSpPr txBox="1">
            <a:spLocks noChangeArrowheads="1"/>
          </p:cNvSpPr>
          <p:nvPr/>
        </p:nvSpPr>
        <p:spPr bwMode="auto">
          <a:xfrm>
            <a:off x="2865375" y="2695134"/>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chemeClr val="accent1"/>
                </a:solidFill>
              </a:rPr>
              <a:t>color</a:t>
            </a:r>
            <a:r>
              <a:rPr lang="en-US" sz="1600" i="0" dirty="0"/>
              <a:t>  </a:t>
            </a:r>
          </a:p>
        </p:txBody>
      </p:sp>
      <p:sp>
        <p:nvSpPr>
          <p:cNvPr id="83" name="Text Box 4"/>
          <p:cNvSpPr txBox="1">
            <a:spLocks noChangeArrowheads="1"/>
          </p:cNvSpPr>
          <p:nvPr/>
        </p:nvSpPr>
        <p:spPr bwMode="auto">
          <a:xfrm>
            <a:off x="3798070" y="3161906"/>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rgbClr val="FF0000"/>
                </a:solidFill>
              </a:rPr>
              <a:t>opacity</a:t>
            </a:r>
            <a:r>
              <a:rPr lang="en-US" sz="1600" i="0" dirty="0"/>
              <a:t> </a:t>
            </a:r>
          </a:p>
        </p:txBody>
      </p:sp>
    </p:spTree>
    <p:extLst>
      <p:ext uri="{BB962C8B-B14F-4D97-AF65-F5344CB8AC3E}">
        <p14:creationId xmlns:p14="http://schemas.microsoft.com/office/powerpoint/2010/main" val="40555026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AutoShape 5"/>
          <p:cNvSpPr>
            <a:spLocks noChangeArrowheads="1"/>
          </p:cNvSpPr>
          <p:nvPr/>
        </p:nvSpPr>
        <p:spPr bwMode="auto">
          <a:xfrm rot="1630016">
            <a:off x="5346700" y="5080000"/>
            <a:ext cx="825500" cy="393700"/>
          </a:xfrm>
          <a:prstGeom prst="leftArrow">
            <a:avLst>
              <a:gd name="adj1" fmla="val 50000"/>
              <a:gd name="adj2" fmla="val 52419"/>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296" name="Line 6"/>
          <p:cNvSpPr>
            <a:spLocks noChangeShapeType="1"/>
          </p:cNvSpPr>
          <p:nvPr/>
        </p:nvSpPr>
        <p:spPr bwMode="auto">
          <a:xfrm rot="1606866">
            <a:off x="4538663" y="32702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297" name="Line 7"/>
          <p:cNvSpPr>
            <a:spLocks noChangeShapeType="1"/>
          </p:cNvSpPr>
          <p:nvPr/>
        </p:nvSpPr>
        <p:spPr bwMode="auto">
          <a:xfrm rot="1606866">
            <a:off x="3706813" y="28511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12298" name="Group 8"/>
          <p:cNvGrpSpPr>
            <a:grpSpLocks/>
          </p:cNvGrpSpPr>
          <p:nvPr/>
        </p:nvGrpSpPr>
        <p:grpSpPr bwMode="auto">
          <a:xfrm>
            <a:off x="1323975" y="2605088"/>
            <a:ext cx="1708150" cy="1608137"/>
            <a:chOff x="834" y="1641"/>
            <a:chExt cx="1076" cy="1013"/>
          </a:xfrm>
        </p:grpSpPr>
        <p:sp>
          <p:nvSpPr>
            <p:cNvPr id="12311" name="Oval 9"/>
            <p:cNvSpPr>
              <a:spLocks noChangeArrowheads="1"/>
            </p:cNvSpPr>
            <p:nvPr/>
          </p:nvSpPr>
          <p:spPr bwMode="auto">
            <a:xfrm>
              <a:off x="1860"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12" name="Freeform 10"/>
            <p:cNvSpPr>
              <a:spLocks/>
            </p:cNvSpPr>
            <p:nvPr/>
          </p:nvSpPr>
          <p:spPr bwMode="auto">
            <a:xfrm rot="-6400616">
              <a:off x="996" y="1880"/>
              <a:ext cx="731" cy="586"/>
            </a:xfrm>
            <a:custGeom>
              <a:avLst/>
              <a:gdLst>
                <a:gd name="T0" fmla="*/ 590 w 615"/>
                <a:gd name="T1" fmla="*/ 88 h 445"/>
                <a:gd name="T2" fmla="*/ 210 w 615"/>
                <a:gd name="T3" fmla="*/ 108 h 445"/>
                <a:gd name="T4" fmla="*/ 92 w 615"/>
                <a:gd name="T5" fmla="*/ 196 h 445"/>
                <a:gd name="T6" fmla="*/ 0 w 615"/>
                <a:gd name="T7" fmla="*/ 464 h 445"/>
                <a:gd name="T8" fmla="*/ 248 w 615"/>
                <a:gd name="T9" fmla="*/ 909 h 445"/>
                <a:gd name="T10" fmla="*/ 878 w 615"/>
                <a:gd name="T11" fmla="*/ 909 h 445"/>
                <a:gd name="T12" fmla="*/ 996 w 615"/>
                <a:gd name="T13" fmla="*/ 712 h 445"/>
                <a:gd name="T14" fmla="*/ 1021 w 615"/>
                <a:gd name="T15" fmla="*/ 499 h 445"/>
                <a:gd name="T16" fmla="*/ 996 w 615"/>
                <a:gd name="T17" fmla="*/ 232 h 445"/>
                <a:gd name="T18" fmla="*/ 720 w 615"/>
                <a:gd name="T19" fmla="*/ 0 h 445"/>
                <a:gd name="T20" fmla="*/ 629 w 615"/>
                <a:gd name="T21" fmla="*/ 18 h 445"/>
                <a:gd name="T22" fmla="*/ 604 w 615"/>
                <a:gd name="T23" fmla="*/ 72 h 445"/>
                <a:gd name="T24" fmla="*/ 590 w 615"/>
                <a:gd name="T25" fmla="*/ 88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12313" name="Group 11"/>
            <p:cNvGrpSpPr>
              <a:grpSpLocks/>
            </p:cNvGrpSpPr>
            <p:nvPr/>
          </p:nvGrpSpPr>
          <p:grpSpPr bwMode="auto">
            <a:xfrm rot="-5452321">
              <a:off x="896" y="1643"/>
              <a:ext cx="956" cy="1018"/>
              <a:chOff x="2017" y="2174"/>
              <a:chExt cx="821" cy="820"/>
            </a:xfrm>
          </p:grpSpPr>
          <p:sp>
            <p:nvSpPr>
              <p:cNvPr id="12352" name="Line 12"/>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53" name="Line 13"/>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54" name="Line 14"/>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55" name="Line 15"/>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56" name="Line 16"/>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57" name="Line 17"/>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58" name="Line 18"/>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59" name="Line 19"/>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60" name="Line 20"/>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61" name="Line 21"/>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62" name="Line 22"/>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63" name="Line 23"/>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12314" name="Oval 24"/>
            <p:cNvSpPr>
              <a:spLocks noChangeArrowheads="1"/>
            </p:cNvSpPr>
            <p:nvPr/>
          </p:nvSpPr>
          <p:spPr bwMode="auto">
            <a:xfrm>
              <a:off x="1246" y="1840"/>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2315" name="Oval 25"/>
            <p:cNvSpPr>
              <a:spLocks noChangeArrowheads="1"/>
            </p:cNvSpPr>
            <p:nvPr/>
          </p:nvSpPr>
          <p:spPr bwMode="auto">
            <a:xfrm>
              <a:off x="1442" y="1844"/>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2316" name="Oval 26"/>
            <p:cNvSpPr>
              <a:spLocks noChangeArrowheads="1"/>
            </p:cNvSpPr>
            <p:nvPr/>
          </p:nvSpPr>
          <p:spPr bwMode="auto">
            <a:xfrm>
              <a:off x="1250"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2317" name="Oval 27"/>
            <p:cNvSpPr>
              <a:spLocks noChangeArrowheads="1"/>
            </p:cNvSpPr>
            <p:nvPr/>
          </p:nvSpPr>
          <p:spPr bwMode="auto">
            <a:xfrm>
              <a:off x="1454"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2318" name="Oval 28"/>
            <p:cNvSpPr>
              <a:spLocks noChangeArrowheads="1"/>
            </p:cNvSpPr>
            <p:nvPr/>
          </p:nvSpPr>
          <p:spPr bwMode="auto">
            <a:xfrm>
              <a:off x="1254" y="223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2319" name="Oval 29"/>
            <p:cNvSpPr>
              <a:spLocks noChangeArrowheads="1"/>
            </p:cNvSpPr>
            <p:nvPr/>
          </p:nvSpPr>
          <p:spPr bwMode="auto">
            <a:xfrm>
              <a:off x="1458" y="240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2320" name="Oval 30"/>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2321" name="Oval 31"/>
            <p:cNvSpPr>
              <a:spLocks noChangeArrowheads="1"/>
            </p:cNvSpPr>
            <p:nvPr/>
          </p:nvSpPr>
          <p:spPr bwMode="auto">
            <a:xfrm>
              <a:off x="1254" y="2412"/>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2322" name="Oval 32"/>
            <p:cNvSpPr>
              <a:spLocks noChangeArrowheads="1"/>
            </p:cNvSpPr>
            <p:nvPr/>
          </p:nvSpPr>
          <p:spPr bwMode="auto">
            <a:xfrm>
              <a:off x="944" y="1928"/>
              <a:ext cx="248" cy="192"/>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12323" name="Oval 33"/>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2324" name="Oval 34"/>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2325" name="Oval 35"/>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2326" name="Oval 36"/>
            <p:cNvSpPr>
              <a:spLocks noChangeArrowheads="1"/>
            </p:cNvSpPr>
            <p:nvPr/>
          </p:nvSpPr>
          <p:spPr bwMode="auto">
            <a:xfrm>
              <a:off x="836" y="166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27" name="Oval 37"/>
            <p:cNvSpPr>
              <a:spLocks noChangeArrowheads="1"/>
            </p:cNvSpPr>
            <p:nvPr/>
          </p:nvSpPr>
          <p:spPr bwMode="auto">
            <a:xfrm>
              <a:off x="834" y="184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28" name="Oval 38"/>
            <p:cNvSpPr>
              <a:spLocks noChangeArrowheads="1"/>
            </p:cNvSpPr>
            <p:nvPr/>
          </p:nvSpPr>
          <p:spPr bwMode="auto">
            <a:xfrm>
              <a:off x="840" y="203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29" name="Oval 39"/>
            <p:cNvSpPr>
              <a:spLocks noChangeArrowheads="1"/>
            </p:cNvSpPr>
            <p:nvPr/>
          </p:nvSpPr>
          <p:spPr bwMode="auto">
            <a:xfrm>
              <a:off x="843" y="222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30" name="Oval 40"/>
            <p:cNvSpPr>
              <a:spLocks noChangeArrowheads="1"/>
            </p:cNvSpPr>
            <p:nvPr/>
          </p:nvSpPr>
          <p:spPr bwMode="auto">
            <a:xfrm>
              <a:off x="843"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31" name="Oval 41"/>
            <p:cNvSpPr>
              <a:spLocks noChangeArrowheads="1"/>
            </p:cNvSpPr>
            <p:nvPr/>
          </p:nvSpPr>
          <p:spPr bwMode="auto">
            <a:xfrm>
              <a:off x="852" y="260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32" name="Oval 42"/>
            <p:cNvSpPr>
              <a:spLocks noChangeArrowheads="1"/>
            </p:cNvSpPr>
            <p:nvPr/>
          </p:nvSpPr>
          <p:spPr bwMode="auto">
            <a:xfrm>
              <a:off x="1035"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33" name="Oval 43"/>
            <p:cNvSpPr>
              <a:spLocks noChangeArrowheads="1"/>
            </p:cNvSpPr>
            <p:nvPr/>
          </p:nvSpPr>
          <p:spPr bwMode="auto">
            <a:xfrm>
              <a:off x="1035" y="1839"/>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34" name="Oval 44"/>
            <p:cNvSpPr>
              <a:spLocks noChangeArrowheads="1"/>
            </p:cNvSpPr>
            <p:nvPr/>
          </p:nvSpPr>
          <p:spPr bwMode="auto">
            <a:xfrm>
              <a:off x="1650" y="183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35" name="Oval 45"/>
            <p:cNvSpPr>
              <a:spLocks noChangeArrowheads="1"/>
            </p:cNvSpPr>
            <p:nvPr/>
          </p:nvSpPr>
          <p:spPr bwMode="auto">
            <a:xfrm>
              <a:off x="1644"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36" name="Oval 46"/>
            <p:cNvSpPr>
              <a:spLocks noChangeArrowheads="1"/>
            </p:cNvSpPr>
            <p:nvPr/>
          </p:nvSpPr>
          <p:spPr bwMode="auto">
            <a:xfrm>
              <a:off x="1440" y="164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37" name="Oval 47"/>
            <p:cNvSpPr>
              <a:spLocks noChangeArrowheads="1"/>
            </p:cNvSpPr>
            <p:nvPr/>
          </p:nvSpPr>
          <p:spPr bwMode="auto">
            <a:xfrm>
              <a:off x="1236"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38" name="Oval 48"/>
            <p:cNvSpPr>
              <a:spLocks noChangeArrowheads="1"/>
            </p:cNvSpPr>
            <p:nvPr/>
          </p:nvSpPr>
          <p:spPr bwMode="auto">
            <a:xfrm>
              <a:off x="1047" y="260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39" name="Oval 49"/>
            <p:cNvSpPr>
              <a:spLocks noChangeArrowheads="1"/>
            </p:cNvSpPr>
            <p:nvPr/>
          </p:nvSpPr>
          <p:spPr bwMode="auto">
            <a:xfrm>
              <a:off x="1041"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40" name="Oval 50"/>
            <p:cNvSpPr>
              <a:spLocks noChangeArrowheads="1"/>
            </p:cNvSpPr>
            <p:nvPr/>
          </p:nvSpPr>
          <p:spPr bwMode="auto">
            <a:xfrm>
              <a:off x="1044" y="222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41" name="Oval 51"/>
            <p:cNvSpPr>
              <a:spLocks noChangeArrowheads="1"/>
            </p:cNvSpPr>
            <p:nvPr/>
          </p:nvSpPr>
          <p:spPr bwMode="auto">
            <a:xfrm>
              <a:off x="1857" y="202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42" name="Oval 52"/>
            <p:cNvSpPr>
              <a:spLocks noChangeArrowheads="1"/>
            </p:cNvSpPr>
            <p:nvPr/>
          </p:nvSpPr>
          <p:spPr bwMode="auto">
            <a:xfrm>
              <a:off x="1656" y="221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43" name="Oval 53"/>
            <p:cNvSpPr>
              <a:spLocks noChangeArrowheads="1"/>
            </p:cNvSpPr>
            <p:nvPr/>
          </p:nvSpPr>
          <p:spPr bwMode="auto">
            <a:xfrm>
              <a:off x="1653" y="202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44" name="Oval 54"/>
            <p:cNvSpPr>
              <a:spLocks noChangeArrowheads="1"/>
            </p:cNvSpPr>
            <p:nvPr/>
          </p:nvSpPr>
          <p:spPr bwMode="auto">
            <a:xfrm>
              <a:off x="1656"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45" name="Oval 55"/>
            <p:cNvSpPr>
              <a:spLocks noChangeArrowheads="1"/>
            </p:cNvSpPr>
            <p:nvPr/>
          </p:nvSpPr>
          <p:spPr bwMode="auto">
            <a:xfrm>
              <a:off x="1251" y="2604"/>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46" name="Oval 56"/>
            <p:cNvSpPr>
              <a:spLocks noChangeArrowheads="1"/>
            </p:cNvSpPr>
            <p:nvPr/>
          </p:nvSpPr>
          <p:spPr bwMode="auto">
            <a:xfrm>
              <a:off x="1845"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47" name="Oval 57"/>
            <p:cNvSpPr>
              <a:spLocks noChangeArrowheads="1"/>
            </p:cNvSpPr>
            <p:nvPr/>
          </p:nvSpPr>
          <p:spPr bwMode="auto">
            <a:xfrm>
              <a:off x="1848" y="183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48" name="Oval 58"/>
            <p:cNvSpPr>
              <a:spLocks noChangeArrowheads="1"/>
            </p:cNvSpPr>
            <p:nvPr/>
          </p:nvSpPr>
          <p:spPr bwMode="auto">
            <a:xfrm>
              <a:off x="1860" y="221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49" name="Oval 59"/>
            <p:cNvSpPr>
              <a:spLocks noChangeArrowheads="1"/>
            </p:cNvSpPr>
            <p:nvPr/>
          </p:nvSpPr>
          <p:spPr bwMode="auto">
            <a:xfrm>
              <a:off x="1863" y="2592"/>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50" name="Oval 60"/>
            <p:cNvSpPr>
              <a:spLocks noChangeArrowheads="1"/>
            </p:cNvSpPr>
            <p:nvPr/>
          </p:nvSpPr>
          <p:spPr bwMode="auto">
            <a:xfrm>
              <a:off x="1659"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51" name="Oval 61"/>
            <p:cNvSpPr>
              <a:spLocks noChangeArrowheads="1"/>
            </p:cNvSpPr>
            <p:nvPr/>
          </p:nvSpPr>
          <p:spPr bwMode="auto">
            <a:xfrm>
              <a:off x="1455"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12299" name="Rectangle 62"/>
          <p:cNvSpPr>
            <a:spLocks noChangeArrowheads="1"/>
          </p:cNvSpPr>
          <p:nvPr/>
        </p:nvSpPr>
        <p:spPr bwMode="auto">
          <a:xfrm rot="1606866">
            <a:off x="4513263" y="4676775"/>
            <a:ext cx="381000" cy="152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2301" name="Text Box 64"/>
          <p:cNvSpPr txBox="1">
            <a:spLocks noChangeArrowheads="1"/>
          </p:cNvSpPr>
          <p:nvPr/>
        </p:nvSpPr>
        <p:spPr bwMode="auto">
          <a:xfrm>
            <a:off x="2977308" y="5943600"/>
            <a:ext cx="21241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object (</a:t>
            </a:r>
            <a:r>
              <a:rPr lang="en-US" sz="1600" i="0">
                <a:solidFill>
                  <a:schemeClr val="accent1"/>
                </a:solidFill>
              </a:rPr>
              <a:t>color</a:t>
            </a:r>
            <a:r>
              <a:rPr lang="en-US" sz="1600" i="0"/>
              <a:t>, </a:t>
            </a:r>
            <a:r>
              <a:rPr lang="en-US" sz="1600" i="0">
                <a:solidFill>
                  <a:srgbClr val="FF0000"/>
                </a:solidFill>
              </a:rPr>
              <a:t>opacity</a:t>
            </a:r>
            <a:r>
              <a:rPr lang="en-US" sz="1600" i="0"/>
              <a:t>)</a:t>
            </a:r>
          </a:p>
        </p:txBody>
      </p:sp>
      <p:sp>
        <p:nvSpPr>
          <p:cNvPr id="12302" name="Text Box 65"/>
          <p:cNvSpPr txBox="1">
            <a:spLocks noChangeArrowheads="1"/>
          </p:cNvSpPr>
          <p:nvPr/>
        </p:nvSpPr>
        <p:spPr bwMode="auto">
          <a:xfrm>
            <a:off x="5588770" y="1752600"/>
            <a:ext cx="22701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volumetric compositing</a:t>
            </a:r>
          </a:p>
        </p:txBody>
      </p:sp>
      <p:grpSp>
        <p:nvGrpSpPr>
          <p:cNvPr id="12303" name="Group 66"/>
          <p:cNvGrpSpPr>
            <a:grpSpLocks/>
          </p:cNvGrpSpPr>
          <p:nvPr/>
        </p:nvGrpSpPr>
        <p:grpSpPr bwMode="auto">
          <a:xfrm>
            <a:off x="2152650" y="3490913"/>
            <a:ext cx="2593975" cy="1298575"/>
            <a:chOff x="884" y="839"/>
            <a:chExt cx="1634" cy="818"/>
          </a:xfrm>
        </p:grpSpPr>
        <p:sp>
          <p:nvSpPr>
            <p:cNvPr id="12305" name="Rectangle 67"/>
            <p:cNvSpPr>
              <a:spLocks noChangeArrowheads="1"/>
            </p:cNvSpPr>
            <p:nvPr/>
          </p:nvSpPr>
          <p:spPr bwMode="auto">
            <a:xfrm rot="1606866">
              <a:off x="2374" y="1561"/>
              <a:ext cx="144" cy="96"/>
            </a:xfrm>
            <a:prstGeom prst="rect">
              <a:avLst/>
            </a:prstGeom>
            <a:solidFill>
              <a:srgbClr val="FF0000"/>
            </a:solidFill>
            <a:ln w="9525">
              <a:solidFill>
                <a:schemeClr val="tx1"/>
              </a:solidFill>
              <a:miter lim="800000"/>
              <a:headEnd/>
              <a:tailEnd/>
            </a:ln>
          </p:spPr>
          <p:txBody>
            <a:bodyPr wrap="none" anchor="ctr"/>
            <a:lstStyle/>
            <a:p>
              <a:endParaRPr lang="de-DE" sz="1400"/>
            </a:p>
          </p:txBody>
        </p:sp>
        <p:sp>
          <p:nvSpPr>
            <p:cNvPr id="12306" name="Line 68"/>
            <p:cNvSpPr>
              <a:spLocks noChangeShapeType="1"/>
            </p:cNvSpPr>
            <p:nvPr/>
          </p:nvSpPr>
          <p:spPr bwMode="auto">
            <a:xfrm rot="1606866">
              <a:off x="884" y="1220"/>
              <a:ext cx="158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2307" name="Rectangle 69"/>
            <p:cNvSpPr>
              <a:spLocks noChangeArrowheads="1"/>
            </p:cNvSpPr>
            <p:nvPr/>
          </p:nvSpPr>
          <p:spPr bwMode="auto">
            <a:xfrm rot="1606866">
              <a:off x="1860" y="1302"/>
              <a:ext cx="144" cy="96"/>
            </a:xfrm>
            <a:prstGeom prst="rect">
              <a:avLst/>
            </a:prstGeom>
            <a:solidFill>
              <a:schemeClr val="accent1"/>
            </a:solidFill>
            <a:ln w="9525">
              <a:solidFill>
                <a:schemeClr val="tx1"/>
              </a:solidFill>
              <a:miter lim="800000"/>
              <a:headEnd/>
              <a:tailEnd/>
            </a:ln>
          </p:spPr>
          <p:txBody>
            <a:bodyPr wrap="none" anchor="ctr"/>
            <a:lstStyle/>
            <a:p>
              <a:endParaRPr lang="de-DE" sz="1400"/>
            </a:p>
          </p:txBody>
        </p:sp>
        <p:sp>
          <p:nvSpPr>
            <p:cNvPr id="12308" name="Oval 70"/>
            <p:cNvSpPr>
              <a:spLocks noChangeArrowheads="1"/>
            </p:cNvSpPr>
            <p:nvPr/>
          </p:nvSpPr>
          <p:spPr bwMode="auto">
            <a:xfrm rot="1603032">
              <a:off x="1306" y="101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12309" name="Oval 71"/>
            <p:cNvSpPr>
              <a:spLocks noChangeArrowheads="1"/>
            </p:cNvSpPr>
            <p:nvPr/>
          </p:nvSpPr>
          <p:spPr bwMode="auto">
            <a:xfrm rot="1603032">
              <a:off x="1134" y="92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12310" name="Oval 72"/>
            <p:cNvSpPr>
              <a:spLocks noChangeArrowheads="1"/>
            </p:cNvSpPr>
            <p:nvPr/>
          </p:nvSpPr>
          <p:spPr bwMode="auto">
            <a:xfrm rot="1603032">
              <a:off x="963" y="839"/>
              <a:ext cx="96" cy="96"/>
            </a:xfrm>
            <a:prstGeom prst="ellipse">
              <a:avLst/>
            </a:prstGeom>
            <a:solidFill>
              <a:srgbClr val="FF0000"/>
            </a:solidFill>
            <a:ln w="9525">
              <a:solidFill>
                <a:schemeClr val="tx1"/>
              </a:solidFill>
              <a:round/>
              <a:headEnd/>
              <a:tailEnd/>
            </a:ln>
          </p:spPr>
          <p:txBody>
            <a:bodyPr wrap="none" anchor="ctr"/>
            <a:lstStyle/>
            <a:p>
              <a:endParaRPr lang="de-DE" sz="1400"/>
            </a:p>
          </p:txBody>
        </p:sp>
      </p:grpSp>
      <p:sp>
        <p:nvSpPr>
          <p:cNvPr id="12304" name="Oval 73"/>
          <p:cNvSpPr>
            <a:spLocks noChangeArrowheads="1"/>
          </p:cNvSpPr>
          <p:nvPr/>
        </p:nvSpPr>
        <p:spPr bwMode="auto">
          <a:xfrm>
            <a:off x="1879600" y="3098800"/>
            <a:ext cx="952500" cy="9525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4" name="Title 3"/>
          <p:cNvSpPr>
            <a:spLocks noGrp="1"/>
          </p:cNvSpPr>
          <p:nvPr>
            <p:ph type="title"/>
          </p:nvPr>
        </p:nvSpPr>
        <p:spPr/>
        <p:txBody>
          <a:bodyPr/>
          <a:lstStyle/>
          <a:p>
            <a:r>
              <a:rPr lang="en-US" dirty="0"/>
              <a:t>Illustration of Ray Casting</a:t>
            </a:r>
            <a:br>
              <a:rPr lang="en-US" dirty="0"/>
            </a:br>
            <a:endParaRPr lang="en-US" dirty="0"/>
          </a:p>
        </p:txBody>
      </p:sp>
      <p:sp>
        <p:nvSpPr>
          <p:cNvPr id="78" name="TextBox 77"/>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56</a:t>
            </a:fld>
            <a:endParaRPr lang="en-US" sz="1400" dirty="0"/>
          </a:p>
        </p:txBody>
      </p:sp>
      <p:sp>
        <p:nvSpPr>
          <p:cNvPr id="79" name="Text Box 63"/>
          <p:cNvSpPr txBox="1">
            <a:spLocks noChangeArrowheads="1"/>
          </p:cNvSpPr>
          <p:nvPr/>
        </p:nvSpPr>
        <p:spPr bwMode="auto">
          <a:xfrm>
            <a:off x="4478427" y="4495800"/>
            <a:ext cx="1143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latin typeface="Times New Roman" pitchFamily="18" charset="0"/>
              </a:rPr>
              <a:t>1.0</a:t>
            </a:r>
            <a:endParaRPr lang="en-US" sz="1800" i="0" dirty="0">
              <a:latin typeface="Times New Roman" pitchFamily="18" charset="0"/>
            </a:endParaRPr>
          </a:p>
        </p:txBody>
      </p:sp>
      <p:sp>
        <p:nvSpPr>
          <p:cNvPr id="80" name="Text Box 3"/>
          <p:cNvSpPr txBox="1">
            <a:spLocks noChangeArrowheads="1"/>
          </p:cNvSpPr>
          <p:nvPr/>
        </p:nvSpPr>
        <p:spPr bwMode="auto">
          <a:xfrm>
            <a:off x="2865375" y="2695134"/>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chemeClr val="accent1"/>
                </a:solidFill>
              </a:rPr>
              <a:t>color</a:t>
            </a:r>
            <a:r>
              <a:rPr lang="en-US" sz="1600" i="0" dirty="0"/>
              <a:t>  </a:t>
            </a:r>
          </a:p>
        </p:txBody>
      </p:sp>
      <p:sp>
        <p:nvSpPr>
          <p:cNvPr id="81" name="Text Box 4"/>
          <p:cNvSpPr txBox="1">
            <a:spLocks noChangeArrowheads="1"/>
          </p:cNvSpPr>
          <p:nvPr/>
        </p:nvSpPr>
        <p:spPr bwMode="auto">
          <a:xfrm>
            <a:off x="3798070" y="3161906"/>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rgbClr val="FF0000"/>
                </a:solidFill>
              </a:rPr>
              <a:t>opacity</a:t>
            </a:r>
            <a:r>
              <a:rPr lang="en-US" sz="1600" i="0" dirty="0"/>
              <a:t> </a:t>
            </a:r>
          </a:p>
        </p:txBody>
      </p:sp>
    </p:spTree>
    <p:extLst>
      <p:ext uri="{BB962C8B-B14F-4D97-AF65-F5344CB8AC3E}">
        <p14:creationId xmlns:p14="http://schemas.microsoft.com/office/powerpoint/2010/main" val="2393202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AutoShape 5"/>
          <p:cNvSpPr>
            <a:spLocks noChangeArrowheads="1"/>
          </p:cNvSpPr>
          <p:nvPr/>
        </p:nvSpPr>
        <p:spPr bwMode="auto">
          <a:xfrm rot="1630016">
            <a:off x="5346700" y="5080000"/>
            <a:ext cx="825500" cy="393700"/>
          </a:xfrm>
          <a:prstGeom prst="leftArrow">
            <a:avLst>
              <a:gd name="adj1" fmla="val 50000"/>
              <a:gd name="adj2" fmla="val 52419"/>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20" name="Line 6"/>
          <p:cNvSpPr>
            <a:spLocks noChangeShapeType="1"/>
          </p:cNvSpPr>
          <p:nvPr/>
        </p:nvSpPr>
        <p:spPr bwMode="auto">
          <a:xfrm rot="1606866">
            <a:off x="4538663" y="32702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21" name="Line 7"/>
          <p:cNvSpPr>
            <a:spLocks noChangeShapeType="1"/>
          </p:cNvSpPr>
          <p:nvPr/>
        </p:nvSpPr>
        <p:spPr bwMode="auto">
          <a:xfrm rot="1606866">
            <a:off x="3706813" y="28511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13322" name="Group 8"/>
          <p:cNvGrpSpPr>
            <a:grpSpLocks/>
          </p:cNvGrpSpPr>
          <p:nvPr/>
        </p:nvGrpSpPr>
        <p:grpSpPr bwMode="auto">
          <a:xfrm>
            <a:off x="1323975" y="2605088"/>
            <a:ext cx="1708150" cy="1608137"/>
            <a:chOff x="834" y="1641"/>
            <a:chExt cx="1076" cy="1013"/>
          </a:xfrm>
        </p:grpSpPr>
        <p:sp>
          <p:nvSpPr>
            <p:cNvPr id="13336" name="Oval 9"/>
            <p:cNvSpPr>
              <a:spLocks noChangeArrowheads="1"/>
            </p:cNvSpPr>
            <p:nvPr/>
          </p:nvSpPr>
          <p:spPr bwMode="auto">
            <a:xfrm>
              <a:off x="1860"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37" name="Freeform 10"/>
            <p:cNvSpPr>
              <a:spLocks/>
            </p:cNvSpPr>
            <p:nvPr/>
          </p:nvSpPr>
          <p:spPr bwMode="auto">
            <a:xfrm rot="-6400616">
              <a:off x="996" y="1880"/>
              <a:ext cx="731" cy="586"/>
            </a:xfrm>
            <a:custGeom>
              <a:avLst/>
              <a:gdLst>
                <a:gd name="T0" fmla="*/ 590 w 615"/>
                <a:gd name="T1" fmla="*/ 88 h 445"/>
                <a:gd name="T2" fmla="*/ 210 w 615"/>
                <a:gd name="T3" fmla="*/ 108 h 445"/>
                <a:gd name="T4" fmla="*/ 92 w 615"/>
                <a:gd name="T5" fmla="*/ 196 h 445"/>
                <a:gd name="T6" fmla="*/ 0 w 615"/>
                <a:gd name="T7" fmla="*/ 464 h 445"/>
                <a:gd name="T8" fmla="*/ 248 w 615"/>
                <a:gd name="T9" fmla="*/ 909 h 445"/>
                <a:gd name="T10" fmla="*/ 878 w 615"/>
                <a:gd name="T11" fmla="*/ 909 h 445"/>
                <a:gd name="T12" fmla="*/ 996 w 615"/>
                <a:gd name="T13" fmla="*/ 712 h 445"/>
                <a:gd name="T14" fmla="*/ 1021 w 615"/>
                <a:gd name="T15" fmla="*/ 499 h 445"/>
                <a:gd name="T16" fmla="*/ 996 w 615"/>
                <a:gd name="T17" fmla="*/ 232 h 445"/>
                <a:gd name="T18" fmla="*/ 720 w 615"/>
                <a:gd name="T19" fmla="*/ 0 h 445"/>
                <a:gd name="T20" fmla="*/ 629 w 615"/>
                <a:gd name="T21" fmla="*/ 18 h 445"/>
                <a:gd name="T22" fmla="*/ 604 w 615"/>
                <a:gd name="T23" fmla="*/ 72 h 445"/>
                <a:gd name="T24" fmla="*/ 590 w 615"/>
                <a:gd name="T25" fmla="*/ 88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13338" name="Group 11"/>
            <p:cNvGrpSpPr>
              <a:grpSpLocks/>
            </p:cNvGrpSpPr>
            <p:nvPr/>
          </p:nvGrpSpPr>
          <p:grpSpPr bwMode="auto">
            <a:xfrm rot="-5452321">
              <a:off x="896" y="1643"/>
              <a:ext cx="956" cy="1018"/>
              <a:chOff x="2017" y="2174"/>
              <a:chExt cx="821" cy="820"/>
            </a:xfrm>
          </p:grpSpPr>
          <p:sp>
            <p:nvSpPr>
              <p:cNvPr id="13377" name="Line 12"/>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78" name="Line 13"/>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79" name="Line 14"/>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80" name="Line 15"/>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81" name="Line 16"/>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82" name="Line 17"/>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83" name="Line 18"/>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84" name="Line 19"/>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85" name="Line 20"/>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86" name="Line 21"/>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87" name="Line 22"/>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88" name="Line 23"/>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13339" name="Oval 24"/>
            <p:cNvSpPr>
              <a:spLocks noChangeArrowheads="1"/>
            </p:cNvSpPr>
            <p:nvPr/>
          </p:nvSpPr>
          <p:spPr bwMode="auto">
            <a:xfrm>
              <a:off x="1246" y="1840"/>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3340" name="Oval 25"/>
            <p:cNvSpPr>
              <a:spLocks noChangeArrowheads="1"/>
            </p:cNvSpPr>
            <p:nvPr/>
          </p:nvSpPr>
          <p:spPr bwMode="auto">
            <a:xfrm>
              <a:off x="1442" y="1844"/>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3341" name="Oval 26"/>
            <p:cNvSpPr>
              <a:spLocks noChangeArrowheads="1"/>
            </p:cNvSpPr>
            <p:nvPr/>
          </p:nvSpPr>
          <p:spPr bwMode="auto">
            <a:xfrm>
              <a:off x="1250"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3342" name="Oval 27"/>
            <p:cNvSpPr>
              <a:spLocks noChangeArrowheads="1"/>
            </p:cNvSpPr>
            <p:nvPr/>
          </p:nvSpPr>
          <p:spPr bwMode="auto">
            <a:xfrm>
              <a:off x="1454"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3343" name="Oval 28"/>
            <p:cNvSpPr>
              <a:spLocks noChangeArrowheads="1"/>
            </p:cNvSpPr>
            <p:nvPr/>
          </p:nvSpPr>
          <p:spPr bwMode="auto">
            <a:xfrm>
              <a:off x="1254" y="223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3344" name="Oval 29"/>
            <p:cNvSpPr>
              <a:spLocks noChangeArrowheads="1"/>
            </p:cNvSpPr>
            <p:nvPr/>
          </p:nvSpPr>
          <p:spPr bwMode="auto">
            <a:xfrm>
              <a:off x="1458" y="240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3345" name="Oval 30"/>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3346" name="Oval 31"/>
            <p:cNvSpPr>
              <a:spLocks noChangeArrowheads="1"/>
            </p:cNvSpPr>
            <p:nvPr/>
          </p:nvSpPr>
          <p:spPr bwMode="auto">
            <a:xfrm>
              <a:off x="1254" y="2412"/>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3347" name="Oval 32"/>
            <p:cNvSpPr>
              <a:spLocks noChangeArrowheads="1"/>
            </p:cNvSpPr>
            <p:nvPr/>
          </p:nvSpPr>
          <p:spPr bwMode="auto">
            <a:xfrm>
              <a:off x="944" y="1928"/>
              <a:ext cx="248" cy="192"/>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13348" name="Oval 33"/>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3349" name="Oval 34"/>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3350" name="Oval 35"/>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3351" name="Oval 36"/>
            <p:cNvSpPr>
              <a:spLocks noChangeArrowheads="1"/>
            </p:cNvSpPr>
            <p:nvPr/>
          </p:nvSpPr>
          <p:spPr bwMode="auto">
            <a:xfrm>
              <a:off x="836" y="166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52" name="Oval 37"/>
            <p:cNvSpPr>
              <a:spLocks noChangeArrowheads="1"/>
            </p:cNvSpPr>
            <p:nvPr/>
          </p:nvSpPr>
          <p:spPr bwMode="auto">
            <a:xfrm>
              <a:off x="834" y="184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53" name="Oval 38"/>
            <p:cNvSpPr>
              <a:spLocks noChangeArrowheads="1"/>
            </p:cNvSpPr>
            <p:nvPr/>
          </p:nvSpPr>
          <p:spPr bwMode="auto">
            <a:xfrm>
              <a:off x="840" y="203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54" name="Oval 39"/>
            <p:cNvSpPr>
              <a:spLocks noChangeArrowheads="1"/>
            </p:cNvSpPr>
            <p:nvPr/>
          </p:nvSpPr>
          <p:spPr bwMode="auto">
            <a:xfrm>
              <a:off x="843" y="222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55" name="Oval 40"/>
            <p:cNvSpPr>
              <a:spLocks noChangeArrowheads="1"/>
            </p:cNvSpPr>
            <p:nvPr/>
          </p:nvSpPr>
          <p:spPr bwMode="auto">
            <a:xfrm>
              <a:off x="843"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56" name="Oval 41"/>
            <p:cNvSpPr>
              <a:spLocks noChangeArrowheads="1"/>
            </p:cNvSpPr>
            <p:nvPr/>
          </p:nvSpPr>
          <p:spPr bwMode="auto">
            <a:xfrm>
              <a:off x="852" y="260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57" name="Oval 42"/>
            <p:cNvSpPr>
              <a:spLocks noChangeArrowheads="1"/>
            </p:cNvSpPr>
            <p:nvPr/>
          </p:nvSpPr>
          <p:spPr bwMode="auto">
            <a:xfrm>
              <a:off x="1035"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58" name="Oval 43"/>
            <p:cNvSpPr>
              <a:spLocks noChangeArrowheads="1"/>
            </p:cNvSpPr>
            <p:nvPr/>
          </p:nvSpPr>
          <p:spPr bwMode="auto">
            <a:xfrm>
              <a:off x="1035" y="1839"/>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59" name="Oval 44"/>
            <p:cNvSpPr>
              <a:spLocks noChangeArrowheads="1"/>
            </p:cNvSpPr>
            <p:nvPr/>
          </p:nvSpPr>
          <p:spPr bwMode="auto">
            <a:xfrm>
              <a:off x="1650" y="183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60" name="Oval 45"/>
            <p:cNvSpPr>
              <a:spLocks noChangeArrowheads="1"/>
            </p:cNvSpPr>
            <p:nvPr/>
          </p:nvSpPr>
          <p:spPr bwMode="auto">
            <a:xfrm>
              <a:off x="1644"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61" name="Oval 46"/>
            <p:cNvSpPr>
              <a:spLocks noChangeArrowheads="1"/>
            </p:cNvSpPr>
            <p:nvPr/>
          </p:nvSpPr>
          <p:spPr bwMode="auto">
            <a:xfrm>
              <a:off x="1440" y="164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62" name="Oval 47"/>
            <p:cNvSpPr>
              <a:spLocks noChangeArrowheads="1"/>
            </p:cNvSpPr>
            <p:nvPr/>
          </p:nvSpPr>
          <p:spPr bwMode="auto">
            <a:xfrm>
              <a:off x="1236"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63" name="Oval 48"/>
            <p:cNvSpPr>
              <a:spLocks noChangeArrowheads="1"/>
            </p:cNvSpPr>
            <p:nvPr/>
          </p:nvSpPr>
          <p:spPr bwMode="auto">
            <a:xfrm>
              <a:off x="1047" y="260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64" name="Oval 49"/>
            <p:cNvSpPr>
              <a:spLocks noChangeArrowheads="1"/>
            </p:cNvSpPr>
            <p:nvPr/>
          </p:nvSpPr>
          <p:spPr bwMode="auto">
            <a:xfrm>
              <a:off x="1041"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65" name="Oval 50"/>
            <p:cNvSpPr>
              <a:spLocks noChangeArrowheads="1"/>
            </p:cNvSpPr>
            <p:nvPr/>
          </p:nvSpPr>
          <p:spPr bwMode="auto">
            <a:xfrm>
              <a:off x="1044" y="222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66" name="Oval 51"/>
            <p:cNvSpPr>
              <a:spLocks noChangeArrowheads="1"/>
            </p:cNvSpPr>
            <p:nvPr/>
          </p:nvSpPr>
          <p:spPr bwMode="auto">
            <a:xfrm>
              <a:off x="1857" y="202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67" name="Oval 52"/>
            <p:cNvSpPr>
              <a:spLocks noChangeArrowheads="1"/>
            </p:cNvSpPr>
            <p:nvPr/>
          </p:nvSpPr>
          <p:spPr bwMode="auto">
            <a:xfrm>
              <a:off x="1656" y="221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68" name="Oval 53"/>
            <p:cNvSpPr>
              <a:spLocks noChangeArrowheads="1"/>
            </p:cNvSpPr>
            <p:nvPr/>
          </p:nvSpPr>
          <p:spPr bwMode="auto">
            <a:xfrm>
              <a:off x="1653" y="202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69" name="Oval 54"/>
            <p:cNvSpPr>
              <a:spLocks noChangeArrowheads="1"/>
            </p:cNvSpPr>
            <p:nvPr/>
          </p:nvSpPr>
          <p:spPr bwMode="auto">
            <a:xfrm>
              <a:off x="1656"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70" name="Oval 55"/>
            <p:cNvSpPr>
              <a:spLocks noChangeArrowheads="1"/>
            </p:cNvSpPr>
            <p:nvPr/>
          </p:nvSpPr>
          <p:spPr bwMode="auto">
            <a:xfrm>
              <a:off x="1251" y="2604"/>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71" name="Oval 56"/>
            <p:cNvSpPr>
              <a:spLocks noChangeArrowheads="1"/>
            </p:cNvSpPr>
            <p:nvPr/>
          </p:nvSpPr>
          <p:spPr bwMode="auto">
            <a:xfrm>
              <a:off x="1845"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72" name="Oval 57"/>
            <p:cNvSpPr>
              <a:spLocks noChangeArrowheads="1"/>
            </p:cNvSpPr>
            <p:nvPr/>
          </p:nvSpPr>
          <p:spPr bwMode="auto">
            <a:xfrm>
              <a:off x="1848" y="183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73" name="Oval 58"/>
            <p:cNvSpPr>
              <a:spLocks noChangeArrowheads="1"/>
            </p:cNvSpPr>
            <p:nvPr/>
          </p:nvSpPr>
          <p:spPr bwMode="auto">
            <a:xfrm>
              <a:off x="1860" y="221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74" name="Oval 59"/>
            <p:cNvSpPr>
              <a:spLocks noChangeArrowheads="1"/>
            </p:cNvSpPr>
            <p:nvPr/>
          </p:nvSpPr>
          <p:spPr bwMode="auto">
            <a:xfrm>
              <a:off x="1863" y="2592"/>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75" name="Oval 60"/>
            <p:cNvSpPr>
              <a:spLocks noChangeArrowheads="1"/>
            </p:cNvSpPr>
            <p:nvPr/>
          </p:nvSpPr>
          <p:spPr bwMode="auto">
            <a:xfrm>
              <a:off x="1659"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76" name="Oval 61"/>
            <p:cNvSpPr>
              <a:spLocks noChangeArrowheads="1"/>
            </p:cNvSpPr>
            <p:nvPr/>
          </p:nvSpPr>
          <p:spPr bwMode="auto">
            <a:xfrm>
              <a:off x="1455"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13323" name="Rectangle 62"/>
          <p:cNvSpPr>
            <a:spLocks noChangeArrowheads="1"/>
          </p:cNvSpPr>
          <p:nvPr/>
        </p:nvSpPr>
        <p:spPr bwMode="auto">
          <a:xfrm rot="1606866">
            <a:off x="4513263" y="4676775"/>
            <a:ext cx="381000" cy="152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3325" name="Text Box 64"/>
          <p:cNvSpPr txBox="1">
            <a:spLocks noChangeArrowheads="1"/>
          </p:cNvSpPr>
          <p:nvPr/>
        </p:nvSpPr>
        <p:spPr bwMode="auto">
          <a:xfrm>
            <a:off x="2977308" y="5943600"/>
            <a:ext cx="21241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object (</a:t>
            </a:r>
            <a:r>
              <a:rPr lang="en-US" sz="1600" i="0">
                <a:solidFill>
                  <a:schemeClr val="accent1"/>
                </a:solidFill>
              </a:rPr>
              <a:t>color</a:t>
            </a:r>
            <a:r>
              <a:rPr lang="en-US" sz="1600" i="0"/>
              <a:t>, </a:t>
            </a:r>
            <a:r>
              <a:rPr lang="en-US" sz="1600" i="0">
                <a:solidFill>
                  <a:srgbClr val="FF0000"/>
                </a:solidFill>
              </a:rPr>
              <a:t>opacity</a:t>
            </a:r>
            <a:r>
              <a:rPr lang="en-US" sz="1600" i="0"/>
              <a:t>)</a:t>
            </a:r>
          </a:p>
        </p:txBody>
      </p:sp>
      <p:sp>
        <p:nvSpPr>
          <p:cNvPr id="13326" name="Text Box 65"/>
          <p:cNvSpPr txBox="1">
            <a:spLocks noChangeArrowheads="1"/>
          </p:cNvSpPr>
          <p:nvPr/>
        </p:nvSpPr>
        <p:spPr bwMode="auto">
          <a:xfrm>
            <a:off x="5588770" y="1752600"/>
            <a:ext cx="22701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volumetric compositing</a:t>
            </a:r>
          </a:p>
        </p:txBody>
      </p:sp>
      <p:grpSp>
        <p:nvGrpSpPr>
          <p:cNvPr id="13327" name="Group 66"/>
          <p:cNvGrpSpPr>
            <a:grpSpLocks/>
          </p:cNvGrpSpPr>
          <p:nvPr/>
        </p:nvGrpSpPr>
        <p:grpSpPr bwMode="auto">
          <a:xfrm>
            <a:off x="1868488" y="3355975"/>
            <a:ext cx="3027362" cy="1470025"/>
            <a:chOff x="661" y="534"/>
            <a:chExt cx="1907" cy="926"/>
          </a:xfrm>
        </p:grpSpPr>
        <p:sp>
          <p:nvSpPr>
            <p:cNvPr id="13329" name="Line 67"/>
            <p:cNvSpPr>
              <a:spLocks noChangeShapeType="1"/>
            </p:cNvSpPr>
            <p:nvPr/>
          </p:nvSpPr>
          <p:spPr bwMode="auto">
            <a:xfrm rot="1606866">
              <a:off x="661" y="959"/>
              <a:ext cx="1776"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330" name="Rectangle 68"/>
            <p:cNvSpPr>
              <a:spLocks noChangeArrowheads="1"/>
            </p:cNvSpPr>
            <p:nvPr/>
          </p:nvSpPr>
          <p:spPr bwMode="auto">
            <a:xfrm rot="1606866">
              <a:off x="1813" y="1105"/>
              <a:ext cx="240" cy="96"/>
            </a:xfrm>
            <a:prstGeom prst="rect">
              <a:avLst/>
            </a:prstGeom>
            <a:solidFill>
              <a:schemeClr val="accent1"/>
            </a:solidFill>
            <a:ln w="9525">
              <a:solidFill>
                <a:schemeClr val="tx1"/>
              </a:solidFill>
              <a:miter lim="800000"/>
              <a:headEnd/>
              <a:tailEnd/>
            </a:ln>
          </p:spPr>
          <p:txBody>
            <a:bodyPr wrap="none" anchor="ctr"/>
            <a:lstStyle/>
            <a:p>
              <a:endParaRPr lang="de-DE" sz="1400"/>
            </a:p>
          </p:txBody>
        </p:sp>
        <p:sp>
          <p:nvSpPr>
            <p:cNvPr id="13331" name="Rectangle 69"/>
            <p:cNvSpPr>
              <a:spLocks noChangeArrowheads="1"/>
            </p:cNvSpPr>
            <p:nvPr/>
          </p:nvSpPr>
          <p:spPr bwMode="auto">
            <a:xfrm rot="1606866">
              <a:off x="2328" y="1364"/>
              <a:ext cx="240" cy="96"/>
            </a:xfrm>
            <a:prstGeom prst="rect">
              <a:avLst/>
            </a:prstGeom>
            <a:solidFill>
              <a:srgbClr val="FF0000"/>
            </a:solidFill>
            <a:ln w="9525">
              <a:solidFill>
                <a:schemeClr val="tx1"/>
              </a:solidFill>
              <a:miter lim="800000"/>
              <a:headEnd/>
              <a:tailEnd/>
            </a:ln>
          </p:spPr>
          <p:txBody>
            <a:bodyPr wrap="none" anchor="ctr"/>
            <a:lstStyle/>
            <a:p>
              <a:endParaRPr lang="de-DE" sz="1400"/>
            </a:p>
          </p:txBody>
        </p:sp>
        <p:sp>
          <p:nvSpPr>
            <p:cNvPr id="13332" name="Oval 70"/>
            <p:cNvSpPr>
              <a:spLocks noChangeArrowheads="1"/>
            </p:cNvSpPr>
            <p:nvPr/>
          </p:nvSpPr>
          <p:spPr bwMode="auto">
            <a:xfrm rot="1603032">
              <a:off x="1264" y="79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13333" name="Oval 71"/>
            <p:cNvSpPr>
              <a:spLocks noChangeArrowheads="1"/>
            </p:cNvSpPr>
            <p:nvPr/>
          </p:nvSpPr>
          <p:spPr bwMode="auto">
            <a:xfrm rot="1603032">
              <a:off x="1093" y="70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13334" name="Oval 72"/>
            <p:cNvSpPr>
              <a:spLocks noChangeArrowheads="1"/>
            </p:cNvSpPr>
            <p:nvPr/>
          </p:nvSpPr>
          <p:spPr bwMode="auto">
            <a:xfrm rot="1603032">
              <a:off x="921" y="62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13335" name="Oval 73"/>
            <p:cNvSpPr>
              <a:spLocks noChangeArrowheads="1"/>
            </p:cNvSpPr>
            <p:nvPr/>
          </p:nvSpPr>
          <p:spPr bwMode="auto">
            <a:xfrm rot="1603032">
              <a:off x="750" y="534"/>
              <a:ext cx="96" cy="96"/>
            </a:xfrm>
            <a:prstGeom prst="ellipse">
              <a:avLst/>
            </a:prstGeom>
            <a:solidFill>
              <a:srgbClr val="FF0000"/>
            </a:solidFill>
            <a:ln w="9525">
              <a:solidFill>
                <a:schemeClr val="tx1"/>
              </a:solidFill>
              <a:round/>
              <a:headEnd/>
              <a:tailEnd/>
            </a:ln>
          </p:spPr>
          <p:txBody>
            <a:bodyPr wrap="none" anchor="ctr"/>
            <a:lstStyle/>
            <a:p>
              <a:endParaRPr lang="de-DE" sz="1400"/>
            </a:p>
          </p:txBody>
        </p:sp>
      </p:grpSp>
      <p:sp>
        <p:nvSpPr>
          <p:cNvPr id="13328" name="Oval 74"/>
          <p:cNvSpPr>
            <a:spLocks noChangeArrowheads="1"/>
          </p:cNvSpPr>
          <p:nvPr/>
        </p:nvSpPr>
        <p:spPr bwMode="auto">
          <a:xfrm>
            <a:off x="1587500" y="2933700"/>
            <a:ext cx="952500" cy="9525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4" name="Title 3"/>
          <p:cNvSpPr>
            <a:spLocks noGrp="1"/>
          </p:cNvSpPr>
          <p:nvPr>
            <p:ph type="title"/>
          </p:nvPr>
        </p:nvSpPr>
        <p:spPr/>
        <p:txBody>
          <a:bodyPr/>
          <a:lstStyle/>
          <a:p>
            <a:r>
              <a:rPr lang="en-US" dirty="0"/>
              <a:t>Illustration of Ray Casting</a:t>
            </a:r>
            <a:br>
              <a:rPr lang="en-US" dirty="0"/>
            </a:br>
            <a:endParaRPr lang="en-US" dirty="0"/>
          </a:p>
        </p:txBody>
      </p:sp>
      <p:sp>
        <p:nvSpPr>
          <p:cNvPr id="79" name="TextBox 78"/>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57</a:t>
            </a:fld>
            <a:endParaRPr lang="en-US" sz="1400" dirty="0"/>
          </a:p>
        </p:txBody>
      </p:sp>
      <p:sp>
        <p:nvSpPr>
          <p:cNvPr id="80" name="Text Box 63"/>
          <p:cNvSpPr txBox="1">
            <a:spLocks noChangeArrowheads="1"/>
          </p:cNvSpPr>
          <p:nvPr/>
        </p:nvSpPr>
        <p:spPr bwMode="auto">
          <a:xfrm>
            <a:off x="4478427" y="4495800"/>
            <a:ext cx="1143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latin typeface="Times New Roman" pitchFamily="18" charset="0"/>
              </a:rPr>
              <a:t>1.0</a:t>
            </a:r>
            <a:endParaRPr lang="en-US" sz="1800" i="0" dirty="0">
              <a:latin typeface="Times New Roman" pitchFamily="18" charset="0"/>
            </a:endParaRPr>
          </a:p>
        </p:txBody>
      </p:sp>
      <p:sp>
        <p:nvSpPr>
          <p:cNvPr id="81" name="Text Box 3"/>
          <p:cNvSpPr txBox="1">
            <a:spLocks noChangeArrowheads="1"/>
          </p:cNvSpPr>
          <p:nvPr/>
        </p:nvSpPr>
        <p:spPr bwMode="auto">
          <a:xfrm>
            <a:off x="2865375" y="2695134"/>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chemeClr val="accent1"/>
                </a:solidFill>
              </a:rPr>
              <a:t>color</a:t>
            </a:r>
            <a:r>
              <a:rPr lang="en-US" sz="1600" i="0" dirty="0"/>
              <a:t>  </a:t>
            </a:r>
          </a:p>
        </p:txBody>
      </p:sp>
      <p:sp>
        <p:nvSpPr>
          <p:cNvPr id="82" name="Text Box 4"/>
          <p:cNvSpPr txBox="1">
            <a:spLocks noChangeArrowheads="1"/>
          </p:cNvSpPr>
          <p:nvPr/>
        </p:nvSpPr>
        <p:spPr bwMode="auto">
          <a:xfrm>
            <a:off x="3798070" y="3161906"/>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rgbClr val="FF0000"/>
                </a:solidFill>
              </a:rPr>
              <a:t>opacity</a:t>
            </a:r>
            <a:r>
              <a:rPr lang="en-US" sz="1600" i="0" dirty="0"/>
              <a:t> </a:t>
            </a:r>
          </a:p>
        </p:txBody>
      </p:sp>
    </p:spTree>
    <p:extLst>
      <p:ext uri="{BB962C8B-B14F-4D97-AF65-F5344CB8AC3E}">
        <p14:creationId xmlns:p14="http://schemas.microsoft.com/office/powerpoint/2010/main" val="12844453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AutoShape 5"/>
          <p:cNvSpPr>
            <a:spLocks noChangeArrowheads="1"/>
          </p:cNvSpPr>
          <p:nvPr/>
        </p:nvSpPr>
        <p:spPr bwMode="auto">
          <a:xfrm rot="1630016">
            <a:off x="5346700" y="5080000"/>
            <a:ext cx="825500" cy="393700"/>
          </a:xfrm>
          <a:prstGeom prst="leftArrow">
            <a:avLst>
              <a:gd name="adj1" fmla="val 50000"/>
              <a:gd name="adj2" fmla="val 52419"/>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44" name="Line 6"/>
          <p:cNvSpPr>
            <a:spLocks noChangeShapeType="1"/>
          </p:cNvSpPr>
          <p:nvPr/>
        </p:nvSpPr>
        <p:spPr bwMode="auto">
          <a:xfrm rot="1606866">
            <a:off x="4538663" y="32702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345" name="Line 7"/>
          <p:cNvSpPr>
            <a:spLocks noChangeShapeType="1"/>
          </p:cNvSpPr>
          <p:nvPr/>
        </p:nvSpPr>
        <p:spPr bwMode="auto">
          <a:xfrm rot="1606866">
            <a:off x="3706813" y="28511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14346" name="Group 8"/>
          <p:cNvGrpSpPr>
            <a:grpSpLocks/>
          </p:cNvGrpSpPr>
          <p:nvPr/>
        </p:nvGrpSpPr>
        <p:grpSpPr bwMode="auto">
          <a:xfrm>
            <a:off x="1323975" y="2605088"/>
            <a:ext cx="1708150" cy="1608137"/>
            <a:chOff x="834" y="1641"/>
            <a:chExt cx="1076" cy="1013"/>
          </a:xfrm>
        </p:grpSpPr>
        <p:sp>
          <p:nvSpPr>
            <p:cNvPr id="14361" name="Oval 9"/>
            <p:cNvSpPr>
              <a:spLocks noChangeArrowheads="1"/>
            </p:cNvSpPr>
            <p:nvPr/>
          </p:nvSpPr>
          <p:spPr bwMode="auto">
            <a:xfrm>
              <a:off x="1860"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62" name="Freeform 10"/>
            <p:cNvSpPr>
              <a:spLocks/>
            </p:cNvSpPr>
            <p:nvPr/>
          </p:nvSpPr>
          <p:spPr bwMode="auto">
            <a:xfrm rot="-6400616">
              <a:off x="996" y="1880"/>
              <a:ext cx="731" cy="586"/>
            </a:xfrm>
            <a:custGeom>
              <a:avLst/>
              <a:gdLst>
                <a:gd name="T0" fmla="*/ 590 w 615"/>
                <a:gd name="T1" fmla="*/ 88 h 445"/>
                <a:gd name="T2" fmla="*/ 210 w 615"/>
                <a:gd name="T3" fmla="*/ 108 h 445"/>
                <a:gd name="T4" fmla="*/ 92 w 615"/>
                <a:gd name="T5" fmla="*/ 196 h 445"/>
                <a:gd name="T6" fmla="*/ 0 w 615"/>
                <a:gd name="T7" fmla="*/ 464 h 445"/>
                <a:gd name="T8" fmla="*/ 248 w 615"/>
                <a:gd name="T9" fmla="*/ 909 h 445"/>
                <a:gd name="T10" fmla="*/ 878 w 615"/>
                <a:gd name="T11" fmla="*/ 909 h 445"/>
                <a:gd name="T12" fmla="*/ 996 w 615"/>
                <a:gd name="T13" fmla="*/ 712 h 445"/>
                <a:gd name="T14" fmla="*/ 1021 w 615"/>
                <a:gd name="T15" fmla="*/ 499 h 445"/>
                <a:gd name="T16" fmla="*/ 996 w 615"/>
                <a:gd name="T17" fmla="*/ 232 h 445"/>
                <a:gd name="T18" fmla="*/ 720 w 615"/>
                <a:gd name="T19" fmla="*/ 0 h 445"/>
                <a:gd name="T20" fmla="*/ 629 w 615"/>
                <a:gd name="T21" fmla="*/ 18 h 445"/>
                <a:gd name="T22" fmla="*/ 604 w 615"/>
                <a:gd name="T23" fmla="*/ 72 h 445"/>
                <a:gd name="T24" fmla="*/ 590 w 615"/>
                <a:gd name="T25" fmla="*/ 88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14363" name="Group 11"/>
            <p:cNvGrpSpPr>
              <a:grpSpLocks/>
            </p:cNvGrpSpPr>
            <p:nvPr/>
          </p:nvGrpSpPr>
          <p:grpSpPr bwMode="auto">
            <a:xfrm rot="-5452321">
              <a:off x="896" y="1643"/>
              <a:ext cx="956" cy="1018"/>
              <a:chOff x="2017" y="2174"/>
              <a:chExt cx="821" cy="820"/>
            </a:xfrm>
          </p:grpSpPr>
          <p:sp>
            <p:nvSpPr>
              <p:cNvPr id="14402" name="Line 12"/>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403" name="Line 13"/>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404" name="Line 14"/>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405" name="Line 15"/>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406" name="Line 16"/>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407" name="Line 17"/>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408" name="Line 18"/>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409" name="Line 19"/>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410" name="Line 20"/>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411" name="Line 21"/>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412" name="Line 22"/>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413" name="Line 23"/>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14364" name="Oval 24"/>
            <p:cNvSpPr>
              <a:spLocks noChangeArrowheads="1"/>
            </p:cNvSpPr>
            <p:nvPr/>
          </p:nvSpPr>
          <p:spPr bwMode="auto">
            <a:xfrm>
              <a:off x="1246" y="1840"/>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4365" name="Oval 25"/>
            <p:cNvSpPr>
              <a:spLocks noChangeArrowheads="1"/>
            </p:cNvSpPr>
            <p:nvPr/>
          </p:nvSpPr>
          <p:spPr bwMode="auto">
            <a:xfrm>
              <a:off x="1442" y="1844"/>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4366" name="Oval 26"/>
            <p:cNvSpPr>
              <a:spLocks noChangeArrowheads="1"/>
            </p:cNvSpPr>
            <p:nvPr/>
          </p:nvSpPr>
          <p:spPr bwMode="auto">
            <a:xfrm>
              <a:off x="1250"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4367" name="Oval 27"/>
            <p:cNvSpPr>
              <a:spLocks noChangeArrowheads="1"/>
            </p:cNvSpPr>
            <p:nvPr/>
          </p:nvSpPr>
          <p:spPr bwMode="auto">
            <a:xfrm>
              <a:off x="1454"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4368" name="Oval 28"/>
            <p:cNvSpPr>
              <a:spLocks noChangeArrowheads="1"/>
            </p:cNvSpPr>
            <p:nvPr/>
          </p:nvSpPr>
          <p:spPr bwMode="auto">
            <a:xfrm>
              <a:off x="1254" y="223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4369" name="Oval 29"/>
            <p:cNvSpPr>
              <a:spLocks noChangeArrowheads="1"/>
            </p:cNvSpPr>
            <p:nvPr/>
          </p:nvSpPr>
          <p:spPr bwMode="auto">
            <a:xfrm>
              <a:off x="1458" y="240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4370" name="Oval 30"/>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4371" name="Oval 31"/>
            <p:cNvSpPr>
              <a:spLocks noChangeArrowheads="1"/>
            </p:cNvSpPr>
            <p:nvPr/>
          </p:nvSpPr>
          <p:spPr bwMode="auto">
            <a:xfrm>
              <a:off x="1254" y="2412"/>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4372" name="Oval 32"/>
            <p:cNvSpPr>
              <a:spLocks noChangeArrowheads="1"/>
            </p:cNvSpPr>
            <p:nvPr/>
          </p:nvSpPr>
          <p:spPr bwMode="auto">
            <a:xfrm>
              <a:off x="944" y="1928"/>
              <a:ext cx="248" cy="192"/>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14373" name="Oval 33"/>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4374" name="Oval 34"/>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4375" name="Oval 35"/>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4376" name="Oval 36"/>
            <p:cNvSpPr>
              <a:spLocks noChangeArrowheads="1"/>
            </p:cNvSpPr>
            <p:nvPr/>
          </p:nvSpPr>
          <p:spPr bwMode="auto">
            <a:xfrm>
              <a:off x="836" y="166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77" name="Oval 37"/>
            <p:cNvSpPr>
              <a:spLocks noChangeArrowheads="1"/>
            </p:cNvSpPr>
            <p:nvPr/>
          </p:nvSpPr>
          <p:spPr bwMode="auto">
            <a:xfrm>
              <a:off x="834" y="184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78" name="Oval 38"/>
            <p:cNvSpPr>
              <a:spLocks noChangeArrowheads="1"/>
            </p:cNvSpPr>
            <p:nvPr/>
          </p:nvSpPr>
          <p:spPr bwMode="auto">
            <a:xfrm>
              <a:off x="840" y="203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79" name="Oval 39"/>
            <p:cNvSpPr>
              <a:spLocks noChangeArrowheads="1"/>
            </p:cNvSpPr>
            <p:nvPr/>
          </p:nvSpPr>
          <p:spPr bwMode="auto">
            <a:xfrm>
              <a:off x="843" y="222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80" name="Oval 40"/>
            <p:cNvSpPr>
              <a:spLocks noChangeArrowheads="1"/>
            </p:cNvSpPr>
            <p:nvPr/>
          </p:nvSpPr>
          <p:spPr bwMode="auto">
            <a:xfrm>
              <a:off x="843"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81" name="Oval 41"/>
            <p:cNvSpPr>
              <a:spLocks noChangeArrowheads="1"/>
            </p:cNvSpPr>
            <p:nvPr/>
          </p:nvSpPr>
          <p:spPr bwMode="auto">
            <a:xfrm>
              <a:off x="852" y="260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82" name="Oval 42"/>
            <p:cNvSpPr>
              <a:spLocks noChangeArrowheads="1"/>
            </p:cNvSpPr>
            <p:nvPr/>
          </p:nvSpPr>
          <p:spPr bwMode="auto">
            <a:xfrm>
              <a:off x="1035"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83" name="Oval 43"/>
            <p:cNvSpPr>
              <a:spLocks noChangeArrowheads="1"/>
            </p:cNvSpPr>
            <p:nvPr/>
          </p:nvSpPr>
          <p:spPr bwMode="auto">
            <a:xfrm>
              <a:off x="1035" y="1839"/>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84" name="Oval 44"/>
            <p:cNvSpPr>
              <a:spLocks noChangeArrowheads="1"/>
            </p:cNvSpPr>
            <p:nvPr/>
          </p:nvSpPr>
          <p:spPr bwMode="auto">
            <a:xfrm>
              <a:off x="1650" y="183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85" name="Oval 45"/>
            <p:cNvSpPr>
              <a:spLocks noChangeArrowheads="1"/>
            </p:cNvSpPr>
            <p:nvPr/>
          </p:nvSpPr>
          <p:spPr bwMode="auto">
            <a:xfrm>
              <a:off x="1644"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86" name="Oval 46"/>
            <p:cNvSpPr>
              <a:spLocks noChangeArrowheads="1"/>
            </p:cNvSpPr>
            <p:nvPr/>
          </p:nvSpPr>
          <p:spPr bwMode="auto">
            <a:xfrm>
              <a:off x="1440" y="164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87" name="Oval 47"/>
            <p:cNvSpPr>
              <a:spLocks noChangeArrowheads="1"/>
            </p:cNvSpPr>
            <p:nvPr/>
          </p:nvSpPr>
          <p:spPr bwMode="auto">
            <a:xfrm>
              <a:off x="1236"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88" name="Oval 48"/>
            <p:cNvSpPr>
              <a:spLocks noChangeArrowheads="1"/>
            </p:cNvSpPr>
            <p:nvPr/>
          </p:nvSpPr>
          <p:spPr bwMode="auto">
            <a:xfrm>
              <a:off x="1047" y="260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89" name="Oval 49"/>
            <p:cNvSpPr>
              <a:spLocks noChangeArrowheads="1"/>
            </p:cNvSpPr>
            <p:nvPr/>
          </p:nvSpPr>
          <p:spPr bwMode="auto">
            <a:xfrm>
              <a:off x="1041"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90" name="Oval 50"/>
            <p:cNvSpPr>
              <a:spLocks noChangeArrowheads="1"/>
            </p:cNvSpPr>
            <p:nvPr/>
          </p:nvSpPr>
          <p:spPr bwMode="auto">
            <a:xfrm>
              <a:off x="1044" y="222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91" name="Oval 51"/>
            <p:cNvSpPr>
              <a:spLocks noChangeArrowheads="1"/>
            </p:cNvSpPr>
            <p:nvPr/>
          </p:nvSpPr>
          <p:spPr bwMode="auto">
            <a:xfrm>
              <a:off x="1857" y="202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92" name="Oval 52"/>
            <p:cNvSpPr>
              <a:spLocks noChangeArrowheads="1"/>
            </p:cNvSpPr>
            <p:nvPr/>
          </p:nvSpPr>
          <p:spPr bwMode="auto">
            <a:xfrm>
              <a:off x="1656" y="221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93" name="Oval 53"/>
            <p:cNvSpPr>
              <a:spLocks noChangeArrowheads="1"/>
            </p:cNvSpPr>
            <p:nvPr/>
          </p:nvSpPr>
          <p:spPr bwMode="auto">
            <a:xfrm>
              <a:off x="1653" y="202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94" name="Oval 54"/>
            <p:cNvSpPr>
              <a:spLocks noChangeArrowheads="1"/>
            </p:cNvSpPr>
            <p:nvPr/>
          </p:nvSpPr>
          <p:spPr bwMode="auto">
            <a:xfrm>
              <a:off x="1656"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95" name="Oval 55"/>
            <p:cNvSpPr>
              <a:spLocks noChangeArrowheads="1"/>
            </p:cNvSpPr>
            <p:nvPr/>
          </p:nvSpPr>
          <p:spPr bwMode="auto">
            <a:xfrm>
              <a:off x="1251" y="2604"/>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96" name="Oval 56"/>
            <p:cNvSpPr>
              <a:spLocks noChangeArrowheads="1"/>
            </p:cNvSpPr>
            <p:nvPr/>
          </p:nvSpPr>
          <p:spPr bwMode="auto">
            <a:xfrm>
              <a:off x="1845"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97" name="Oval 57"/>
            <p:cNvSpPr>
              <a:spLocks noChangeArrowheads="1"/>
            </p:cNvSpPr>
            <p:nvPr/>
          </p:nvSpPr>
          <p:spPr bwMode="auto">
            <a:xfrm>
              <a:off x="1848" y="183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98" name="Oval 58"/>
            <p:cNvSpPr>
              <a:spLocks noChangeArrowheads="1"/>
            </p:cNvSpPr>
            <p:nvPr/>
          </p:nvSpPr>
          <p:spPr bwMode="auto">
            <a:xfrm>
              <a:off x="1860" y="221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99" name="Oval 59"/>
            <p:cNvSpPr>
              <a:spLocks noChangeArrowheads="1"/>
            </p:cNvSpPr>
            <p:nvPr/>
          </p:nvSpPr>
          <p:spPr bwMode="auto">
            <a:xfrm>
              <a:off x="1863" y="2592"/>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400" name="Oval 60"/>
            <p:cNvSpPr>
              <a:spLocks noChangeArrowheads="1"/>
            </p:cNvSpPr>
            <p:nvPr/>
          </p:nvSpPr>
          <p:spPr bwMode="auto">
            <a:xfrm>
              <a:off x="1659"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401" name="Oval 61"/>
            <p:cNvSpPr>
              <a:spLocks noChangeArrowheads="1"/>
            </p:cNvSpPr>
            <p:nvPr/>
          </p:nvSpPr>
          <p:spPr bwMode="auto">
            <a:xfrm>
              <a:off x="1455"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14347" name="Rectangle 62"/>
          <p:cNvSpPr>
            <a:spLocks noChangeArrowheads="1"/>
          </p:cNvSpPr>
          <p:nvPr/>
        </p:nvSpPr>
        <p:spPr bwMode="auto">
          <a:xfrm rot="1606866">
            <a:off x="4513263" y="4676775"/>
            <a:ext cx="381000" cy="152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4349" name="Text Box 64"/>
          <p:cNvSpPr txBox="1">
            <a:spLocks noChangeArrowheads="1"/>
          </p:cNvSpPr>
          <p:nvPr/>
        </p:nvSpPr>
        <p:spPr bwMode="auto">
          <a:xfrm>
            <a:off x="2977308" y="5943600"/>
            <a:ext cx="21241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object (</a:t>
            </a:r>
            <a:r>
              <a:rPr lang="en-US" sz="1600" i="0">
                <a:solidFill>
                  <a:schemeClr val="accent1"/>
                </a:solidFill>
              </a:rPr>
              <a:t>color</a:t>
            </a:r>
            <a:r>
              <a:rPr lang="en-US" sz="1600" i="0"/>
              <a:t>, </a:t>
            </a:r>
            <a:r>
              <a:rPr lang="en-US" sz="1600" i="0">
                <a:solidFill>
                  <a:srgbClr val="FF0000"/>
                </a:solidFill>
              </a:rPr>
              <a:t>opacity</a:t>
            </a:r>
            <a:r>
              <a:rPr lang="en-US" sz="1600" i="0"/>
              <a:t>)</a:t>
            </a:r>
          </a:p>
        </p:txBody>
      </p:sp>
      <p:sp>
        <p:nvSpPr>
          <p:cNvPr id="14350" name="Text Box 65"/>
          <p:cNvSpPr txBox="1">
            <a:spLocks noChangeArrowheads="1"/>
          </p:cNvSpPr>
          <p:nvPr/>
        </p:nvSpPr>
        <p:spPr bwMode="auto">
          <a:xfrm>
            <a:off x="5588770" y="1752600"/>
            <a:ext cx="22701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volumetric compositing</a:t>
            </a:r>
          </a:p>
        </p:txBody>
      </p:sp>
      <p:grpSp>
        <p:nvGrpSpPr>
          <p:cNvPr id="14351" name="Group 66"/>
          <p:cNvGrpSpPr>
            <a:grpSpLocks/>
          </p:cNvGrpSpPr>
          <p:nvPr/>
        </p:nvGrpSpPr>
        <p:grpSpPr bwMode="auto">
          <a:xfrm>
            <a:off x="1579563" y="3219450"/>
            <a:ext cx="3316287" cy="1608138"/>
            <a:chOff x="481" y="473"/>
            <a:chExt cx="2089" cy="1013"/>
          </a:xfrm>
        </p:grpSpPr>
        <p:sp>
          <p:nvSpPr>
            <p:cNvPr id="14353" name="Line 67"/>
            <p:cNvSpPr>
              <a:spLocks noChangeShapeType="1"/>
            </p:cNvSpPr>
            <p:nvPr/>
          </p:nvSpPr>
          <p:spPr bwMode="auto">
            <a:xfrm rot="1606866">
              <a:off x="481" y="941"/>
              <a:ext cx="1968"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354" name="Rectangle 68"/>
            <p:cNvSpPr>
              <a:spLocks noChangeArrowheads="1"/>
            </p:cNvSpPr>
            <p:nvPr/>
          </p:nvSpPr>
          <p:spPr bwMode="auto">
            <a:xfrm rot="1606866">
              <a:off x="1815" y="1131"/>
              <a:ext cx="240" cy="96"/>
            </a:xfrm>
            <a:prstGeom prst="rect">
              <a:avLst/>
            </a:prstGeom>
            <a:solidFill>
              <a:schemeClr val="accent1"/>
            </a:solidFill>
            <a:ln w="9525">
              <a:solidFill>
                <a:schemeClr val="tx1"/>
              </a:solidFill>
              <a:miter lim="800000"/>
              <a:headEnd/>
              <a:tailEnd/>
            </a:ln>
          </p:spPr>
          <p:txBody>
            <a:bodyPr wrap="none" anchor="ctr"/>
            <a:lstStyle/>
            <a:p>
              <a:endParaRPr lang="de-DE" sz="1400"/>
            </a:p>
          </p:txBody>
        </p:sp>
        <p:sp>
          <p:nvSpPr>
            <p:cNvPr id="14355" name="Rectangle 69"/>
            <p:cNvSpPr>
              <a:spLocks noChangeArrowheads="1"/>
            </p:cNvSpPr>
            <p:nvPr/>
          </p:nvSpPr>
          <p:spPr bwMode="auto">
            <a:xfrm rot="1606866">
              <a:off x="2330" y="1390"/>
              <a:ext cx="240" cy="96"/>
            </a:xfrm>
            <a:prstGeom prst="rect">
              <a:avLst/>
            </a:prstGeom>
            <a:solidFill>
              <a:srgbClr val="FF0000"/>
            </a:solidFill>
            <a:ln w="9525">
              <a:solidFill>
                <a:schemeClr val="tx1"/>
              </a:solidFill>
              <a:miter lim="800000"/>
              <a:headEnd/>
              <a:tailEnd/>
            </a:ln>
          </p:spPr>
          <p:txBody>
            <a:bodyPr wrap="none" anchor="ctr"/>
            <a:lstStyle/>
            <a:p>
              <a:endParaRPr lang="de-DE" sz="1400"/>
            </a:p>
          </p:txBody>
        </p:sp>
        <p:sp>
          <p:nvSpPr>
            <p:cNvPr id="14356" name="Oval 70"/>
            <p:cNvSpPr>
              <a:spLocks noChangeArrowheads="1"/>
            </p:cNvSpPr>
            <p:nvPr/>
          </p:nvSpPr>
          <p:spPr bwMode="auto">
            <a:xfrm rot="1603032">
              <a:off x="581" y="473"/>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14357" name="Oval 71"/>
            <p:cNvSpPr>
              <a:spLocks noChangeArrowheads="1"/>
            </p:cNvSpPr>
            <p:nvPr/>
          </p:nvSpPr>
          <p:spPr bwMode="auto">
            <a:xfrm rot="1603032">
              <a:off x="1267" y="818"/>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14358" name="Oval 72"/>
            <p:cNvSpPr>
              <a:spLocks noChangeArrowheads="1"/>
            </p:cNvSpPr>
            <p:nvPr/>
          </p:nvSpPr>
          <p:spPr bwMode="auto">
            <a:xfrm rot="1603032">
              <a:off x="1095" y="732"/>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14359" name="Oval 73"/>
            <p:cNvSpPr>
              <a:spLocks noChangeArrowheads="1"/>
            </p:cNvSpPr>
            <p:nvPr/>
          </p:nvSpPr>
          <p:spPr bwMode="auto">
            <a:xfrm rot="1603032">
              <a:off x="924" y="64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14360" name="Oval 74"/>
            <p:cNvSpPr>
              <a:spLocks noChangeArrowheads="1"/>
            </p:cNvSpPr>
            <p:nvPr/>
          </p:nvSpPr>
          <p:spPr bwMode="auto">
            <a:xfrm rot="1603032">
              <a:off x="752" y="55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grpSp>
      <p:sp>
        <p:nvSpPr>
          <p:cNvPr id="14352" name="Oval 75"/>
          <p:cNvSpPr>
            <a:spLocks noChangeArrowheads="1"/>
          </p:cNvSpPr>
          <p:nvPr/>
        </p:nvSpPr>
        <p:spPr bwMode="auto">
          <a:xfrm>
            <a:off x="1308100" y="2794000"/>
            <a:ext cx="952500" cy="9525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4" name="Title 3"/>
          <p:cNvSpPr>
            <a:spLocks noGrp="1"/>
          </p:cNvSpPr>
          <p:nvPr>
            <p:ph type="title"/>
          </p:nvPr>
        </p:nvSpPr>
        <p:spPr/>
        <p:txBody>
          <a:bodyPr/>
          <a:lstStyle/>
          <a:p>
            <a:r>
              <a:rPr lang="en-US" dirty="0"/>
              <a:t>Illustration of Ray Casting</a:t>
            </a:r>
            <a:br>
              <a:rPr lang="en-US" dirty="0"/>
            </a:br>
            <a:endParaRPr lang="en-US" dirty="0"/>
          </a:p>
        </p:txBody>
      </p:sp>
      <p:sp>
        <p:nvSpPr>
          <p:cNvPr id="80" name="TextBox 79"/>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58</a:t>
            </a:fld>
            <a:endParaRPr lang="en-US" sz="1400" dirty="0"/>
          </a:p>
        </p:txBody>
      </p:sp>
      <p:sp>
        <p:nvSpPr>
          <p:cNvPr id="81" name="Text Box 63"/>
          <p:cNvSpPr txBox="1">
            <a:spLocks noChangeArrowheads="1"/>
          </p:cNvSpPr>
          <p:nvPr/>
        </p:nvSpPr>
        <p:spPr bwMode="auto">
          <a:xfrm>
            <a:off x="4478427" y="4495800"/>
            <a:ext cx="1143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latin typeface="Times New Roman" pitchFamily="18" charset="0"/>
              </a:rPr>
              <a:t>1.0</a:t>
            </a:r>
            <a:endParaRPr lang="en-US" sz="1800" i="0" dirty="0">
              <a:latin typeface="Times New Roman" pitchFamily="18" charset="0"/>
            </a:endParaRPr>
          </a:p>
        </p:txBody>
      </p:sp>
      <p:sp>
        <p:nvSpPr>
          <p:cNvPr id="82" name="Text Box 3"/>
          <p:cNvSpPr txBox="1">
            <a:spLocks noChangeArrowheads="1"/>
          </p:cNvSpPr>
          <p:nvPr/>
        </p:nvSpPr>
        <p:spPr bwMode="auto">
          <a:xfrm>
            <a:off x="2865375" y="2695134"/>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chemeClr val="accent1"/>
                </a:solidFill>
              </a:rPr>
              <a:t>color</a:t>
            </a:r>
            <a:r>
              <a:rPr lang="en-US" sz="1600" i="0" dirty="0"/>
              <a:t>  </a:t>
            </a:r>
          </a:p>
        </p:txBody>
      </p:sp>
      <p:sp>
        <p:nvSpPr>
          <p:cNvPr id="83" name="Text Box 4"/>
          <p:cNvSpPr txBox="1">
            <a:spLocks noChangeArrowheads="1"/>
          </p:cNvSpPr>
          <p:nvPr/>
        </p:nvSpPr>
        <p:spPr bwMode="auto">
          <a:xfrm>
            <a:off x="3798070" y="3161906"/>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rgbClr val="FF0000"/>
                </a:solidFill>
              </a:rPr>
              <a:t>opacity</a:t>
            </a:r>
            <a:r>
              <a:rPr lang="en-US" sz="1600" i="0" dirty="0"/>
              <a:t> </a:t>
            </a:r>
          </a:p>
        </p:txBody>
      </p:sp>
    </p:spTree>
    <p:extLst>
      <p:ext uri="{BB962C8B-B14F-4D97-AF65-F5344CB8AC3E}">
        <p14:creationId xmlns:p14="http://schemas.microsoft.com/office/powerpoint/2010/main" val="1616452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AutoShape 5"/>
          <p:cNvSpPr>
            <a:spLocks noChangeArrowheads="1"/>
          </p:cNvSpPr>
          <p:nvPr/>
        </p:nvSpPr>
        <p:spPr bwMode="auto">
          <a:xfrm rot="1630016">
            <a:off x="5346700" y="5080000"/>
            <a:ext cx="825500" cy="393700"/>
          </a:xfrm>
          <a:prstGeom prst="leftArrow">
            <a:avLst>
              <a:gd name="adj1" fmla="val 50000"/>
              <a:gd name="adj2" fmla="val 52419"/>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368" name="Line 6"/>
          <p:cNvSpPr>
            <a:spLocks noChangeShapeType="1"/>
          </p:cNvSpPr>
          <p:nvPr/>
        </p:nvSpPr>
        <p:spPr bwMode="auto">
          <a:xfrm rot="1606866">
            <a:off x="4538663" y="32702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369" name="Line 7"/>
          <p:cNvSpPr>
            <a:spLocks noChangeShapeType="1"/>
          </p:cNvSpPr>
          <p:nvPr/>
        </p:nvSpPr>
        <p:spPr bwMode="auto">
          <a:xfrm rot="1606866">
            <a:off x="3706813" y="28511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15370" name="Group 8"/>
          <p:cNvGrpSpPr>
            <a:grpSpLocks/>
          </p:cNvGrpSpPr>
          <p:nvPr/>
        </p:nvGrpSpPr>
        <p:grpSpPr bwMode="auto">
          <a:xfrm>
            <a:off x="1323975" y="2605088"/>
            <a:ext cx="1708150" cy="1608137"/>
            <a:chOff x="834" y="1641"/>
            <a:chExt cx="1076" cy="1013"/>
          </a:xfrm>
        </p:grpSpPr>
        <p:sp>
          <p:nvSpPr>
            <p:cNvPr id="15379" name="Oval 9"/>
            <p:cNvSpPr>
              <a:spLocks noChangeArrowheads="1"/>
            </p:cNvSpPr>
            <p:nvPr/>
          </p:nvSpPr>
          <p:spPr bwMode="auto">
            <a:xfrm>
              <a:off x="1860"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380" name="Freeform 10"/>
            <p:cNvSpPr>
              <a:spLocks/>
            </p:cNvSpPr>
            <p:nvPr/>
          </p:nvSpPr>
          <p:spPr bwMode="auto">
            <a:xfrm rot="-6400616">
              <a:off x="996" y="1880"/>
              <a:ext cx="731" cy="586"/>
            </a:xfrm>
            <a:custGeom>
              <a:avLst/>
              <a:gdLst>
                <a:gd name="T0" fmla="*/ 590 w 615"/>
                <a:gd name="T1" fmla="*/ 88 h 445"/>
                <a:gd name="T2" fmla="*/ 210 w 615"/>
                <a:gd name="T3" fmla="*/ 108 h 445"/>
                <a:gd name="T4" fmla="*/ 92 w 615"/>
                <a:gd name="T5" fmla="*/ 196 h 445"/>
                <a:gd name="T6" fmla="*/ 0 w 615"/>
                <a:gd name="T7" fmla="*/ 464 h 445"/>
                <a:gd name="T8" fmla="*/ 248 w 615"/>
                <a:gd name="T9" fmla="*/ 909 h 445"/>
                <a:gd name="T10" fmla="*/ 878 w 615"/>
                <a:gd name="T11" fmla="*/ 909 h 445"/>
                <a:gd name="T12" fmla="*/ 996 w 615"/>
                <a:gd name="T13" fmla="*/ 712 h 445"/>
                <a:gd name="T14" fmla="*/ 1021 w 615"/>
                <a:gd name="T15" fmla="*/ 499 h 445"/>
                <a:gd name="T16" fmla="*/ 996 w 615"/>
                <a:gd name="T17" fmla="*/ 232 h 445"/>
                <a:gd name="T18" fmla="*/ 720 w 615"/>
                <a:gd name="T19" fmla="*/ 0 h 445"/>
                <a:gd name="T20" fmla="*/ 629 w 615"/>
                <a:gd name="T21" fmla="*/ 18 h 445"/>
                <a:gd name="T22" fmla="*/ 604 w 615"/>
                <a:gd name="T23" fmla="*/ 72 h 445"/>
                <a:gd name="T24" fmla="*/ 590 w 615"/>
                <a:gd name="T25" fmla="*/ 88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15381" name="Group 11"/>
            <p:cNvGrpSpPr>
              <a:grpSpLocks/>
            </p:cNvGrpSpPr>
            <p:nvPr/>
          </p:nvGrpSpPr>
          <p:grpSpPr bwMode="auto">
            <a:xfrm rot="-5452321">
              <a:off x="896" y="1643"/>
              <a:ext cx="956" cy="1018"/>
              <a:chOff x="2017" y="2174"/>
              <a:chExt cx="821" cy="820"/>
            </a:xfrm>
          </p:grpSpPr>
          <p:sp>
            <p:nvSpPr>
              <p:cNvPr id="15420" name="Line 12"/>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421" name="Line 13"/>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422" name="Line 14"/>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423" name="Line 15"/>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424" name="Line 16"/>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425" name="Line 17"/>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426" name="Line 18"/>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427" name="Line 19"/>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428" name="Line 20"/>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429" name="Line 21"/>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430" name="Line 22"/>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431" name="Line 23"/>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15382" name="Oval 24"/>
            <p:cNvSpPr>
              <a:spLocks noChangeArrowheads="1"/>
            </p:cNvSpPr>
            <p:nvPr/>
          </p:nvSpPr>
          <p:spPr bwMode="auto">
            <a:xfrm>
              <a:off x="1246" y="1840"/>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5383" name="Oval 25"/>
            <p:cNvSpPr>
              <a:spLocks noChangeArrowheads="1"/>
            </p:cNvSpPr>
            <p:nvPr/>
          </p:nvSpPr>
          <p:spPr bwMode="auto">
            <a:xfrm>
              <a:off x="1442" y="1844"/>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5384" name="Oval 26"/>
            <p:cNvSpPr>
              <a:spLocks noChangeArrowheads="1"/>
            </p:cNvSpPr>
            <p:nvPr/>
          </p:nvSpPr>
          <p:spPr bwMode="auto">
            <a:xfrm>
              <a:off x="1250"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5385" name="Oval 27"/>
            <p:cNvSpPr>
              <a:spLocks noChangeArrowheads="1"/>
            </p:cNvSpPr>
            <p:nvPr/>
          </p:nvSpPr>
          <p:spPr bwMode="auto">
            <a:xfrm>
              <a:off x="1454"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5386" name="Oval 28"/>
            <p:cNvSpPr>
              <a:spLocks noChangeArrowheads="1"/>
            </p:cNvSpPr>
            <p:nvPr/>
          </p:nvSpPr>
          <p:spPr bwMode="auto">
            <a:xfrm>
              <a:off x="1254" y="223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5387" name="Oval 29"/>
            <p:cNvSpPr>
              <a:spLocks noChangeArrowheads="1"/>
            </p:cNvSpPr>
            <p:nvPr/>
          </p:nvSpPr>
          <p:spPr bwMode="auto">
            <a:xfrm>
              <a:off x="1458" y="240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5388" name="Oval 30"/>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5389" name="Oval 31"/>
            <p:cNvSpPr>
              <a:spLocks noChangeArrowheads="1"/>
            </p:cNvSpPr>
            <p:nvPr/>
          </p:nvSpPr>
          <p:spPr bwMode="auto">
            <a:xfrm>
              <a:off x="1254" y="2412"/>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5390" name="Oval 32"/>
            <p:cNvSpPr>
              <a:spLocks noChangeArrowheads="1"/>
            </p:cNvSpPr>
            <p:nvPr/>
          </p:nvSpPr>
          <p:spPr bwMode="auto">
            <a:xfrm>
              <a:off x="944" y="1928"/>
              <a:ext cx="248" cy="192"/>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15391" name="Oval 33"/>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5392" name="Oval 34"/>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5393" name="Oval 35"/>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5394" name="Oval 36"/>
            <p:cNvSpPr>
              <a:spLocks noChangeArrowheads="1"/>
            </p:cNvSpPr>
            <p:nvPr/>
          </p:nvSpPr>
          <p:spPr bwMode="auto">
            <a:xfrm>
              <a:off x="836" y="166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395" name="Oval 37"/>
            <p:cNvSpPr>
              <a:spLocks noChangeArrowheads="1"/>
            </p:cNvSpPr>
            <p:nvPr/>
          </p:nvSpPr>
          <p:spPr bwMode="auto">
            <a:xfrm>
              <a:off x="834" y="184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396" name="Oval 38"/>
            <p:cNvSpPr>
              <a:spLocks noChangeArrowheads="1"/>
            </p:cNvSpPr>
            <p:nvPr/>
          </p:nvSpPr>
          <p:spPr bwMode="auto">
            <a:xfrm>
              <a:off x="840" y="203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397" name="Oval 39"/>
            <p:cNvSpPr>
              <a:spLocks noChangeArrowheads="1"/>
            </p:cNvSpPr>
            <p:nvPr/>
          </p:nvSpPr>
          <p:spPr bwMode="auto">
            <a:xfrm>
              <a:off x="843" y="222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398" name="Oval 40"/>
            <p:cNvSpPr>
              <a:spLocks noChangeArrowheads="1"/>
            </p:cNvSpPr>
            <p:nvPr/>
          </p:nvSpPr>
          <p:spPr bwMode="auto">
            <a:xfrm>
              <a:off x="843"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399" name="Oval 41"/>
            <p:cNvSpPr>
              <a:spLocks noChangeArrowheads="1"/>
            </p:cNvSpPr>
            <p:nvPr/>
          </p:nvSpPr>
          <p:spPr bwMode="auto">
            <a:xfrm>
              <a:off x="852" y="260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00" name="Oval 42"/>
            <p:cNvSpPr>
              <a:spLocks noChangeArrowheads="1"/>
            </p:cNvSpPr>
            <p:nvPr/>
          </p:nvSpPr>
          <p:spPr bwMode="auto">
            <a:xfrm>
              <a:off x="1035"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01" name="Oval 43"/>
            <p:cNvSpPr>
              <a:spLocks noChangeArrowheads="1"/>
            </p:cNvSpPr>
            <p:nvPr/>
          </p:nvSpPr>
          <p:spPr bwMode="auto">
            <a:xfrm>
              <a:off x="1035" y="1839"/>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02" name="Oval 44"/>
            <p:cNvSpPr>
              <a:spLocks noChangeArrowheads="1"/>
            </p:cNvSpPr>
            <p:nvPr/>
          </p:nvSpPr>
          <p:spPr bwMode="auto">
            <a:xfrm>
              <a:off x="1650" y="183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03" name="Oval 45"/>
            <p:cNvSpPr>
              <a:spLocks noChangeArrowheads="1"/>
            </p:cNvSpPr>
            <p:nvPr/>
          </p:nvSpPr>
          <p:spPr bwMode="auto">
            <a:xfrm>
              <a:off x="1644"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04" name="Oval 46"/>
            <p:cNvSpPr>
              <a:spLocks noChangeArrowheads="1"/>
            </p:cNvSpPr>
            <p:nvPr/>
          </p:nvSpPr>
          <p:spPr bwMode="auto">
            <a:xfrm>
              <a:off x="1440" y="164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05" name="Oval 47"/>
            <p:cNvSpPr>
              <a:spLocks noChangeArrowheads="1"/>
            </p:cNvSpPr>
            <p:nvPr/>
          </p:nvSpPr>
          <p:spPr bwMode="auto">
            <a:xfrm>
              <a:off x="1236"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06" name="Oval 48"/>
            <p:cNvSpPr>
              <a:spLocks noChangeArrowheads="1"/>
            </p:cNvSpPr>
            <p:nvPr/>
          </p:nvSpPr>
          <p:spPr bwMode="auto">
            <a:xfrm>
              <a:off x="1047" y="260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07" name="Oval 49"/>
            <p:cNvSpPr>
              <a:spLocks noChangeArrowheads="1"/>
            </p:cNvSpPr>
            <p:nvPr/>
          </p:nvSpPr>
          <p:spPr bwMode="auto">
            <a:xfrm>
              <a:off x="1041"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08" name="Oval 50"/>
            <p:cNvSpPr>
              <a:spLocks noChangeArrowheads="1"/>
            </p:cNvSpPr>
            <p:nvPr/>
          </p:nvSpPr>
          <p:spPr bwMode="auto">
            <a:xfrm>
              <a:off x="1044" y="222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09" name="Oval 51"/>
            <p:cNvSpPr>
              <a:spLocks noChangeArrowheads="1"/>
            </p:cNvSpPr>
            <p:nvPr/>
          </p:nvSpPr>
          <p:spPr bwMode="auto">
            <a:xfrm>
              <a:off x="1857" y="202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10" name="Oval 52"/>
            <p:cNvSpPr>
              <a:spLocks noChangeArrowheads="1"/>
            </p:cNvSpPr>
            <p:nvPr/>
          </p:nvSpPr>
          <p:spPr bwMode="auto">
            <a:xfrm>
              <a:off x="1656" y="221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11" name="Oval 53"/>
            <p:cNvSpPr>
              <a:spLocks noChangeArrowheads="1"/>
            </p:cNvSpPr>
            <p:nvPr/>
          </p:nvSpPr>
          <p:spPr bwMode="auto">
            <a:xfrm>
              <a:off x="1653" y="202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12" name="Oval 54"/>
            <p:cNvSpPr>
              <a:spLocks noChangeArrowheads="1"/>
            </p:cNvSpPr>
            <p:nvPr/>
          </p:nvSpPr>
          <p:spPr bwMode="auto">
            <a:xfrm>
              <a:off x="1656"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13" name="Oval 55"/>
            <p:cNvSpPr>
              <a:spLocks noChangeArrowheads="1"/>
            </p:cNvSpPr>
            <p:nvPr/>
          </p:nvSpPr>
          <p:spPr bwMode="auto">
            <a:xfrm>
              <a:off x="1251" y="2604"/>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14" name="Oval 56"/>
            <p:cNvSpPr>
              <a:spLocks noChangeArrowheads="1"/>
            </p:cNvSpPr>
            <p:nvPr/>
          </p:nvSpPr>
          <p:spPr bwMode="auto">
            <a:xfrm>
              <a:off x="1845"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15" name="Oval 57"/>
            <p:cNvSpPr>
              <a:spLocks noChangeArrowheads="1"/>
            </p:cNvSpPr>
            <p:nvPr/>
          </p:nvSpPr>
          <p:spPr bwMode="auto">
            <a:xfrm>
              <a:off x="1848" y="183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16" name="Oval 58"/>
            <p:cNvSpPr>
              <a:spLocks noChangeArrowheads="1"/>
            </p:cNvSpPr>
            <p:nvPr/>
          </p:nvSpPr>
          <p:spPr bwMode="auto">
            <a:xfrm>
              <a:off x="1860" y="221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17" name="Oval 59"/>
            <p:cNvSpPr>
              <a:spLocks noChangeArrowheads="1"/>
            </p:cNvSpPr>
            <p:nvPr/>
          </p:nvSpPr>
          <p:spPr bwMode="auto">
            <a:xfrm>
              <a:off x="1863" y="2592"/>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18" name="Oval 60"/>
            <p:cNvSpPr>
              <a:spLocks noChangeArrowheads="1"/>
            </p:cNvSpPr>
            <p:nvPr/>
          </p:nvSpPr>
          <p:spPr bwMode="auto">
            <a:xfrm>
              <a:off x="1659"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419" name="Oval 61"/>
            <p:cNvSpPr>
              <a:spLocks noChangeArrowheads="1"/>
            </p:cNvSpPr>
            <p:nvPr/>
          </p:nvSpPr>
          <p:spPr bwMode="auto">
            <a:xfrm>
              <a:off x="1455"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15371" name="Rectangle 62"/>
          <p:cNvSpPr>
            <a:spLocks noChangeArrowheads="1"/>
          </p:cNvSpPr>
          <p:nvPr/>
        </p:nvSpPr>
        <p:spPr bwMode="auto">
          <a:xfrm rot="1606866">
            <a:off x="4513263" y="4676775"/>
            <a:ext cx="381000" cy="152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373" name="Text Box 64"/>
          <p:cNvSpPr txBox="1">
            <a:spLocks noChangeArrowheads="1"/>
          </p:cNvSpPr>
          <p:nvPr/>
        </p:nvSpPr>
        <p:spPr bwMode="auto">
          <a:xfrm>
            <a:off x="2977308" y="5943600"/>
            <a:ext cx="21241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object (</a:t>
            </a:r>
            <a:r>
              <a:rPr lang="en-US" sz="1600" i="0">
                <a:solidFill>
                  <a:schemeClr val="accent1"/>
                </a:solidFill>
              </a:rPr>
              <a:t>color</a:t>
            </a:r>
            <a:r>
              <a:rPr lang="en-US" sz="1600" i="0"/>
              <a:t>, </a:t>
            </a:r>
            <a:r>
              <a:rPr lang="en-US" sz="1600" i="0">
                <a:solidFill>
                  <a:srgbClr val="FF0000"/>
                </a:solidFill>
              </a:rPr>
              <a:t>opacity</a:t>
            </a:r>
            <a:r>
              <a:rPr lang="en-US" sz="1600" i="0"/>
              <a:t>)</a:t>
            </a:r>
          </a:p>
        </p:txBody>
      </p:sp>
      <p:sp>
        <p:nvSpPr>
          <p:cNvPr id="15374" name="Text Box 65"/>
          <p:cNvSpPr txBox="1">
            <a:spLocks noChangeArrowheads="1"/>
          </p:cNvSpPr>
          <p:nvPr/>
        </p:nvSpPr>
        <p:spPr bwMode="auto">
          <a:xfrm>
            <a:off x="5588770" y="1752600"/>
            <a:ext cx="22701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volumetric compositing</a:t>
            </a:r>
          </a:p>
        </p:txBody>
      </p:sp>
      <p:sp>
        <p:nvSpPr>
          <p:cNvPr id="15375" name="Line 66"/>
          <p:cNvSpPr>
            <a:spLocks noChangeShapeType="1"/>
          </p:cNvSpPr>
          <p:nvPr/>
        </p:nvSpPr>
        <p:spPr bwMode="auto">
          <a:xfrm rot="1606866">
            <a:off x="1290638" y="3894138"/>
            <a:ext cx="34290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376" name="Rectangle 67"/>
          <p:cNvSpPr>
            <a:spLocks noChangeArrowheads="1"/>
          </p:cNvSpPr>
          <p:nvPr/>
        </p:nvSpPr>
        <p:spPr bwMode="auto">
          <a:xfrm rot="1606866">
            <a:off x="3697288" y="4264025"/>
            <a:ext cx="381000" cy="152400"/>
          </a:xfrm>
          <a:prstGeom prst="rect">
            <a:avLst/>
          </a:prstGeom>
          <a:solidFill>
            <a:schemeClr val="accent1"/>
          </a:solidFill>
          <a:ln w="9525">
            <a:solidFill>
              <a:schemeClr val="tx1"/>
            </a:solidFill>
            <a:miter lim="800000"/>
            <a:headEnd/>
            <a:tailEnd/>
          </a:ln>
        </p:spPr>
        <p:txBody>
          <a:bodyPr wrap="none" anchor="ctr"/>
          <a:lstStyle/>
          <a:p>
            <a:endParaRPr lang="de-DE" sz="1400"/>
          </a:p>
        </p:txBody>
      </p:sp>
      <p:sp>
        <p:nvSpPr>
          <p:cNvPr id="15377" name="Oval 68"/>
          <p:cNvSpPr>
            <a:spLocks noChangeArrowheads="1"/>
          </p:cNvSpPr>
          <p:nvPr/>
        </p:nvSpPr>
        <p:spPr bwMode="auto">
          <a:xfrm>
            <a:off x="1054100" y="2679700"/>
            <a:ext cx="952500" cy="9525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5378" name="Rectangle 69"/>
          <p:cNvSpPr>
            <a:spLocks noChangeArrowheads="1"/>
          </p:cNvSpPr>
          <p:nvPr/>
        </p:nvSpPr>
        <p:spPr bwMode="auto">
          <a:xfrm rot="1606866">
            <a:off x="4522788" y="4676775"/>
            <a:ext cx="381000" cy="152400"/>
          </a:xfrm>
          <a:prstGeom prst="rect">
            <a:avLst/>
          </a:prstGeom>
          <a:solidFill>
            <a:srgbClr val="FF0000"/>
          </a:solidFill>
          <a:ln w="9525">
            <a:solidFill>
              <a:schemeClr val="tx1"/>
            </a:solidFill>
            <a:miter lim="800000"/>
            <a:headEnd/>
            <a:tailEnd/>
          </a:ln>
        </p:spPr>
        <p:txBody>
          <a:bodyPr wrap="none" anchor="ctr"/>
          <a:lstStyle/>
          <a:p>
            <a:endParaRPr lang="de-DE" sz="1400"/>
          </a:p>
        </p:txBody>
      </p:sp>
      <p:sp>
        <p:nvSpPr>
          <p:cNvPr id="4" name="Title 3"/>
          <p:cNvSpPr>
            <a:spLocks noGrp="1"/>
          </p:cNvSpPr>
          <p:nvPr>
            <p:ph type="title"/>
          </p:nvPr>
        </p:nvSpPr>
        <p:spPr/>
        <p:txBody>
          <a:bodyPr/>
          <a:lstStyle/>
          <a:p>
            <a:r>
              <a:rPr lang="en-US" dirty="0"/>
              <a:t>Illustration of Ray Casting</a:t>
            </a:r>
            <a:br>
              <a:rPr lang="en-US" dirty="0"/>
            </a:br>
            <a:endParaRPr lang="en-US" dirty="0"/>
          </a:p>
        </p:txBody>
      </p:sp>
      <p:sp>
        <p:nvSpPr>
          <p:cNvPr id="74" name="TextBox 7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59</a:t>
            </a:fld>
            <a:endParaRPr lang="en-US" sz="1400" dirty="0"/>
          </a:p>
        </p:txBody>
      </p:sp>
      <p:sp>
        <p:nvSpPr>
          <p:cNvPr id="75" name="Text Box 63"/>
          <p:cNvSpPr txBox="1">
            <a:spLocks noChangeArrowheads="1"/>
          </p:cNvSpPr>
          <p:nvPr/>
        </p:nvSpPr>
        <p:spPr bwMode="auto">
          <a:xfrm>
            <a:off x="4478427" y="4495800"/>
            <a:ext cx="1143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latin typeface="Times New Roman" pitchFamily="18" charset="0"/>
              </a:rPr>
              <a:t>1.0</a:t>
            </a:r>
            <a:endParaRPr lang="en-US" sz="1800" i="0" dirty="0">
              <a:latin typeface="Times New Roman" pitchFamily="18" charset="0"/>
            </a:endParaRPr>
          </a:p>
        </p:txBody>
      </p:sp>
      <p:sp>
        <p:nvSpPr>
          <p:cNvPr id="76" name="Text Box 3"/>
          <p:cNvSpPr txBox="1">
            <a:spLocks noChangeArrowheads="1"/>
          </p:cNvSpPr>
          <p:nvPr/>
        </p:nvSpPr>
        <p:spPr bwMode="auto">
          <a:xfrm>
            <a:off x="2865375" y="2695134"/>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chemeClr val="accent1"/>
                </a:solidFill>
              </a:rPr>
              <a:t>color</a:t>
            </a:r>
            <a:r>
              <a:rPr lang="en-US" sz="1600" i="0" dirty="0"/>
              <a:t>  </a:t>
            </a:r>
          </a:p>
        </p:txBody>
      </p:sp>
      <p:sp>
        <p:nvSpPr>
          <p:cNvPr id="77" name="Text Box 4"/>
          <p:cNvSpPr txBox="1">
            <a:spLocks noChangeArrowheads="1"/>
          </p:cNvSpPr>
          <p:nvPr/>
        </p:nvSpPr>
        <p:spPr bwMode="auto">
          <a:xfrm>
            <a:off x="3798070" y="3161906"/>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rgbClr val="FF0000"/>
                </a:solidFill>
              </a:rPr>
              <a:t>opacity</a:t>
            </a:r>
            <a:r>
              <a:rPr lang="en-US" sz="1600" i="0" dirty="0"/>
              <a:t> </a:t>
            </a:r>
          </a:p>
        </p:txBody>
      </p:sp>
    </p:spTree>
    <p:extLst>
      <p:ext uri="{BB962C8B-B14F-4D97-AF65-F5344CB8AC3E}">
        <p14:creationId xmlns:p14="http://schemas.microsoft.com/office/powerpoint/2010/main" val="1417701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817772"/>
            <a:ext cx="6126163"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Map data on a series of 2D planes through the volume</a:t>
            </a:r>
          </a:p>
          <a:p>
            <a:r>
              <a:rPr lang="en-US" sz="2400" dirty="0" smtClean="0"/>
              <a:t>In medicine, this is still the most frequently used visualization</a:t>
            </a:r>
          </a:p>
          <a:p>
            <a:r>
              <a:rPr lang="en-US" sz="2400" dirty="0" smtClean="0"/>
              <a:t>If data was acquired as a series of 2D slices, natural to show those</a:t>
            </a:r>
          </a:p>
          <a:p>
            <a:r>
              <a:rPr lang="en-US" sz="2400" dirty="0" smtClean="0"/>
              <a:t>Other axis-aligned views</a:t>
            </a:r>
          </a:p>
          <a:p>
            <a:r>
              <a:rPr lang="en-US" sz="2400" dirty="0" smtClean="0"/>
              <a:t>Rotate (“re-angulate”) to an object/patient-aligned view</a:t>
            </a:r>
          </a:p>
          <a:p>
            <a:pPr lvl="1"/>
            <a:r>
              <a:rPr lang="en-US" sz="2000" dirty="0" smtClean="0"/>
              <a:t>Involves interpolation</a:t>
            </a:r>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6</a:t>
            </a:fld>
            <a:endParaRPr lang="en-US" sz="1400" dirty="0"/>
          </a:p>
        </p:txBody>
      </p:sp>
      <p:pic>
        <p:nvPicPr>
          <p:cNvPr id="5122" name="Picture 2" descr="C:\Users\tschultz\Desktop\Vorlesung\images-4\220px-Brain_MRI_T1_movi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952500"/>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6412468"/>
            <a:ext cx="8153400" cy="307777"/>
          </a:xfrm>
          <a:prstGeom prst="rect">
            <a:avLst/>
          </a:prstGeom>
          <a:noFill/>
        </p:spPr>
        <p:txBody>
          <a:bodyPr wrap="square" rtlCol="0">
            <a:spAutoFit/>
          </a:bodyPr>
          <a:lstStyle/>
          <a:p>
            <a:r>
              <a:rPr lang="en-US" sz="1400" dirty="0" smtClean="0"/>
              <a:t>Image Sources: Wikipedia, Graham </a:t>
            </a:r>
            <a:r>
              <a:rPr lang="en-US" sz="1400" dirty="0" err="1" smtClean="0"/>
              <a:t>Wideman</a:t>
            </a:r>
            <a:endParaRPr lang="en-US" sz="1400" dirty="0"/>
          </a:p>
        </p:txBody>
      </p:sp>
      <p:pic>
        <p:nvPicPr>
          <p:cNvPr id="5123" name="Picture 3" descr="C:\Users\tschultz\Desktop\Vorlesung\images-4\talairachdaem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00" y="4114800"/>
            <a:ext cx="19431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Slicing</a:t>
            </a:r>
            <a:br>
              <a:rPr lang="en-US" dirty="0"/>
            </a:br>
            <a:endParaRPr lang="en-US" dirty="0"/>
          </a:p>
        </p:txBody>
      </p:sp>
    </p:spTree>
    <p:extLst>
      <p:ext uri="{BB962C8B-B14F-4D97-AF65-F5344CB8AC3E}">
        <p14:creationId xmlns:p14="http://schemas.microsoft.com/office/powerpoint/2010/main" val="8132546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3"/>
          <p:cNvSpPr txBox="1">
            <a:spLocks noChangeArrowheads="1"/>
          </p:cNvSpPr>
          <p:nvPr/>
        </p:nvSpPr>
        <p:spPr bwMode="auto">
          <a:xfrm>
            <a:off x="2865375" y="2695134"/>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chemeClr val="accent1"/>
                </a:solidFill>
              </a:rPr>
              <a:t>color</a:t>
            </a:r>
            <a:r>
              <a:rPr lang="en-US" sz="1600" i="0" dirty="0"/>
              <a:t>  </a:t>
            </a:r>
          </a:p>
        </p:txBody>
      </p:sp>
      <p:sp>
        <p:nvSpPr>
          <p:cNvPr id="16390" name="Text Box 4"/>
          <p:cNvSpPr txBox="1">
            <a:spLocks noChangeArrowheads="1"/>
          </p:cNvSpPr>
          <p:nvPr/>
        </p:nvSpPr>
        <p:spPr bwMode="auto">
          <a:xfrm>
            <a:off x="3798070" y="3161906"/>
            <a:ext cx="358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dirty="0">
                <a:solidFill>
                  <a:srgbClr val="FF0000"/>
                </a:solidFill>
              </a:rPr>
              <a:t>opacity</a:t>
            </a:r>
            <a:r>
              <a:rPr lang="en-US" sz="1600" i="0" dirty="0"/>
              <a:t> </a:t>
            </a:r>
          </a:p>
        </p:txBody>
      </p:sp>
      <p:sp>
        <p:nvSpPr>
          <p:cNvPr id="16391" name="AutoShape 5"/>
          <p:cNvSpPr>
            <a:spLocks noChangeArrowheads="1"/>
          </p:cNvSpPr>
          <p:nvPr/>
        </p:nvSpPr>
        <p:spPr bwMode="auto">
          <a:xfrm rot="1630016">
            <a:off x="5346700" y="5080000"/>
            <a:ext cx="825500" cy="393700"/>
          </a:xfrm>
          <a:prstGeom prst="leftArrow">
            <a:avLst>
              <a:gd name="adj1" fmla="val 50000"/>
              <a:gd name="adj2" fmla="val 52419"/>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392" name="Freeform 6"/>
          <p:cNvSpPr>
            <a:spLocks/>
          </p:cNvSpPr>
          <p:nvPr/>
        </p:nvSpPr>
        <p:spPr bwMode="auto">
          <a:xfrm rot="-6400616">
            <a:off x="1581945" y="2983706"/>
            <a:ext cx="1160462" cy="930275"/>
          </a:xfrm>
          <a:custGeom>
            <a:avLst/>
            <a:gdLst>
              <a:gd name="T0" fmla="*/ 2147483647 w 615"/>
              <a:gd name="T1" fmla="*/ 2147483647 h 445"/>
              <a:gd name="T2" fmla="*/ 2147483647 w 615"/>
              <a:gd name="T3" fmla="*/ 2147483647 h 445"/>
              <a:gd name="T4" fmla="*/ 2147483647 w 615"/>
              <a:gd name="T5" fmla="*/ 2147483647 h 445"/>
              <a:gd name="T6" fmla="*/ 0 w 615"/>
              <a:gd name="T7" fmla="*/ 2147483647 h 445"/>
              <a:gd name="T8" fmla="*/ 2147483647 w 615"/>
              <a:gd name="T9" fmla="*/ 2147483647 h 445"/>
              <a:gd name="T10" fmla="*/ 2147483647 w 615"/>
              <a:gd name="T11" fmla="*/ 2147483647 h 445"/>
              <a:gd name="T12" fmla="*/ 2147483647 w 615"/>
              <a:gd name="T13" fmla="*/ 2147483647 h 445"/>
              <a:gd name="T14" fmla="*/ 2147483647 w 615"/>
              <a:gd name="T15" fmla="*/ 2147483647 h 445"/>
              <a:gd name="T16" fmla="*/ 2147483647 w 615"/>
              <a:gd name="T17" fmla="*/ 2147483647 h 445"/>
              <a:gd name="T18" fmla="*/ 2147483647 w 615"/>
              <a:gd name="T19" fmla="*/ 0 h 445"/>
              <a:gd name="T20" fmla="*/ 2147483647 w 615"/>
              <a:gd name="T21" fmla="*/ 2147483647 h 445"/>
              <a:gd name="T22" fmla="*/ 2147483647 w 615"/>
              <a:gd name="T23" fmla="*/ 2147483647 h 445"/>
              <a:gd name="T24" fmla="*/ 2147483647 w 615"/>
              <a:gd name="T25" fmla="*/ 2147483647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16393" name="Group 7"/>
          <p:cNvGrpSpPr>
            <a:grpSpLocks/>
          </p:cNvGrpSpPr>
          <p:nvPr/>
        </p:nvGrpSpPr>
        <p:grpSpPr bwMode="auto">
          <a:xfrm rot="-5452321">
            <a:off x="1422401" y="2608262"/>
            <a:ext cx="1517650" cy="1616075"/>
            <a:chOff x="2017" y="2174"/>
            <a:chExt cx="821" cy="820"/>
          </a:xfrm>
        </p:grpSpPr>
        <p:sp>
          <p:nvSpPr>
            <p:cNvPr id="16471" name="Line 8"/>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72" name="Line 9"/>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73" name="Line 10"/>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74" name="Line 11"/>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75" name="Line 12"/>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76" name="Line 13"/>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77" name="Line 14"/>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78" name="Line 15"/>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79" name="Line 16"/>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80" name="Line 17"/>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81" name="Line 18"/>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82" name="Line 19"/>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16394" name="Oval 20"/>
          <p:cNvSpPr>
            <a:spLocks noChangeArrowheads="1"/>
          </p:cNvSpPr>
          <p:nvPr/>
        </p:nvSpPr>
        <p:spPr bwMode="auto">
          <a:xfrm>
            <a:off x="1978025" y="2921000"/>
            <a:ext cx="74613" cy="74613"/>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395" name="Oval 21"/>
          <p:cNvSpPr>
            <a:spLocks noChangeArrowheads="1"/>
          </p:cNvSpPr>
          <p:nvPr/>
        </p:nvSpPr>
        <p:spPr bwMode="auto">
          <a:xfrm>
            <a:off x="2289175" y="2927350"/>
            <a:ext cx="74613" cy="74613"/>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396" name="Oval 22"/>
          <p:cNvSpPr>
            <a:spLocks noChangeArrowheads="1"/>
          </p:cNvSpPr>
          <p:nvPr/>
        </p:nvSpPr>
        <p:spPr bwMode="auto">
          <a:xfrm>
            <a:off x="1984375" y="3219450"/>
            <a:ext cx="74613" cy="74613"/>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397" name="Oval 23"/>
          <p:cNvSpPr>
            <a:spLocks noChangeArrowheads="1"/>
          </p:cNvSpPr>
          <p:nvPr/>
        </p:nvSpPr>
        <p:spPr bwMode="auto">
          <a:xfrm>
            <a:off x="2308225" y="3219450"/>
            <a:ext cx="74613" cy="74613"/>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398" name="Oval 24"/>
          <p:cNvSpPr>
            <a:spLocks noChangeArrowheads="1"/>
          </p:cNvSpPr>
          <p:nvPr/>
        </p:nvSpPr>
        <p:spPr bwMode="auto">
          <a:xfrm>
            <a:off x="1990725" y="3549650"/>
            <a:ext cx="74613" cy="74613"/>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399" name="Oval 25"/>
          <p:cNvSpPr>
            <a:spLocks noChangeArrowheads="1"/>
          </p:cNvSpPr>
          <p:nvPr/>
        </p:nvSpPr>
        <p:spPr bwMode="auto">
          <a:xfrm>
            <a:off x="2314575" y="3822700"/>
            <a:ext cx="74613" cy="74613"/>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00" name="Oval 26"/>
          <p:cNvSpPr>
            <a:spLocks noChangeArrowheads="1"/>
          </p:cNvSpPr>
          <p:nvPr/>
        </p:nvSpPr>
        <p:spPr bwMode="auto">
          <a:xfrm>
            <a:off x="2314575" y="3536950"/>
            <a:ext cx="74613" cy="74613"/>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01" name="Oval 27"/>
          <p:cNvSpPr>
            <a:spLocks noChangeArrowheads="1"/>
          </p:cNvSpPr>
          <p:nvPr/>
        </p:nvSpPr>
        <p:spPr bwMode="auto">
          <a:xfrm>
            <a:off x="1990725" y="3829050"/>
            <a:ext cx="74613" cy="74613"/>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02" name="Oval 28"/>
          <p:cNvSpPr>
            <a:spLocks noChangeArrowheads="1"/>
          </p:cNvSpPr>
          <p:nvPr/>
        </p:nvSpPr>
        <p:spPr bwMode="auto">
          <a:xfrm>
            <a:off x="1498600" y="3060700"/>
            <a:ext cx="393700" cy="304800"/>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16403" name="Oval 29"/>
          <p:cNvSpPr>
            <a:spLocks noChangeArrowheads="1"/>
          </p:cNvSpPr>
          <p:nvPr/>
        </p:nvSpPr>
        <p:spPr bwMode="auto">
          <a:xfrm>
            <a:off x="1660525" y="3238500"/>
            <a:ext cx="74613" cy="74613"/>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6404" name="Line 30"/>
          <p:cNvSpPr>
            <a:spLocks noChangeShapeType="1"/>
          </p:cNvSpPr>
          <p:nvPr/>
        </p:nvSpPr>
        <p:spPr bwMode="auto">
          <a:xfrm rot="1606866">
            <a:off x="4538663" y="32702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05" name="Line 31"/>
          <p:cNvSpPr>
            <a:spLocks noChangeShapeType="1"/>
          </p:cNvSpPr>
          <p:nvPr/>
        </p:nvSpPr>
        <p:spPr bwMode="auto">
          <a:xfrm rot="1606866">
            <a:off x="3706813" y="285115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16406" name="Group 32"/>
          <p:cNvGrpSpPr>
            <a:grpSpLocks/>
          </p:cNvGrpSpPr>
          <p:nvPr/>
        </p:nvGrpSpPr>
        <p:grpSpPr bwMode="auto">
          <a:xfrm>
            <a:off x="1323975" y="2605088"/>
            <a:ext cx="1708150" cy="1608137"/>
            <a:chOff x="834" y="1641"/>
            <a:chExt cx="1076" cy="1013"/>
          </a:xfrm>
        </p:grpSpPr>
        <p:sp>
          <p:nvSpPr>
            <p:cNvPr id="16418" name="Oval 33"/>
            <p:cNvSpPr>
              <a:spLocks noChangeArrowheads="1"/>
            </p:cNvSpPr>
            <p:nvPr/>
          </p:nvSpPr>
          <p:spPr bwMode="auto">
            <a:xfrm>
              <a:off x="1860"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19" name="Freeform 34"/>
            <p:cNvSpPr>
              <a:spLocks/>
            </p:cNvSpPr>
            <p:nvPr/>
          </p:nvSpPr>
          <p:spPr bwMode="auto">
            <a:xfrm rot="-6400616">
              <a:off x="996" y="1880"/>
              <a:ext cx="731" cy="586"/>
            </a:xfrm>
            <a:custGeom>
              <a:avLst/>
              <a:gdLst>
                <a:gd name="T0" fmla="*/ 590 w 615"/>
                <a:gd name="T1" fmla="*/ 88 h 445"/>
                <a:gd name="T2" fmla="*/ 210 w 615"/>
                <a:gd name="T3" fmla="*/ 108 h 445"/>
                <a:gd name="T4" fmla="*/ 92 w 615"/>
                <a:gd name="T5" fmla="*/ 196 h 445"/>
                <a:gd name="T6" fmla="*/ 0 w 615"/>
                <a:gd name="T7" fmla="*/ 464 h 445"/>
                <a:gd name="T8" fmla="*/ 248 w 615"/>
                <a:gd name="T9" fmla="*/ 909 h 445"/>
                <a:gd name="T10" fmla="*/ 878 w 615"/>
                <a:gd name="T11" fmla="*/ 909 h 445"/>
                <a:gd name="T12" fmla="*/ 996 w 615"/>
                <a:gd name="T13" fmla="*/ 712 h 445"/>
                <a:gd name="T14" fmla="*/ 1021 w 615"/>
                <a:gd name="T15" fmla="*/ 499 h 445"/>
                <a:gd name="T16" fmla="*/ 996 w 615"/>
                <a:gd name="T17" fmla="*/ 232 h 445"/>
                <a:gd name="T18" fmla="*/ 720 w 615"/>
                <a:gd name="T19" fmla="*/ 0 h 445"/>
                <a:gd name="T20" fmla="*/ 629 w 615"/>
                <a:gd name="T21" fmla="*/ 18 h 445"/>
                <a:gd name="T22" fmla="*/ 604 w 615"/>
                <a:gd name="T23" fmla="*/ 72 h 445"/>
                <a:gd name="T24" fmla="*/ 590 w 615"/>
                <a:gd name="T25" fmla="*/ 88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16420" name="Group 35"/>
            <p:cNvGrpSpPr>
              <a:grpSpLocks/>
            </p:cNvGrpSpPr>
            <p:nvPr/>
          </p:nvGrpSpPr>
          <p:grpSpPr bwMode="auto">
            <a:xfrm rot="-5452321">
              <a:off x="896" y="1643"/>
              <a:ext cx="956" cy="1018"/>
              <a:chOff x="2017" y="2174"/>
              <a:chExt cx="821" cy="820"/>
            </a:xfrm>
          </p:grpSpPr>
          <p:sp>
            <p:nvSpPr>
              <p:cNvPr id="16459" name="Line 36"/>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60" name="Line 37"/>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61" name="Line 38"/>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62" name="Line 39"/>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63" name="Line 40"/>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64" name="Line 41"/>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65" name="Line 42"/>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66" name="Line 43"/>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67" name="Line 44"/>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68" name="Line 45"/>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69" name="Line 46"/>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70" name="Line 47"/>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16421" name="Oval 48"/>
            <p:cNvSpPr>
              <a:spLocks noChangeArrowheads="1"/>
            </p:cNvSpPr>
            <p:nvPr/>
          </p:nvSpPr>
          <p:spPr bwMode="auto">
            <a:xfrm>
              <a:off x="1246" y="1840"/>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22" name="Oval 49"/>
            <p:cNvSpPr>
              <a:spLocks noChangeArrowheads="1"/>
            </p:cNvSpPr>
            <p:nvPr/>
          </p:nvSpPr>
          <p:spPr bwMode="auto">
            <a:xfrm>
              <a:off x="1442" y="1844"/>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23" name="Oval 50"/>
            <p:cNvSpPr>
              <a:spLocks noChangeArrowheads="1"/>
            </p:cNvSpPr>
            <p:nvPr/>
          </p:nvSpPr>
          <p:spPr bwMode="auto">
            <a:xfrm>
              <a:off x="1250"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24" name="Oval 51"/>
            <p:cNvSpPr>
              <a:spLocks noChangeArrowheads="1"/>
            </p:cNvSpPr>
            <p:nvPr/>
          </p:nvSpPr>
          <p:spPr bwMode="auto">
            <a:xfrm>
              <a:off x="1454"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25" name="Oval 52"/>
            <p:cNvSpPr>
              <a:spLocks noChangeArrowheads="1"/>
            </p:cNvSpPr>
            <p:nvPr/>
          </p:nvSpPr>
          <p:spPr bwMode="auto">
            <a:xfrm>
              <a:off x="1254" y="223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26" name="Oval 53"/>
            <p:cNvSpPr>
              <a:spLocks noChangeArrowheads="1"/>
            </p:cNvSpPr>
            <p:nvPr/>
          </p:nvSpPr>
          <p:spPr bwMode="auto">
            <a:xfrm>
              <a:off x="1458" y="240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27" name="Oval 54"/>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28" name="Oval 55"/>
            <p:cNvSpPr>
              <a:spLocks noChangeArrowheads="1"/>
            </p:cNvSpPr>
            <p:nvPr/>
          </p:nvSpPr>
          <p:spPr bwMode="auto">
            <a:xfrm>
              <a:off x="1254" y="2412"/>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29" name="Oval 56"/>
            <p:cNvSpPr>
              <a:spLocks noChangeArrowheads="1"/>
            </p:cNvSpPr>
            <p:nvPr/>
          </p:nvSpPr>
          <p:spPr bwMode="auto">
            <a:xfrm>
              <a:off x="944" y="1928"/>
              <a:ext cx="248" cy="192"/>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16430" name="Oval 57"/>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6431" name="Oval 58"/>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16432" name="Oval 59"/>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16433" name="Oval 60"/>
            <p:cNvSpPr>
              <a:spLocks noChangeArrowheads="1"/>
            </p:cNvSpPr>
            <p:nvPr/>
          </p:nvSpPr>
          <p:spPr bwMode="auto">
            <a:xfrm>
              <a:off x="836" y="166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34" name="Oval 61"/>
            <p:cNvSpPr>
              <a:spLocks noChangeArrowheads="1"/>
            </p:cNvSpPr>
            <p:nvPr/>
          </p:nvSpPr>
          <p:spPr bwMode="auto">
            <a:xfrm>
              <a:off x="834" y="184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35" name="Oval 62"/>
            <p:cNvSpPr>
              <a:spLocks noChangeArrowheads="1"/>
            </p:cNvSpPr>
            <p:nvPr/>
          </p:nvSpPr>
          <p:spPr bwMode="auto">
            <a:xfrm>
              <a:off x="840" y="203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36" name="Oval 63"/>
            <p:cNvSpPr>
              <a:spLocks noChangeArrowheads="1"/>
            </p:cNvSpPr>
            <p:nvPr/>
          </p:nvSpPr>
          <p:spPr bwMode="auto">
            <a:xfrm>
              <a:off x="843" y="222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37" name="Oval 64"/>
            <p:cNvSpPr>
              <a:spLocks noChangeArrowheads="1"/>
            </p:cNvSpPr>
            <p:nvPr/>
          </p:nvSpPr>
          <p:spPr bwMode="auto">
            <a:xfrm>
              <a:off x="843"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38" name="Oval 65"/>
            <p:cNvSpPr>
              <a:spLocks noChangeArrowheads="1"/>
            </p:cNvSpPr>
            <p:nvPr/>
          </p:nvSpPr>
          <p:spPr bwMode="auto">
            <a:xfrm>
              <a:off x="852" y="260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39" name="Oval 66"/>
            <p:cNvSpPr>
              <a:spLocks noChangeArrowheads="1"/>
            </p:cNvSpPr>
            <p:nvPr/>
          </p:nvSpPr>
          <p:spPr bwMode="auto">
            <a:xfrm>
              <a:off x="1035"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40" name="Oval 67"/>
            <p:cNvSpPr>
              <a:spLocks noChangeArrowheads="1"/>
            </p:cNvSpPr>
            <p:nvPr/>
          </p:nvSpPr>
          <p:spPr bwMode="auto">
            <a:xfrm>
              <a:off x="1035" y="1839"/>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41" name="Oval 68"/>
            <p:cNvSpPr>
              <a:spLocks noChangeArrowheads="1"/>
            </p:cNvSpPr>
            <p:nvPr/>
          </p:nvSpPr>
          <p:spPr bwMode="auto">
            <a:xfrm>
              <a:off x="1650" y="183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42" name="Oval 69"/>
            <p:cNvSpPr>
              <a:spLocks noChangeArrowheads="1"/>
            </p:cNvSpPr>
            <p:nvPr/>
          </p:nvSpPr>
          <p:spPr bwMode="auto">
            <a:xfrm>
              <a:off x="1644"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43" name="Oval 70"/>
            <p:cNvSpPr>
              <a:spLocks noChangeArrowheads="1"/>
            </p:cNvSpPr>
            <p:nvPr/>
          </p:nvSpPr>
          <p:spPr bwMode="auto">
            <a:xfrm>
              <a:off x="1440" y="164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44" name="Oval 71"/>
            <p:cNvSpPr>
              <a:spLocks noChangeArrowheads="1"/>
            </p:cNvSpPr>
            <p:nvPr/>
          </p:nvSpPr>
          <p:spPr bwMode="auto">
            <a:xfrm>
              <a:off x="1236"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45" name="Oval 72"/>
            <p:cNvSpPr>
              <a:spLocks noChangeArrowheads="1"/>
            </p:cNvSpPr>
            <p:nvPr/>
          </p:nvSpPr>
          <p:spPr bwMode="auto">
            <a:xfrm>
              <a:off x="1047" y="260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46" name="Oval 73"/>
            <p:cNvSpPr>
              <a:spLocks noChangeArrowheads="1"/>
            </p:cNvSpPr>
            <p:nvPr/>
          </p:nvSpPr>
          <p:spPr bwMode="auto">
            <a:xfrm>
              <a:off x="1041"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47" name="Oval 74"/>
            <p:cNvSpPr>
              <a:spLocks noChangeArrowheads="1"/>
            </p:cNvSpPr>
            <p:nvPr/>
          </p:nvSpPr>
          <p:spPr bwMode="auto">
            <a:xfrm>
              <a:off x="1044" y="222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48" name="Oval 75"/>
            <p:cNvSpPr>
              <a:spLocks noChangeArrowheads="1"/>
            </p:cNvSpPr>
            <p:nvPr/>
          </p:nvSpPr>
          <p:spPr bwMode="auto">
            <a:xfrm>
              <a:off x="1857" y="202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49" name="Oval 76"/>
            <p:cNvSpPr>
              <a:spLocks noChangeArrowheads="1"/>
            </p:cNvSpPr>
            <p:nvPr/>
          </p:nvSpPr>
          <p:spPr bwMode="auto">
            <a:xfrm>
              <a:off x="1656" y="221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50" name="Oval 77"/>
            <p:cNvSpPr>
              <a:spLocks noChangeArrowheads="1"/>
            </p:cNvSpPr>
            <p:nvPr/>
          </p:nvSpPr>
          <p:spPr bwMode="auto">
            <a:xfrm>
              <a:off x="1653" y="202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51" name="Oval 78"/>
            <p:cNvSpPr>
              <a:spLocks noChangeArrowheads="1"/>
            </p:cNvSpPr>
            <p:nvPr/>
          </p:nvSpPr>
          <p:spPr bwMode="auto">
            <a:xfrm>
              <a:off x="1656"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52" name="Oval 79"/>
            <p:cNvSpPr>
              <a:spLocks noChangeArrowheads="1"/>
            </p:cNvSpPr>
            <p:nvPr/>
          </p:nvSpPr>
          <p:spPr bwMode="auto">
            <a:xfrm>
              <a:off x="1251" y="2604"/>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53" name="Oval 80"/>
            <p:cNvSpPr>
              <a:spLocks noChangeArrowheads="1"/>
            </p:cNvSpPr>
            <p:nvPr/>
          </p:nvSpPr>
          <p:spPr bwMode="auto">
            <a:xfrm>
              <a:off x="1845"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54" name="Oval 81"/>
            <p:cNvSpPr>
              <a:spLocks noChangeArrowheads="1"/>
            </p:cNvSpPr>
            <p:nvPr/>
          </p:nvSpPr>
          <p:spPr bwMode="auto">
            <a:xfrm>
              <a:off x="1848" y="183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55" name="Oval 82"/>
            <p:cNvSpPr>
              <a:spLocks noChangeArrowheads="1"/>
            </p:cNvSpPr>
            <p:nvPr/>
          </p:nvSpPr>
          <p:spPr bwMode="auto">
            <a:xfrm>
              <a:off x="1860" y="221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56" name="Oval 83"/>
            <p:cNvSpPr>
              <a:spLocks noChangeArrowheads="1"/>
            </p:cNvSpPr>
            <p:nvPr/>
          </p:nvSpPr>
          <p:spPr bwMode="auto">
            <a:xfrm>
              <a:off x="1863" y="2592"/>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57" name="Oval 84"/>
            <p:cNvSpPr>
              <a:spLocks noChangeArrowheads="1"/>
            </p:cNvSpPr>
            <p:nvPr/>
          </p:nvSpPr>
          <p:spPr bwMode="auto">
            <a:xfrm>
              <a:off x="1659"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16458" name="Oval 85"/>
            <p:cNvSpPr>
              <a:spLocks noChangeArrowheads="1"/>
            </p:cNvSpPr>
            <p:nvPr/>
          </p:nvSpPr>
          <p:spPr bwMode="auto">
            <a:xfrm>
              <a:off x="1455"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16407" name="Line 86"/>
          <p:cNvSpPr>
            <a:spLocks noChangeShapeType="1"/>
          </p:cNvSpPr>
          <p:nvPr/>
        </p:nvSpPr>
        <p:spPr bwMode="auto">
          <a:xfrm rot="1606866">
            <a:off x="1481138" y="3421063"/>
            <a:ext cx="2527300" cy="15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08" name="Line 87"/>
          <p:cNvSpPr>
            <a:spLocks noChangeShapeType="1"/>
          </p:cNvSpPr>
          <p:nvPr/>
        </p:nvSpPr>
        <p:spPr bwMode="auto">
          <a:xfrm rot="1606866">
            <a:off x="1349375" y="3676650"/>
            <a:ext cx="2451100" cy="1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09" name="Line 88"/>
          <p:cNvSpPr>
            <a:spLocks noChangeShapeType="1"/>
          </p:cNvSpPr>
          <p:nvPr/>
        </p:nvSpPr>
        <p:spPr bwMode="auto">
          <a:xfrm rot="1606866">
            <a:off x="1619250" y="3149600"/>
            <a:ext cx="2525713" cy="1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10" name="Line 89"/>
          <p:cNvSpPr>
            <a:spLocks noChangeShapeType="1"/>
          </p:cNvSpPr>
          <p:nvPr/>
        </p:nvSpPr>
        <p:spPr bwMode="auto">
          <a:xfrm rot="1606866">
            <a:off x="1755775" y="2876550"/>
            <a:ext cx="2525713" cy="1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11" name="Line 90"/>
          <p:cNvSpPr>
            <a:spLocks noChangeShapeType="1"/>
          </p:cNvSpPr>
          <p:nvPr/>
        </p:nvSpPr>
        <p:spPr bwMode="auto">
          <a:xfrm rot="1606866">
            <a:off x="1206500" y="3965575"/>
            <a:ext cx="2528888" cy="1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12" name="Line 91"/>
          <p:cNvSpPr>
            <a:spLocks noChangeShapeType="1"/>
          </p:cNvSpPr>
          <p:nvPr/>
        </p:nvSpPr>
        <p:spPr bwMode="auto">
          <a:xfrm rot="1606866">
            <a:off x="1068388" y="4237038"/>
            <a:ext cx="2530475" cy="15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13" name="Line 92"/>
          <p:cNvSpPr>
            <a:spLocks noChangeShapeType="1"/>
          </p:cNvSpPr>
          <p:nvPr/>
        </p:nvSpPr>
        <p:spPr bwMode="auto">
          <a:xfrm rot="1606866">
            <a:off x="931863" y="4510088"/>
            <a:ext cx="2530475" cy="15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414" name="Freeform 93"/>
          <p:cNvSpPr>
            <a:spLocks/>
          </p:cNvSpPr>
          <p:nvPr/>
        </p:nvSpPr>
        <p:spPr bwMode="auto">
          <a:xfrm rot="1606866">
            <a:off x="3705225" y="3808413"/>
            <a:ext cx="377825" cy="1066800"/>
          </a:xfrm>
          <a:custGeom>
            <a:avLst/>
            <a:gdLst>
              <a:gd name="T0" fmla="*/ 0 w 296"/>
              <a:gd name="T1" fmla="*/ 0 h 672"/>
              <a:gd name="T2" fmla="*/ 2147483647 w 296"/>
              <a:gd name="T3" fmla="*/ 2147483647 h 672"/>
              <a:gd name="T4" fmla="*/ 2147483647 w 296"/>
              <a:gd name="T5" fmla="*/ 2147483647 h 672"/>
              <a:gd name="T6" fmla="*/ 2147483647 w 296"/>
              <a:gd name="T7" fmla="*/ 2147483647 h 672"/>
              <a:gd name="T8" fmla="*/ 2147483647 w 296"/>
              <a:gd name="T9" fmla="*/ 2147483647 h 672"/>
              <a:gd name="T10" fmla="*/ 2147483647 w 296"/>
              <a:gd name="T11" fmla="*/ 2147483647 h 672"/>
              <a:gd name="T12" fmla="*/ 2147483647 w 296"/>
              <a:gd name="T13" fmla="*/ 2147483647 h 672"/>
              <a:gd name="T14" fmla="*/ 2147483647 w 296"/>
              <a:gd name="T15" fmla="*/ 2147483647 h 672"/>
              <a:gd name="T16" fmla="*/ 0 w 296"/>
              <a:gd name="T17" fmla="*/ 2147483647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chemeClr val="accent1"/>
          </a:solidFill>
          <a:ln w="9525">
            <a:solidFill>
              <a:schemeClr val="tx1"/>
            </a:solidFill>
            <a:round/>
            <a:headEnd/>
            <a:tailEnd/>
          </a:ln>
        </p:spPr>
        <p:txBody>
          <a:bodyPr wrap="none" anchor="ctr"/>
          <a:lstStyle/>
          <a:p>
            <a:endParaRPr lang="de-DE" sz="1400"/>
          </a:p>
        </p:txBody>
      </p:sp>
      <p:sp>
        <p:nvSpPr>
          <p:cNvPr id="16415" name="Freeform 94"/>
          <p:cNvSpPr>
            <a:spLocks/>
          </p:cNvSpPr>
          <p:nvPr/>
        </p:nvSpPr>
        <p:spPr bwMode="auto">
          <a:xfrm rot="1606866">
            <a:off x="4521200" y="4219575"/>
            <a:ext cx="377825" cy="1066800"/>
          </a:xfrm>
          <a:custGeom>
            <a:avLst/>
            <a:gdLst>
              <a:gd name="T0" fmla="*/ 0 w 296"/>
              <a:gd name="T1" fmla="*/ 0 h 672"/>
              <a:gd name="T2" fmla="*/ 2147483647 w 296"/>
              <a:gd name="T3" fmla="*/ 2147483647 h 672"/>
              <a:gd name="T4" fmla="*/ 2147483647 w 296"/>
              <a:gd name="T5" fmla="*/ 2147483647 h 672"/>
              <a:gd name="T6" fmla="*/ 2147483647 w 296"/>
              <a:gd name="T7" fmla="*/ 2147483647 h 672"/>
              <a:gd name="T8" fmla="*/ 2147483647 w 296"/>
              <a:gd name="T9" fmla="*/ 2147483647 h 672"/>
              <a:gd name="T10" fmla="*/ 2147483647 w 296"/>
              <a:gd name="T11" fmla="*/ 2147483647 h 672"/>
              <a:gd name="T12" fmla="*/ 2147483647 w 296"/>
              <a:gd name="T13" fmla="*/ 2147483647 h 672"/>
              <a:gd name="T14" fmla="*/ 2147483647 w 296"/>
              <a:gd name="T15" fmla="*/ 2147483647 h 672"/>
              <a:gd name="T16" fmla="*/ 0 w 296"/>
              <a:gd name="T17" fmla="*/ 2147483647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rgbClr val="FF0000"/>
          </a:solidFill>
          <a:ln w="9525">
            <a:solidFill>
              <a:schemeClr val="tx1"/>
            </a:solidFill>
            <a:round/>
            <a:headEnd/>
            <a:tailEnd/>
          </a:ln>
        </p:spPr>
        <p:txBody>
          <a:bodyPr wrap="none" anchor="ctr"/>
          <a:lstStyle/>
          <a:p>
            <a:endParaRPr lang="de-DE" sz="1400"/>
          </a:p>
        </p:txBody>
      </p:sp>
      <p:sp>
        <p:nvSpPr>
          <p:cNvPr id="16416" name="Text Box 95"/>
          <p:cNvSpPr txBox="1">
            <a:spLocks noChangeArrowheads="1"/>
          </p:cNvSpPr>
          <p:nvPr/>
        </p:nvSpPr>
        <p:spPr bwMode="auto">
          <a:xfrm>
            <a:off x="2977308" y="5943600"/>
            <a:ext cx="21241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object (</a:t>
            </a:r>
            <a:r>
              <a:rPr lang="en-US" sz="1600" i="0">
                <a:solidFill>
                  <a:schemeClr val="accent1"/>
                </a:solidFill>
              </a:rPr>
              <a:t>color</a:t>
            </a:r>
            <a:r>
              <a:rPr lang="en-US" sz="1600" i="0"/>
              <a:t>, </a:t>
            </a:r>
            <a:r>
              <a:rPr lang="en-US" sz="1600" i="0">
                <a:solidFill>
                  <a:srgbClr val="FF0000"/>
                </a:solidFill>
              </a:rPr>
              <a:t>opacity</a:t>
            </a:r>
            <a:r>
              <a:rPr lang="en-US" sz="1600" i="0"/>
              <a:t>)</a:t>
            </a:r>
          </a:p>
        </p:txBody>
      </p:sp>
      <p:sp>
        <p:nvSpPr>
          <p:cNvPr id="16417" name="Text Box 96"/>
          <p:cNvSpPr txBox="1">
            <a:spLocks noChangeArrowheads="1"/>
          </p:cNvSpPr>
          <p:nvPr/>
        </p:nvSpPr>
        <p:spPr bwMode="auto">
          <a:xfrm>
            <a:off x="5588770" y="1752600"/>
            <a:ext cx="22701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600" i="0"/>
              <a:t>volumetric compositing</a:t>
            </a:r>
          </a:p>
        </p:txBody>
      </p:sp>
      <p:sp>
        <p:nvSpPr>
          <p:cNvPr id="4" name="Title 3"/>
          <p:cNvSpPr>
            <a:spLocks noGrp="1"/>
          </p:cNvSpPr>
          <p:nvPr>
            <p:ph type="title"/>
          </p:nvPr>
        </p:nvSpPr>
        <p:spPr/>
        <p:txBody>
          <a:bodyPr/>
          <a:lstStyle/>
          <a:p>
            <a:r>
              <a:rPr lang="en-US" dirty="0"/>
              <a:t>Illustration of Ray Casting</a:t>
            </a:r>
            <a:br>
              <a:rPr lang="en-US" dirty="0"/>
            </a:br>
            <a:endParaRPr lang="en-US" dirty="0"/>
          </a:p>
        </p:txBody>
      </p:sp>
      <p:sp>
        <p:nvSpPr>
          <p:cNvPr id="101" name="TextBox 100"/>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60</a:t>
            </a:fld>
            <a:endParaRPr lang="en-US" sz="1400" dirty="0"/>
          </a:p>
        </p:txBody>
      </p:sp>
    </p:spTree>
    <p:extLst>
      <p:ext uri="{BB962C8B-B14F-4D97-AF65-F5344CB8AC3E}">
        <p14:creationId xmlns:p14="http://schemas.microsoft.com/office/powerpoint/2010/main" val="2218718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Rendering Examples</a:t>
            </a:r>
            <a:endParaRPr lang="en-US" dirty="0"/>
          </a:p>
        </p:txBody>
      </p:sp>
      <p:pic>
        <p:nvPicPr>
          <p:cNvPr id="3" name="VolRenderShearWar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86400" y="1752600"/>
            <a:ext cx="3406775" cy="345151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2030558"/>
            <a:ext cx="5229075" cy="2895600"/>
          </a:xfrm>
          <a:prstGeom prst="rect">
            <a:avLst/>
          </a:prstGeom>
        </p:spPr>
      </p:pic>
    </p:spTree>
    <p:extLst>
      <p:ext uri="{BB962C8B-B14F-4D97-AF65-F5344CB8AC3E}">
        <p14:creationId xmlns:p14="http://schemas.microsoft.com/office/powerpoint/2010/main" val="3804106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50" dirty="0"/>
              <a:t>Illustration of Texture-Based </a:t>
            </a:r>
            <a:r>
              <a:rPr lang="en-US" sz="1050" dirty="0" smtClean="0"/>
              <a:t>Rendering</a:t>
            </a:r>
            <a:endParaRPr lang="en-US" sz="1050" dirty="0"/>
          </a:p>
        </p:txBody>
      </p:sp>
      <p:sp>
        <p:nvSpPr>
          <p:cNvPr id="29701" name="Rectangle 3"/>
          <p:cNvSpPr>
            <a:spLocks noGrp="1" noChangeArrowheads="1"/>
          </p:cNvSpPr>
          <p:nvPr>
            <p:ph idx="1"/>
          </p:nvPr>
        </p:nvSpPr>
        <p:spPr/>
        <p:txBody>
          <a:bodyPr/>
          <a:lstStyle/>
          <a:p>
            <a:r>
              <a:rPr lang="en-US" sz="1800" dirty="0" smtClean="0"/>
              <a:t>Slice-based rendering</a:t>
            </a:r>
          </a:p>
        </p:txBody>
      </p:sp>
      <p:sp>
        <p:nvSpPr>
          <p:cNvPr id="29702" name="Oval 4"/>
          <p:cNvSpPr>
            <a:spLocks noChangeArrowheads="1"/>
          </p:cNvSpPr>
          <p:nvPr/>
        </p:nvSpPr>
        <p:spPr bwMode="auto">
          <a:xfrm rot="69084">
            <a:off x="2892425" y="3197225"/>
            <a:ext cx="74613"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03" name="Oval 5"/>
          <p:cNvSpPr>
            <a:spLocks noChangeArrowheads="1"/>
          </p:cNvSpPr>
          <p:nvPr/>
        </p:nvSpPr>
        <p:spPr bwMode="auto">
          <a:xfrm rot="69084">
            <a:off x="2573338" y="3189288"/>
            <a:ext cx="74612"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04" name="Oval 6"/>
          <p:cNvSpPr>
            <a:spLocks noChangeArrowheads="1"/>
          </p:cNvSpPr>
          <p:nvPr/>
        </p:nvSpPr>
        <p:spPr bwMode="auto">
          <a:xfrm rot="69084">
            <a:off x="2887663" y="3492500"/>
            <a:ext cx="74612"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05" name="Oval 7"/>
          <p:cNvSpPr>
            <a:spLocks noChangeArrowheads="1"/>
          </p:cNvSpPr>
          <p:nvPr/>
        </p:nvSpPr>
        <p:spPr bwMode="auto">
          <a:xfrm rot="69084">
            <a:off x="2574925" y="3492500"/>
            <a:ext cx="74613"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06" name="Oval 8"/>
          <p:cNvSpPr>
            <a:spLocks noChangeArrowheads="1"/>
          </p:cNvSpPr>
          <p:nvPr/>
        </p:nvSpPr>
        <p:spPr bwMode="auto">
          <a:xfrm rot="69084">
            <a:off x="2571750" y="2889250"/>
            <a:ext cx="74613"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07" name="Oval 9"/>
          <p:cNvSpPr>
            <a:spLocks noChangeArrowheads="1"/>
          </p:cNvSpPr>
          <p:nvPr/>
        </p:nvSpPr>
        <p:spPr bwMode="auto">
          <a:xfrm rot="69084">
            <a:off x="2898775" y="2894013"/>
            <a:ext cx="74613"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08" name="Oval 10"/>
          <p:cNvSpPr>
            <a:spLocks noChangeArrowheads="1"/>
          </p:cNvSpPr>
          <p:nvPr/>
        </p:nvSpPr>
        <p:spPr bwMode="auto">
          <a:xfrm rot="69084">
            <a:off x="2570163" y="2584450"/>
            <a:ext cx="74612"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09" name="Oval 11"/>
          <p:cNvSpPr>
            <a:spLocks noChangeArrowheads="1"/>
          </p:cNvSpPr>
          <p:nvPr/>
        </p:nvSpPr>
        <p:spPr bwMode="auto">
          <a:xfrm rot="69084">
            <a:off x="2889250" y="2589213"/>
            <a:ext cx="74613"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10" name="Oval 12"/>
          <p:cNvSpPr>
            <a:spLocks noChangeArrowheads="1"/>
          </p:cNvSpPr>
          <p:nvPr/>
        </p:nvSpPr>
        <p:spPr bwMode="auto">
          <a:xfrm rot="69084">
            <a:off x="1595438" y="2586038"/>
            <a:ext cx="74612"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11" name="Oval 13"/>
          <p:cNvSpPr>
            <a:spLocks noChangeArrowheads="1"/>
          </p:cNvSpPr>
          <p:nvPr/>
        </p:nvSpPr>
        <p:spPr bwMode="auto">
          <a:xfrm rot="69084">
            <a:off x="1933575" y="2582863"/>
            <a:ext cx="74613"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12" name="Oval 14"/>
          <p:cNvSpPr>
            <a:spLocks noChangeArrowheads="1"/>
          </p:cNvSpPr>
          <p:nvPr/>
        </p:nvSpPr>
        <p:spPr bwMode="auto">
          <a:xfrm rot="69084">
            <a:off x="2247900" y="2590800"/>
            <a:ext cx="74613"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13" name="Oval 15"/>
          <p:cNvSpPr>
            <a:spLocks noChangeArrowheads="1"/>
          </p:cNvSpPr>
          <p:nvPr/>
        </p:nvSpPr>
        <p:spPr bwMode="auto">
          <a:xfrm rot="69084">
            <a:off x="1290638" y="2587625"/>
            <a:ext cx="74612"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14" name="Oval 16"/>
          <p:cNvSpPr>
            <a:spLocks noChangeArrowheads="1"/>
          </p:cNvSpPr>
          <p:nvPr/>
        </p:nvSpPr>
        <p:spPr bwMode="auto">
          <a:xfrm rot="69084">
            <a:off x="1601788" y="2890838"/>
            <a:ext cx="74612"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15" name="Oval 17"/>
          <p:cNvSpPr>
            <a:spLocks noChangeArrowheads="1"/>
          </p:cNvSpPr>
          <p:nvPr/>
        </p:nvSpPr>
        <p:spPr bwMode="auto">
          <a:xfrm rot="69084">
            <a:off x="1289050" y="2886075"/>
            <a:ext cx="74613"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16" name="Oval 18"/>
          <p:cNvSpPr>
            <a:spLocks noChangeArrowheads="1"/>
          </p:cNvSpPr>
          <p:nvPr/>
        </p:nvSpPr>
        <p:spPr bwMode="auto">
          <a:xfrm rot="69084">
            <a:off x="1287463" y="3186113"/>
            <a:ext cx="74612"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17" name="Oval 19"/>
          <p:cNvSpPr>
            <a:spLocks noChangeArrowheads="1"/>
          </p:cNvSpPr>
          <p:nvPr/>
        </p:nvSpPr>
        <p:spPr bwMode="auto">
          <a:xfrm rot="69084">
            <a:off x="2884488" y="4106863"/>
            <a:ext cx="74612"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18" name="Oval 20"/>
          <p:cNvSpPr>
            <a:spLocks noChangeArrowheads="1"/>
          </p:cNvSpPr>
          <p:nvPr/>
        </p:nvSpPr>
        <p:spPr bwMode="auto">
          <a:xfrm rot="69084">
            <a:off x="1282700" y="4102100"/>
            <a:ext cx="74613"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19" name="Oval 21"/>
          <p:cNvSpPr>
            <a:spLocks noChangeArrowheads="1"/>
          </p:cNvSpPr>
          <p:nvPr/>
        </p:nvSpPr>
        <p:spPr bwMode="auto">
          <a:xfrm rot="69084">
            <a:off x="2570163" y="4100513"/>
            <a:ext cx="74612"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20" name="Oval 22"/>
          <p:cNvSpPr>
            <a:spLocks noChangeArrowheads="1"/>
          </p:cNvSpPr>
          <p:nvPr/>
        </p:nvSpPr>
        <p:spPr bwMode="auto">
          <a:xfrm rot="69084">
            <a:off x="1598613" y="4102100"/>
            <a:ext cx="74612"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21" name="Oval 23"/>
          <p:cNvSpPr>
            <a:spLocks noChangeArrowheads="1"/>
          </p:cNvSpPr>
          <p:nvPr/>
        </p:nvSpPr>
        <p:spPr bwMode="auto">
          <a:xfrm rot="69084">
            <a:off x="1931988" y="4100513"/>
            <a:ext cx="74612"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22" name="Oval 24"/>
          <p:cNvSpPr>
            <a:spLocks noChangeArrowheads="1"/>
          </p:cNvSpPr>
          <p:nvPr/>
        </p:nvSpPr>
        <p:spPr bwMode="auto">
          <a:xfrm rot="69084">
            <a:off x="2246313" y="4098925"/>
            <a:ext cx="74612"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23" name="Oval 25"/>
          <p:cNvSpPr>
            <a:spLocks noChangeArrowheads="1"/>
          </p:cNvSpPr>
          <p:nvPr/>
        </p:nvSpPr>
        <p:spPr bwMode="auto">
          <a:xfrm rot="69084">
            <a:off x="2890838" y="3797300"/>
            <a:ext cx="74612"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24" name="Oval 26"/>
          <p:cNvSpPr>
            <a:spLocks noChangeArrowheads="1"/>
          </p:cNvSpPr>
          <p:nvPr/>
        </p:nvSpPr>
        <p:spPr bwMode="auto">
          <a:xfrm rot="69084">
            <a:off x="2576513" y="3784600"/>
            <a:ext cx="74612"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25" name="Oval 27"/>
          <p:cNvSpPr>
            <a:spLocks noChangeArrowheads="1"/>
          </p:cNvSpPr>
          <p:nvPr/>
        </p:nvSpPr>
        <p:spPr bwMode="auto">
          <a:xfrm rot="69084">
            <a:off x="1600200" y="3795713"/>
            <a:ext cx="74613" cy="74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26" name="Oval 28"/>
          <p:cNvSpPr>
            <a:spLocks noChangeArrowheads="1"/>
          </p:cNvSpPr>
          <p:nvPr/>
        </p:nvSpPr>
        <p:spPr bwMode="auto">
          <a:xfrm rot="69084">
            <a:off x="1282700" y="3797300"/>
            <a:ext cx="74613"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27" name="Oval 29"/>
          <p:cNvSpPr>
            <a:spLocks noChangeArrowheads="1"/>
          </p:cNvSpPr>
          <p:nvPr/>
        </p:nvSpPr>
        <p:spPr bwMode="auto">
          <a:xfrm rot="69084">
            <a:off x="1600200" y="3492500"/>
            <a:ext cx="74613"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28" name="Oval 30"/>
          <p:cNvSpPr>
            <a:spLocks noChangeArrowheads="1"/>
          </p:cNvSpPr>
          <p:nvPr/>
        </p:nvSpPr>
        <p:spPr bwMode="auto">
          <a:xfrm rot="69084">
            <a:off x="1289050" y="3489325"/>
            <a:ext cx="74613" cy="74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nvGrpSpPr>
          <p:cNvPr id="29729" name="Group 31"/>
          <p:cNvGrpSpPr>
            <a:grpSpLocks/>
          </p:cNvGrpSpPr>
          <p:nvPr/>
        </p:nvGrpSpPr>
        <p:grpSpPr bwMode="auto">
          <a:xfrm>
            <a:off x="1319213" y="2628900"/>
            <a:ext cx="1616075" cy="1517650"/>
            <a:chOff x="814" y="1687"/>
            <a:chExt cx="1018" cy="956"/>
          </a:xfrm>
        </p:grpSpPr>
        <p:sp>
          <p:nvSpPr>
            <p:cNvPr id="29990" name="Freeform 32"/>
            <p:cNvSpPr>
              <a:spLocks/>
            </p:cNvSpPr>
            <p:nvPr/>
          </p:nvSpPr>
          <p:spPr bwMode="auto">
            <a:xfrm rot="-6349768">
              <a:off x="943" y="1889"/>
              <a:ext cx="729" cy="595"/>
            </a:xfrm>
            <a:custGeom>
              <a:avLst/>
              <a:gdLst>
                <a:gd name="T0" fmla="*/ 584 w 615"/>
                <a:gd name="T1" fmla="*/ 94 h 445"/>
                <a:gd name="T2" fmla="*/ 207 w 615"/>
                <a:gd name="T3" fmla="*/ 112 h 445"/>
                <a:gd name="T4" fmla="*/ 91 w 615"/>
                <a:gd name="T5" fmla="*/ 206 h 445"/>
                <a:gd name="T6" fmla="*/ 0 w 615"/>
                <a:gd name="T7" fmla="*/ 484 h 445"/>
                <a:gd name="T8" fmla="*/ 245 w 615"/>
                <a:gd name="T9" fmla="*/ 951 h 445"/>
                <a:gd name="T10" fmla="*/ 871 w 615"/>
                <a:gd name="T11" fmla="*/ 951 h 445"/>
                <a:gd name="T12" fmla="*/ 987 w 615"/>
                <a:gd name="T13" fmla="*/ 746 h 445"/>
                <a:gd name="T14" fmla="*/ 1013 w 615"/>
                <a:gd name="T15" fmla="*/ 524 h 445"/>
                <a:gd name="T16" fmla="*/ 987 w 615"/>
                <a:gd name="T17" fmla="*/ 243 h 445"/>
                <a:gd name="T18" fmla="*/ 715 w 615"/>
                <a:gd name="T19" fmla="*/ 0 h 445"/>
                <a:gd name="T20" fmla="*/ 622 w 615"/>
                <a:gd name="T21" fmla="*/ 20 h 445"/>
                <a:gd name="T22" fmla="*/ 599 w 615"/>
                <a:gd name="T23" fmla="*/ 76 h 445"/>
                <a:gd name="T24" fmla="*/ 584 w 615"/>
                <a:gd name="T25" fmla="*/ 94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29991" name="Group 33"/>
            <p:cNvGrpSpPr>
              <a:grpSpLocks/>
            </p:cNvGrpSpPr>
            <p:nvPr/>
          </p:nvGrpSpPr>
          <p:grpSpPr bwMode="auto">
            <a:xfrm rot="-5401472">
              <a:off x="845" y="1656"/>
              <a:ext cx="956" cy="1018"/>
              <a:chOff x="2017" y="2174"/>
              <a:chExt cx="821" cy="820"/>
            </a:xfrm>
          </p:grpSpPr>
          <p:sp>
            <p:nvSpPr>
              <p:cNvPr id="30001" name="Line 34"/>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0002" name="Line 35"/>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0003" name="Line 36"/>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0004" name="Line 37"/>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0005" name="Line 38"/>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0006" name="Line 39"/>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0007" name="Line 40"/>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0008" name="Line 41"/>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0009" name="Line 42"/>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0010" name="Line 43"/>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0011" name="Line 44"/>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30012" name="Line 45"/>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29992" name="Oval 46"/>
            <p:cNvSpPr>
              <a:spLocks noChangeArrowheads="1"/>
            </p:cNvSpPr>
            <p:nvPr/>
          </p:nvSpPr>
          <p:spPr bwMode="auto">
            <a:xfrm>
              <a:off x="1194" y="2044"/>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9993" name="Oval 47"/>
            <p:cNvSpPr>
              <a:spLocks noChangeArrowheads="1"/>
            </p:cNvSpPr>
            <p:nvPr/>
          </p:nvSpPr>
          <p:spPr bwMode="auto">
            <a:xfrm>
              <a:off x="1410" y="2232"/>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9994" name="Oval 48"/>
            <p:cNvSpPr>
              <a:spLocks noChangeArrowheads="1"/>
            </p:cNvSpPr>
            <p:nvPr/>
          </p:nvSpPr>
          <p:spPr bwMode="auto">
            <a:xfrm>
              <a:off x="1202" y="223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9995" name="Oval 49"/>
            <p:cNvSpPr>
              <a:spLocks noChangeArrowheads="1"/>
            </p:cNvSpPr>
            <p:nvPr/>
          </p:nvSpPr>
          <p:spPr bwMode="auto">
            <a:xfrm>
              <a:off x="1198" y="24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9996" name="Oval 50"/>
            <p:cNvSpPr>
              <a:spLocks noChangeArrowheads="1"/>
            </p:cNvSpPr>
            <p:nvPr/>
          </p:nvSpPr>
          <p:spPr bwMode="auto">
            <a:xfrm>
              <a:off x="1406" y="2420"/>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9997" name="Oval 51"/>
            <p:cNvSpPr>
              <a:spLocks noChangeArrowheads="1"/>
            </p:cNvSpPr>
            <p:nvPr/>
          </p:nvSpPr>
          <p:spPr bwMode="auto">
            <a:xfrm>
              <a:off x="994" y="203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9998" name="Oval 52"/>
            <p:cNvSpPr>
              <a:spLocks noChangeArrowheads="1"/>
            </p:cNvSpPr>
            <p:nvPr/>
          </p:nvSpPr>
          <p:spPr bwMode="auto">
            <a:xfrm>
              <a:off x="1198" y="1852"/>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9999" name="Oval 53"/>
            <p:cNvSpPr>
              <a:spLocks noChangeArrowheads="1"/>
            </p:cNvSpPr>
            <p:nvPr/>
          </p:nvSpPr>
          <p:spPr bwMode="auto">
            <a:xfrm>
              <a:off x="1402" y="185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30000" name="Oval 54"/>
            <p:cNvSpPr>
              <a:spLocks noChangeArrowheads="1"/>
            </p:cNvSpPr>
            <p:nvPr/>
          </p:nvSpPr>
          <p:spPr bwMode="auto">
            <a:xfrm>
              <a:off x="1398" y="204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grpSp>
      <p:sp>
        <p:nvSpPr>
          <p:cNvPr id="29730" name="Oval 55"/>
          <p:cNvSpPr>
            <a:spLocks noChangeArrowheads="1"/>
          </p:cNvSpPr>
          <p:nvPr/>
        </p:nvSpPr>
        <p:spPr bwMode="auto">
          <a:xfrm>
            <a:off x="1498600" y="3060700"/>
            <a:ext cx="393700" cy="304800"/>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29731" name="Text Box 56"/>
          <p:cNvSpPr txBox="1">
            <a:spLocks noChangeArrowheads="1"/>
          </p:cNvSpPr>
          <p:nvPr/>
        </p:nvSpPr>
        <p:spPr bwMode="auto">
          <a:xfrm>
            <a:off x="4334435" y="2590800"/>
            <a:ext cx="6719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solidFill>
                  <a:schemeClr val="accent1"/>
                </a:solidFill>
              </a:rPr>
              <a:t>color</a:t>
            </a:r>
            <a:r>
              <a:rPr lang="en-US" sz="1400" i="0"/>
              <a:t>  </a:t>
            </a:r>
          </a:p>
        </p:txBody>
      </p:sp>
      <p:sp>
        <p:nvSpPr>
          <p:cNvPr id="29732" name="Text Box 57"/>
          <p:cNvSpPr txBox="1">
            <a:spLocks noChangeArrowheads="1"/>
          </p:cNvSpPr>
          <p:nvPr/>
        </p:nvSpPr>
        <p:spPr bwMode="auto">
          <a:xfrm>
            <a:off x="5266463" y="3124200"/>
            <a:ext cx="8018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solidFill>
                  <a:srgbClr val="FF0000"/>
                </a:solidFill>
              </a:rPr>
              <a:t>opacity</a:t>
            </a:r>
            <a:r>
              <a:rPr lang="en-US" sz="1400" i="0"/>
              <a:t> </a:t>
            </a:r>
          </a:p>
        </p:txBody>
      </p:sp>
      <p:sp>
        <p:nvSpPr>
          <p:cNvPr id="29733" name="Text Box 58"/>
          <p:cNvSpPr txBox="1">
            <a:spLocks noChangeArrowheads="1"/>
          </p:cNvSpPr>
          <p:nvPr/>
        </p:nvSpPr>
        <p:spPr bwMode="auto">
          <a:xfrm>
            <a:off x="1624436" y="5727700"/>
            <a:ext cx="18755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object (</a:t>
            </a:r>
            <a:r>
              <a:rPr lang="en-US" sz="1400" i="0">
                <a:solidFill>
                  <a:schemeClr val="accent1"/>
                </a:solidFill>
              </a:rPr>
              <a:t>color</a:t>
            </a:r>
            <a:r>
              <a:rPr lang="en-US" sz="1400" i="0"/>
              <a:t>, </a:t>
            </a:r>
            <a:r>
              <a:rPr lang="en-US" sz="1400" i="0">
                <a:solidFill>
                  <a:srgbClr val="FF0000"/>
                </a:solidFill>
              </a:rPr>
              <a:t>opacity</a:t>
            </a:r>
            <a:r>
              <a:rPr lang="en-US" sz="1400" i="0"/>
              <a:t>)</a:t>
            </a:r>
          </a:p>
        </p:txBody>
      </p:sp>
      <p:sp>
        <p:nvSpPr>
          <p:cNvPr id="29734" name="Text Box 59"/>
          <p:cNvSpPr txBox="1">
            <a:spLocks noChangeArrowheads="1"/>
          </p:cNvSpPr>
          <p:nvPr/>
        </p:nvSpPr>
        <p:spPr bwMode="auto">
          <a:xfrm>
            <a:off x="5334000" y="5638800"/>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SzTx/>
            </a:pPr>
            <a:r>
              <a:rPr lang="en-US" sz="1400" i="0"/>
              <a:t>Similar to ray casting with simultaneous rays</a:t>
            </a:r>
          </a:p>
        </p:txBody>
      </p:sp>
      <p:grpSp>
        <p:nvGrpSpPr>
          <p:cNvPr id="4" name="Group 60"/>
          <p:cNvGrpSpPr>
            <a:grpSpLocks/>
          </p:cNvGrpSpPr>
          <p:nvPr/>
        </p:nvGrpSpPr>
        <p:grpSpPr bwMode="auto">
          <a:xfrm rot="-3738863">
            <a:off x="1809751" y="3671887"/>
            <a:ext cx="2209800" cy="155575"/>
            <a:chOff x="144" y="1056"/>
            <a:chExt cx="1392" cy="98"/>
          </a:xfrm>
        </p:grpSpPr>
        <p:sp>
          <p:nvSpPr>
            <p:cNvPr id="29983" name="Line 61"/>
            <p:cNvSpPr>
              <a:spLocks noChangeShapeType="1"/>
            </p:cNvSpPr>
            <p:nvPr/>
          </p:nvSpPr>
          <p:spPr bwMode="auto">
            <a:xfrm rot="-3423">
              <a:off x="144" y="1104"/>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84" name="Oval 62"/>
            <p:cNvSpPr>
              <a:spLocks noChangeArrowheads="1"/>
            </p:cNvSpPr>
            <p:nvPr/>
          </p:nvSpPr>
          <p:spPr bwMode="auto">
            <a:xfrm rot="-7257">
              <a:off x="480" y="1058"/>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85" name="Oval 63"/>
            <p:cNvSpPr>
              <a:spLocks noChangeArrowheads="1"/>
            </p:cNvSpPr>
            <p:nvPr/>
          </p:nvSpPr>
          <p:spPr bwMode="auto">
            <a:xfrm rot="-7257">
              <a:off x="1247" y="1056"/>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86" name="Oval 64"/>
            <p:cNvSpPr>
              <a:spLocks noChangeArrowheads="1"/>
            </p:cNvSpPr>
            <p:nvPr/>
          </p:nvSpPr>
          <p:spPr bwMode="auto">
            <a:xfrm rot="-7257">
              <a:off x="1055" y="1056"/>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87" name="Oval 65"/>
            <p:cNvSpPr>
              <a:spLocks noChangeArrowheads="1"/>
            </p:cNvSpPr>
            <p:nvPr/>
          </p:nvSpPr>
          <p:spPr bwMode="auto">
            <a:xfrm rot="-7257">
              <a:off x="863" y="1057"/>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88" name="Oval 66"/>
            <p:cNvSpPr>
              <a:spLocks noChangeArrowheads="1"/>
            </p:cNvSpPr>
            <p:nvPr/>
          </p:nvSpPr>
          <p:spPr bwMode="auto">
            <a:xfrm rot="-7257">
              <a:off x="671" y="1057"/>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89" name="Oval 67"/>
            <p:cNvSpPr>
              <a:spLocks noChangeArrowheads="1"/>
            </p:cNvSpPr>
            <p:nvPr/>
          </p:nvSpPr>
          <p:spPr bwMode="auto">
            <a:xfrm rot="-7257">
              <a:off x="288" y="1058"/>
              <a:ext cx="96" cy="96"/>
            </a:xfrm>
            <a:prstGeom prst="ellipse">
              <a:avLst/>
            </a:prstGeom>
            <a:solidFill>
              <a:srgbClr val="FF0000"/>
            </a:solidFill>
            <a:ln w="9525">
              <a:solidFill>
                <a:schemeClr val="tx1"/>
              </a:solidFill>
              <a:round/>
              <a:headEnd/>
              <a:tailEnd/>
            </a:ln>
          </p:spPr>
          <p:txBody>
            <a:bodyPr wrap="none" anchor="ctr"/>
            <a:lstStyle/>
            <a:p>
              <a:endParaRPr lang="de-DE" sz="1400"/>
            </a:p>
          </p:txBody>
        </p:sp>
      </p:grpSp>
      <p:grpSp>
        <p:nvGrpSpPr>
          <p:cNvPr id="5" name="Group 68"/>
          <p:cNvGrpSpPr>
            <a:grpSpLocks/>
          </p:cNvGrpSpPr>
          <p:nvPr/>
        </p:nvGrpSpPr>
        <p:grpSpPr bwMode="auto">
          <a:xfrm>
            <a:off x="2549525" y="2562225"/>
            <a:ext cx="1992313" cy="2443163"/>
            <a:chOff x="1589" y="1645"/>
            <a:chExt cx="1255" cy="1539"/>
          </a:xfrm>
        </p:grpSpPr>
        <p:grpSp>
          <p:nvGrpSpPr>
            <p:cNvPr id="29942" name="Group 69"/>
            <p:cNvGrpSpPr>
              <a:grpSpLocks/>
            </p:cNvGrpSpPr>
            <p:nvPr/>
          </p:nvGrpSpPr>
          <p:grpSpPr bwMode="auto">
            <a:xfrm rot="1649715">
              <a:off x="1589" y="1645"/>
              <a:ext cx="290" cy="1393"/>
              <a:chOff x="383" y="241"/>
              <a:chExt cx="290" cy="1393"/>
            </a:xfrm>
          </p:grpSpPr>
          <p:grpSp>
            <p:nvGrpSpPr>
              <p:cNvPr id="29945" name="Group 70"/>
              <p:cNvGrpSpPr>
                <a:grpSpLocks/>
              </p:cNvGrpSpPr>
              <p:nvPr/>
            </p:nvGrpSpPr>
            <p:grpSpPr bwMode="auto">
              <a:xfrm>
                <a:off x="384" y="241"/>
                <a:ext cx="289" cy="1393"/>
                <a:chOff x="312" y="409"/>
                <a:chExt cx="289" cy="1393"/>
              </a:xfrm>
            </p:grpSpPr>
            <p:grpSp>
              <p:nvGrpSpPr>
                <p:cNvPr id="29966" name="Group 71"/>
                <p:cNvGrpSpPr>
                  <a:grpSpLocks/>
                </p:cNvGrpSpPr>
                <p:nvPr/>
              </p:nvGrpSpPr>
              <p:grpSpPr bwMode="auto">
                <a:xfrm rot="-5388578">
                  <a:off x="-335" y="1056"/>
                  <a:ext cx="1392" cy="98"/>
                  <a:chOff x="144" y="1056"/>
                  <a:chExt cx="1392" cy="98"/>
                </a:xfrm>
              </p:grpSpPr>
              <p:sp>
                <p:nvSpPr>
                  <p:cNvPr id="29976" name="Line 72"/>
                  <p:cNvSpPr>
                    <a:spLocks noChangeShapeType="1"/>
                  </p:cNvSpPr>
                  <p:nvPr/>
                </p:nvSpPr>
                <p:spPr bwMode="auto">
                  <a:xfrm rot="-3423">
                    <a:off x="144" y="1104"/>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77" name="Oval 73"/>
                  <p:cNvSpPr>
                    <a:spLocks noChangeArrowheads="1"/>
                  </p:cNvSpPr>
                  <p:nvPr/>
                </p:nvSpPr>
                <p:spPr bwMode="auto">
                  <a:xfrm rot="-7257">
                    <a:off x="480" y="1058"/>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78" name="Oval 74"/>
                  <p:cNvSpPr>
                    <a:spLocks noChangeArrowheads="1"/>
                  </p:cNvSpPr>
                  <p:nvPr/>
                </p:nvSpPr>
                <p:spPr bwMode="auto">
                  <a:xfrm rot="-7257">
                    <a:off x="1247" y="1056"/>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79" name="Oval 75"/>
                  <p:cNvSpPr>
                    <a:spLocks noChangeArrowheads="1"/>
                  </p:cNvSpPr>
                  <p:nvPr/>
                </p:nvSpPr>
                <p:spPr bwMode="auto">
                  <a:xfrm rot="-7257">
                    <a:off x="1055" y="1056"/>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80" name="Oval 76"/>
                  <p:cNvSpPr>
                    <a:spLocks noChangeArrowheads="1"/>
                  </p:cNvSpPr>
                  <p:nvPr/>
                </p:nvSpPr>
                <p:spPr bwMode="auto">
                  <a:xfrm rot="-7257">
                    <a:off x="863" y="1057"/>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81" name="Oval 77"/>
                  <p:cNvSpPr>
                    <a:spLocks noChangeArrowheads="1"/>
                  </p:cNvSpPr>
                  <p:nvPr/>
                </p:nvSpPr>
                <p:spPr bwMode="auto">
                  <a:xfrm rot="-7257">
                    <a:off x="671" y="1057"/>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82" name="Oval 78"/>
                  <p:cNvSpPr>
                    <a:spLocks noChangeArrowheads="1"/>
                  </p:cNvSpPr>
                  <p:nvPr/>
                </p:nvSpPr>
                <p:spPr bwMode="auto">
                  <a:xfrm rot="-7257">
                    <a:off x="288" y="1058"/>
                    <a:ext cx="96" cy="96"/>
                  </a:xfrm>
                  <a:prstGeom prst="ellipse">
                    <a:avLst/>
                  </a:prstGeom>
                  <a:solidFill>
                    <a:srgbClr val="FF0000"/>
                  </a:solidFill>
                  <a:ln w="9525">
                    <a:solidFill>
                      <a:schemeClr val="tx1"/>
                    </a:solidFill>
                    <a:round/>
                    <a:headEnd/>
                    <a:tailEnd/>
                  </a:ln>
                </p:spPr>
                <p:txBody>
                  <a:bodyPr wrap="none" anchor="ctr"/>
                  <a:lstStyle/>
                  <a:p>
                    <a:endParaRPr lang="de-DE" sz="1400"/>
                  </a:p>
                </p:txBody>
              </p:sp>
            </p:grpSp>
            <p:grpSp>
              <p:nvGrpSpPr>
                <p:cNvPr id="29967" name="Group 79"/>
                <p:cNvGrpSpPr>
                  <a:grpSpLocks/>
                </p:cNvGrpSpPr>
                <p:nvPr/>
              </p:nvGrpSpPr>
              <p:grpSpPr bwMode="auto">
                <a:xfrm>
                  <a:off x="504" y="410"/>
                  <a:ext cx="97" cy="1392"/>
                  <a:chOff x="504" y="410"/>
                  <a:chExt cx="97" cy="1392"/>
                </a:xfrm>
              </p:grpSpPr>
              <p:sp>
                <p:nvSpPr>
                  <p:cNvPr id="29968" name="Line 80"/>
                  <p:cNvSpPr>
                    <a:spLocks noChangeShapeType="1"/>
                  </p:cNvSpPr>
                  <p:nvPr/>
                </p:nvSpPr>
                <p:spPr bwMode="auto">
                  <a:xfrm rot="-5392001">
                    <a:off x="-144" y="1106"/>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69" name="Line 81"/>
                  <p:cNvSpPr>
                    <a:spLocks noChangeShapeType="1"/>
                  </p:cNvSpPr>
                  <p:nvPr/>
                </p:nvSpPr>
                <p:spPr bwMode="auto">
                  <a:xfrm rot="-5392001">
                    <a:off x="-144" y="1106"/>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70" name="Oval 82"/>
                  <p:cNvSpPr>
                    <a:spLocks noChangeArrowheads="1"/>
                  </p:cNvSpPr>
                  <p:nvPr/>
                </p:nvSpPr>
                <p:spPr bwMode="auto">
                  <a:xfrm rot="-5395835">
                    <a:off x="504" y="137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71" name="Oval 83"/>
                  <p:cNvSpPr>
                    <a:spLocks noChangeArrowheads="1"/>
                  </p:cNvSpPr>
                  <p:nvPr/>
                </p:nvSpPr>
                <p:spPr bwMode="auto">
                  <a:xfrm rot="-5395835">
                    <a:off x="505" y="60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72" name="Oval 84"/>
                  <p:cNvSpPr>
                    <a:spLocks noChangeArrowheads="1"/>
                  </p:cNvSpPr>
                  <p:nvPr/>
                </p:nvSpPr>
                <p:spPr bwMode="auto">
                  <a:xfrm rot="-5395835">
                    <a:off x="504" y="79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73" name="Oval 85"/>
                  <p:cNvSpPr>
                    <a:spLocks noChangeArrowheads="1"/>
                  </p:cNvSpPr>
                  <p:nvPr/>
                </p:nvSpPr>
                <p:spPr bwMode="auto">
                  <a:xfrm rot="-5395835">
                    <a:off x="505" y="988"/>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74" name="Oval 86"/>
                  <p:cNvSpPr>
                    <a:spLocks noChangeArrowheads="1"/>
                  </p:cNvSpPr>
                  <p:nvPr/>
                </p:nvSpPr>
                <p:spPr bwMode="auto">
                  <a:xfrm rot="-5395835">
                    <a:off x="504" y="117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75" name="Oval 87"/>
                  <p:cNvSpPr>
                    <a:spLocks noChangeArrowheads="1"/>
                  </p:cNvSpPr>
                  <p:nvPr/>
                </p:nvSpPr>
                <p:spPr bwMode="auto">
                  <a:xfrm rot="-5395835">
                    <a:off x="504" y="156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grpSp>
          </p:grpSp>
          <p:grpSp>
            <p:nvGrpSpPr>
              <p:cNvPr id="29946" name="Group 88"/>
              <p:cNvGrpSpPr>
                <a:grpSpLocks/>
              </p:cNvGrpSpPr>
              <p:nvPr/>
            </p:nvGrpSpPr>
            <p:grpSpPr bwMode="auto">
              <a:xfrm>
                <a:off x="576" y="242"/>
                <a:ext cx="97" cy="1392"/>
                <a:chOff x="576" y="242"/>
                <a:chExt cx="97" cy="1392"/>
              </a:xfrm>
            </p:grpSpPr>
            <p:sp>
              <p:nvSpPr>
                <p:cNvPr id="29956" name="Line 89"/>
                <p:cNvSpPr>
                  <a:spLocks noChangeShapeType="1"/>
                </p:cNvSpPr>
                <p:nvPr/>
              </p:nvSpPr>
              <p:spPr bwMode="auto">
                <a:xfrm rot="-5392001">
                  <a:off x="-72" y="93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57" name="Line 90"/>
                <p:cNvSpPr>
                  <a:spLocks noChangeShapeType="1"/>
                </p:cNvSpPr>
                <p:nvPr/>
              </p:nvSpPr>
              <p:spPr bwMode="auto">
                <a:xfrm rot="-5392001">
                  <a:off x="-72" y="93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58" name="Oval 91"/>
                <p:cNvSpPr>
                  <a:spLocks noChangeArrowheads="1"/>
                </p:cNvSpPr>
                <p:nvPr/>
              </p:nvSpPr>
              <p:spPr bwMode="auto">
                <a:xfrm rot="-5395835">
                  <a:off x="576" y="120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59" name="Oval 92"/>
                <p:cNvSpPr>
                  <a:spLocks noChangeArrowheads="1"/>
                </p:cNvSpPr>
                <p:nvPr/>
              </p:nvSpPr>
              <p:spPr bwMode="auto">
                <a:xfrm rot="-5395835">
                  <a:off x="577" y="43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60" name="Oval 93"/>
                <p:cNvSpPr>
                  <a:spLocks noChangeArrowheads="1"/>
                </p:cNvSpPr>
                <p:nvPr/>
              </p:nvSpPr>
              <p:spPr bwMode="auto">
                <a:xfrm rot="-5395835">
                  <a:off x="576" y="62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61" name="Oval 94"/>
                <p:cNvSpPr>
                  <a:spLocks noChangeArrowheads="1"/>
                </p:cNvSpPr>
                <p:nvPr/>
              </p:nvSpPr>
              <p:spPr bwMode="auto">
                <a:xfrm rot="-5395835">
                  <a:off x="577" y="82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62" name="Oval 95"/>
                <p:cNvSpPr>
                  <a:spLocks noChangeArrowheads="1"/>
                </p:cNvSpPr>
                <p:nvPr/>
              </p:nvSpPr>
              <p:spPr bwMode="auto">
                <a:xfrm rot="-5395835">
                  <a:off x="576" y="101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63" name="Oval 96"/>
                <p:cNvSpPr>
                  <a:spLocks noChangeArrowheads="1"/>
                </p:cNvSpPr>
                <p:nvPr/>
              </p:nvSpPr>
              <p:spPr bwMode="auto">
                <a:xfrm rot="-5395835">
                  <a:off x="576" y="139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64" name="Line 97"/>
                <p:cNvSpPr>
                  <a:spLocks noChangeShapeType="1"/>
                </p:cNvSpPr>
                <p:nvPr/>
              </p:nvSpPr>
              <p:spPr bwMode="auto">
                <a:xfrm rot="-5392001">
                  <a:off x="-72" y="93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65" name="Line 98"/>
                <p:cNvSpPr>
                  <a:spLocks noChangeShapeType="1"/>
                </p:cNvSpPr>
                <p:nvPr/>
              </p:nvSpPr>
              <p:spPr bwMode="auto">
                <a:xfrm rot="-5392001">
                  <a:off x="-72" y="93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grpSp>
            <p:nvGrpSpPr>
              <p:cNvPr id="29947" name="Group 99"/>
              <p:cNvGrpSpPr>
                <a:grpSpLocks/>
              </p:cNvGrpSpPr>
              <p:nvPr/>
            </p:nvGrpSpPr>
            <p:grpSpPr bwMode="auto">
              <a:xfrm>
                <a:off x="383" y="242"/>
                <a:ext cx="98" cy="1392"/>
                <a:chOff x="343" y="274"/>
                <a:chExt cx="98" cy="1392"/>
              </a:xfrm>
            </p:grpSpPr>
            <p:sp>
              <p:nvSpPr>
                <p:cNvPr id="29948" name="Line 100"/>
                <p:cNvSpPr>
                  <a:spLocks noChangeShapeType="1"/>
                </p:cNvSpPr>
                <p:nvPr/>
              </p:nvSpPr>
              <p:spPr bwMode="auto">
                <a:xfrm rot="-5392001">
                  <a:off x="-304" y="970"/>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49" name="Line 101"/>
                <p:cNvSpPr>
                  <a:spLocks noChangeShapeType="1"/>
                </p:cNvSpPr>
                <p:nvPr/>
              </p:nvSpPr>
              <p:spPr bwMode="auto">
                <a:xfrm rot="-5392001">
                  <a:off x="-304" y="970"/>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50" name="Oval 102"/>
                <p:cNvSpPr>
                  <a:spLocks noChangeArrowheads="1"/>
                </p:cNvSpPr>
                <p:nvPr/>
              </p:nvSpPr>
              <p:spPr bwMode="auto">
                <a:xfrm rot="-5395835">
                  <a:off x="344" y="123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51" name="Oval 103"/>
                <p:cNvSpPr>
                  <a:spLocks noChangeArrowheads="1"/>
                </p:cNvSpPr>
                <p:nvPr/>
              </p:nvSpPr>
              <p:spPr bwMode="auto">
                <a:xfrm rot="-5395835">
                  <a:off x="345" y="46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52" name="Oval 104"/>
                <p:cNvSpPr>
                  <a:spLocks noChangeArrowheads="1"/>
                </p:cNvSpPr>
                <p:nvPr/>
              </p:nvSpPr>
              <p:spPr bwMode="auto">
                <a:xfrm rot="-5395835">
                  <a:off x="344" y="65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53" name="Oval 105"/>
                <p:cNvSpPr>
                  <a:spLocks noChangeArrowheads="1"/>
                </p:cNvSpPr>
                <p:nvPr/>
              </p:nvSpPr>
              <p:spPr bwMode="auto">
                <a:xfrm rot="-5395835">
                  <a:off x="345" y="852"/>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54" name="Oval 106"/>
                <p:cNvSpPr>
                  <a:spLocks noChangeArrowheads="1"/>
                </p:cNvSpPr>
                <p:nvPr/>
              </p:nvSpPr>
              <p:spPr bwMode="auto">
                <a:xfrm rot="-5395835">
                  <a:off x="344" y="104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55" name="Oval 107"/>
                <p:cNvSpPr>
                  <a:spLocks noChangeArrowheads="1"/>
                </p:cNvSpPr>
                <p:nvPr/>
              </p:nvSpPr>
              <p:spPr bwMode="auto">
                <a:xfrm rot="-5395835">
                  <a:off x="343" y="1426"/>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grpSp>
        </p:grpSp>
        <p:sp>
          <p:nvSpPr>
            <p:cNvPr id="29943" name="Freeform 108"/>
            <p:cNvSpPr>
              <a:spLocks/>
            </p:cNvSpPr>
            <p:nvPr/>
          </p:nvSpPr>
          <p:spPr bwMode="auto">
            <a:xfrm>
              <a:off x="2212" y="2700"/>
              <a:ext cx="120" cy="196"/>
            </a:xfrm>
            <a:custGeom>
              <a:avLst/>
              <a:gdLst>
                <a:gd name="T0" fmla="*/ 41 w 192"/>
                <a:gd name="T1" fmla="*/ 0 h 296"/>
                <a:gd name="T2" fmla="*/ 43 w 192"/>
                <a:gd name="T3" fmla="*/ 9 h 296"/>
                <a:gd name="T4" fmla="*/ 47 w 192"/>
                <a:gd name="T5" fmla="*/ 23 h 296"/>
                <a:gd name="T6" fmla="*/ 29 w 192"/>
                <a:gd name="T7" fmla="*/ 65 h 296"/>
                <a:gd name="T8" fmla="*/ 12 w 192"/>
                <a:gd name="T9" fmla="*/ 79 h 296"/>
                <a:gd name="T10" fmla="*/ 0 w 192"/>
                <a:gd name="T11" fmla="*/ 83 h 296"/>
                <a:gd name="T12" fmla="*/ 0 w 192"/>
                <a:gd name="T13" fmla="*/ 86 h 296"/>
                <a:gd name="T14" fmla="*/ 0 60000 65536"/>
                <a:gd name="T15" fmla="*/ 0 60000 65536"/>
                <a:gd name="T16" fmla="*/ 0 60000 65536"/>
                <a:gd name="T17" fmla="*/ 0 60000 65536"/>
                <a:gd name="T18" fmla="*/ 0 60000 65536"/>
                <a:gd name="T19" fmla="*/ 0 60000 65536"/>
                <a:gd name="T20" fmla="*/ 0 60000 65536"/>
                <a:gd name="T21" fmla="*/ 0 w 192"/>
                <a:gd name="T22" fmla="*/ 0 h 296"/>
                <a:gd name="T23" fmla="*/ 192 w 192"/>
                <a:gd name="T24" fmla="*/ 296 h 2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296">
                  <a:moveTo>
                    <a:pt x="168" y="0"/>
                  </a:moveTo>
                  <a:cubicBezTo>
                    <a:pt x="171" y="11"/>
                    <a:pt x="173" y="21"/>
                    <a:pt x="176" y="32"/>
                  </a:cubicBezTo>
                  <a:cubicBezTo>
                    <a:pt x="181" y="48"/>
                    <a:pt x="192" y="80"/>
                    <a:pt x="192" y="80"/>
                  </a:cubicBezTo>
                  <a:cubicBezTo>
                    <a:pt x="183" y="136"/>
                    <a:pt x="167" y="187"/>
                    <a:pt x="120" y="224"/>
                  </a:cubicBezTo>
                  <a:cubicBezTo>
                    <a:pt x="97" y="242"/>
                    <a:pt x="72" y="256"/>
                    <a:pt x="48" y="272"/>
                  </a:cubicBezTo>
                  <a:cubicBezTo>
                    <a:pt x="34" y="281"/>
                    <a:pt x="0" y="271"/>
                    <a:pt x="0" y="288"/>
                  </a:cubicBezTo>
                  <a:cubicBezTo>
                    <a:pt x="0" y="291"/>
                    <a:pt x="0" y="293"/>
                    <a:pt x="0" y="296"/>
                  </a:cubicBezTo>
                </a:path>
              </a:pathLst>
            </a:custGeom>
            <a:solidFill>
              <a:schemeClr val="accent1"/>
            </a:solidFill>
            <a:ln w="9525">
              <a:solidFill>
                <a:schemeClr val="tx1"/>
              </a:solidFill>
              <a:round/>
              <a:headEnd/>
              <a:tailEnd/>
            </a:ln>
          </p:spPr>
          <p:txBody>
            <a:bodyPr wrap="none" anchor="ctr"/>
            <a:lstStyle/>
            <a:p>
              <a:endParaRPr lang="de-DE" sz="1400"/>
            </a:p>
          </p:txBody>
        </p:sp>
        <p:sp>
          <p:nvSpPr>
            <p:cNvPr id="29944" name="Freeform 109"/>
            <p:cNvSpPr>
              <a:spLocks/>
            </p:cNvSpPr>
            <p:nvPr/>
          </p:nvSpPr>
          <p:spPr bwMode="auto">
            <a:xfrm>
              <a:off x="2720" y="2976"/>
              <a:ext cx="124" cy="208"/>
            </a:xfrm>
            <a:custGeom>
              <a:avLst/>
              <a:gdLst>
                <a:gd name="T0" fmla="*/ 45 w 192"/>
                <a:gd name="T1" fmla="*/ 0 h 296"/>
                <a:gd name="T2" fmla="*/ 48 w 192"/>
                <a:gd name="T3" fmla="*/ 11 h 296"/>
                <a:gd name="T4" fmla="*/ 52 w 192"/>
                <a:gd name="T5" fmla="*/ 27 h 296"/>
                <a:gd name="T6" fmla="*/ 32 w 192"/>
                <a:gd name="T7" fmla="*/ 77 h 296"/>
                <a:gd name="T8" fmla="*/ 13 w 192"/>
                <a:gd name="T9" fmla="*/ 94 h 296"/>
                <a:gd name="T10" fmla="*/ 0 w 192"/>
                <a:gd name="T11" fmla="*/ 100 h 296"/>
                <a:gd name="T12" fmla="*/ 0 w 192"/>
                <a:gd name="T13" fmla="*/ 103 h 296"/>
                <a:gd name="T14" fmla="*/ 0 60000 65536"/>
                <a:gd name="T15" fmla="*/ 0 60000 65536"/>
                <a:gd name="T16" fmla="*/ 0 60000 65536"/>
                <a:gd name="T17" fmla="*/ 0 60000 65536"/>
                <a:gd name="T18" fmla="*/ 0 60000 65536"/>
                <a:gd name="T19" fmla="*/ 0 60000 65536"/>
                <a:gd name="T20" fmla="*/ 0 60000 65536"/>
                <a:gd name="T21" fmla="*/ 0 w 192"/>
                <a:gd name="T22" fmla="*/ 0 h 296"/>
                <a:gd name="T23" fmla="*/ 192 w 192"/>
                <a:gd name="T24" fmla="*/ 296 h 2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296">
                  <a:moveTo>
                    <a:pt x="168" y="0"/>
                  </a:moveTo>
                  <a:cubicBezTo>
                    <a:pt x="171" y="11"/>
                    <a:pt x="173" y="21"/>
                    <a:pt x="176" y="32"/>
                  </a:cubicBezTo>
                  <a:cubicBezTo>
                    <a:pt x="181" y="48"/>
                    <a:pt x="192" y="80"/>
                    <a:pt x="192" y="80"/>
                  </a:cubicBezTo>
                  <a:cubicBezTo>
                    <a:pt x="183" y="136"/>
                    <a:pt x="167" y="187"/>
                    <a:pt x="120" y="224"/>
                  </a:cubicBezTo>
                  <a:cubicBezTo>
                    <a:pt x="97" y="242"/>
                    <a:pt x="72" y="256"/>
                    <a:pt x="48" y="272"/>
                  </a:cubicBezTo>
                  <a:cubicBezTo>
                    <a:pt x="34" y="281"/>
                    <a:pt x="0" y="271"/>
                    <a:pt x="0" y="288"/>
                  </a:cubicBezTo>
                  <a:cubicBezTo>
                    <a:pt x="0" y="291"/>
                    <a:pt x="0" y="293"/>
                    <a:pt x="0" y="296"/>
                  </a:cubicBezTo>
                </a:path>
              </a:pathLst>
            </a:custGeom>
            <a:solidFill>
              <a:srgbClr val="FF0000"/>
            </a:solidFill>
            <a:ln w="9525">
              <a:solidFill>
                <a:schemeClr val="tx1"/>
              </a:solidFill>
              <a:round/>
              <a:headEnd/>
              <a:tailEnd/>
            </a:ln>
          </p:spPr>
          <p:txBody>
            <a:bodyPr wrap="none" anchor="ctr"/>
            <a:lstStyle/>
            <a:p>
              <a:endParaRPr lang="de-DE" sz="1400"/>
            </a:p>
          </p:txBody>
        </p:sp>
      </p:grpSp>
      <p:sp>
        <p:nvSpPr>
          <p:cNvPr id="29737" name="AutoShape 110"/>
          <p:cNvSpPr>
            <a:spLocks noChangeArrowheads="1"/>
          </p:cNvSpPr>
          <p:nvPr/>
        </p:nvSpPr>
        <p:spPr bwMode="auto">
          <a:xfrm rot="1630016">
            <a:off x="5346700" y="5080000"/>
            <a:ext cx="825500" cy="393700"/>
          </a:xfrm>
          <a:prstGeom prst="leftArrow">
            <a:avLst>
              <a:gd name="adj1" fmla="val 50000"/>
              <a:gd name="adj2" fmla="val 52419"/>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9738" name="Oval 111"/>
          <p:cNvSpPr>
            <a:spLocks noChangeArrowheads="1"/>
          </p:cNvSpPr>
          <p:nvPr/>
        </p:nvSpPr>
        <p:spPr bwMode="auto">
          <a:xfrm>
            <a:off x="1603375" y="3181350"/>
            <a:ext cx="74613" cy="74613"/>
          </a:xfrm>
          <a:prstGeom prst="ellipse">
            <a:avLst/>
          </a:prstGeom>
          <a:solidFill>
            <a:srgbClr val="993366"/>
          </a:solidFill>
          <a:ln w="9525">
            <a:solidFill>
              <a:schemeClr val="tx1"/>
            </a:solidFill>
            <a:round/>
            <a:headEnd/>
            <a:tailEnd/>
          </a:ln>
        </p:spPr>
        <p:txBody>
          <a:bodyPr wrap="none" anchor="ctr"/>
          <a:lstStyle/>
          <a:p>
            <a:endParaRPr lang="de-DE" sz="1400"/>
          </a:p>
        </p:txBody>
      </p:sp>
      <p:grpSp>
        <p:nvGrpSpPr>
          <p:cNvPr id="12" name="Group 112"/>
          <p:cNvGrpSpPr>
            <a:grpSpLocks/>
          </p:cNvGrpSpPr>
          <p:nvPr/>
        </p:nvGrpSpPr>
        <p:grpSpPr bwMode="auto">
          <a:xfrm rot="1649715">
            <a:off x="2154238" y="2940050"/>
            <a:ext cx="2693987" cy="2212975"/>
            <a:chOff x="1256" y="1832"/>
            <a:chExt cx="1697" cy="1394"/>
          </a:xfrm>
        </p:grpSpPr>
        <p:grpSp>
          <p:nvGrpSpPr>
            <p:cNvPr id="29917" name="Group 113"/>
            <p:cNvGrpSpPr>
              <a:grpSpLocks/>
            </p:cNvGrpSpPr>
            <p:nvPr/>
          </p:nvGrpSpPr>
          <p:grpSpPr bwMode="auto">
            <a:xfrm rot="-5388578">
              <a:off x="609" y="2480"/>
              <a:ext cx="1392" cy="98"/>
              <a:chOff x="144" y="1056"/>
              <a:chExt cx="1392" cy="98"/>
            </a:xfrm>
          </p:grpSpPr>
          <p:sp>
            <p:nvSpPr>
              <p:cNvPr id="29935" name="Line 114"/>
              <p:cNvSpPr>
                <a:spLocks noChangeShapeType="1"/>
              </p:cNvSpPr>
              <p:nvPr/>
            </p:nvSpPr>
            <p:spPr bwMode="auto">
              <a:xfrm rot="-3423">
                <a:off x="144" y="1104"/>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36" name="Oval 115"/>
              <p:cNvSpPr>
                <a:spLocks noChangeArrowheads="1"/>
              </p:cNvSpPr>
              <p:nvPr/>
            </p:nvSpPr>
            <p:spPr bwMode="auto">
              <a:xfrm rot="-7257">
                <a:off x="480" y="1058"/>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37" name="Oval 116"/>
              <p:cNvSpPr>
                <a:spLocks noChangeArrowheads="1"/>
              </p:cNvSpPr>
              <p:nvPr/>
            </p:nvSpPr>
            <p:spPr bwMode="auto">
              <a:xfrm rot="-7257">
                <a:off x="1247" y="1056"/>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38" name="Oval 117"/>
              <p:cNvSpPr>
                <a:spLocks noChangeArrowheads="1"/>
              </p:cNvSpPr>
              <p:nvPr/>
            </p:nvSpPr>
            <p:spPr bwMode="auto">
              <a:xfrm rot="-7257">
                <a:off x="1055" y="1056"/>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39" name="Oval 118"/>
              <p:cNvSpPr>
                <a:spLocks noChangeArrowheads="1"/>
              </p:cNvSpPr>
              <p:nvPr/>
            </p:nvSpPr>
            <p:spPr bwMode="auto">
              <a:xfrm rot="-7257">
                <a:off x="863" y="1057"/>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40" name="Oval 119"/>
              <p:cNvSpPr>
                <a:spLocks noChangeArrowheads="1"/>
              </p:cNvSpPr>
              <p:nvPr/>
            </p:nvSpPr>
            <p:spPr bwMode="auto">
              <a:xfrm rot="-7257">
                <a:off x="671" y="1057"/>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941" name="Oval 120"/>
              <p:cNvSpPr>
                <a:spLocks noChangeArrowheads="1"/>
              </p:cNvSpPr>
              <p:nvPr/>
            </p:nvSpPr>
            <p:spPr bwMode="auto">
              <a:xfrm rot="-7257">
                <a:off x="288" y="1058"/>
                <a:ext cx="96" cy="96"/>
              </a:xfrm>
              <a:prstGeom prst="ellipse">
                <a:avLst/>
              </a:prstGeom>
              <a:solidFill>
                <a:srgbClr val="FF0000"/>
              </a:solidFill>
              <a:ln w="9525">
                <a:solidFill>
                  <a:schemeClr val="tx1"/>
                </a:solidFill>
                <a:round/>
                <a:headEnd/>
                <a:tailEnd/>
              </a:ln>
            </p:spPr>
            <p:txBody>
              <a:bodyPr wrap="none" anchor="ctr"/>
              <a:lstStyle/>
              <a:p>
                <a:endParaRPr lang="de-DE" sz="1400"/>
              </a:p>
            </p:txBody>
          </p:sp>
        </p:grpSp>
        <p:sp>
          <p:nvSpPr>
            <p:cNvPr id="29918" name="Freeform 121"/>
            <p:cNvSpPr>
              <a:spLocks/>
            </p:cNvSpPr>
            <p:nvPr/>
          </p:nvSpPr>
          <p:spPr bwMode="auto">
            <a:xfrm rot="7999">
              <a:off x="2273" y="2383"/>
              <a:ext cx="100" cy="488"/>
            </a:xfrm>
            <a:custGeom>
              <a:avLst/>
              <a:gdLst>
                <a:gd name="T0" fmla="*/ 0 w 296"/>
                <a:gd name="T1" fmla="*/ 0 h 672"/>
                <a:gd name="T2" fmla="*/ 3 w 296"/>
                <a:gd name="T3" fmla="*/ 15 h 672"/>
                <a:gd name="T4" fmla="*/ 4 w 296"/>
                <a:gd name="T5" fmla="*/ 18 h 672"/>
                <a:gd name="T6" fmla="*/ 8 w 296"/>
                <a:gd name="T7" fmla="*/ 55 h 672"/>
                <a:gd name="T8" fmla="*/ 11 w 296"/>
                <a:gd name="T9" fmla="*/ 110 h 672"/>
                <a:gd name="T10" fmla="*/ 11 w 296"/>
                <a:gd name="T11" fmla="*/ 129 h 672"/>
                <a:gd name="T12" fmla="*/ 9 w 296"/>
                <a:gd name="T13" fmla="*/ 211 h 672"/>
                <a:gd name="T14" fmla="*/ 7 w 296"/>
                <a:gd name="T15" fmla="*/ 227 h 672"/>
                <a:gd name="T16" fmla="*/ 0 w 296"/>
                <a:gd name="T17" fmla="*/ 257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chemeClr val="accent1"/>
            </a:solidFill>
            <a:ln w="9525">
              <a:solidFill>
                <a:schemeClr val="tx1"/>
              </a:solidFill>
              <a:round/>
              <a:headEnd/>
              <a:tailEnd/>
            </a:ln>
          </p:spPr>
          <p:txBody>
            <a:bodyPr wrap="none" anchor="ctr"/>
            <a:lstStyle/>
            <a:p>
              <a:endParaRPr lang="de-DE" sz="1400"/>
            </a:p>
          </p:txBody>
        </p:sp>
        <p:sp>
          <p:nvSpPr>
            <p:cNvPr id="29919" name="Freeform 122"/>
            <p:cNvSpPr>
              <a:spLocks/>
            </p:cNvSpPr>
            <p:nvPr/>
          </p:nvSpPr>
          <p:spPr bwMode="auto">
            <a:xfrm rot="7999">
              <a:off x="2854" y="2374"/>
              <a:ext cx="99" cy="480"/>
            </a:xfrm>
            <a:custGeom>
              <a:avLst/>
              <a:gdLst>
                <a:gd name="T0" fmla="*/ 0 w 296"/>
                <a:gd name="T1" fmla="*/ 0 h 672"/>
                <a:gd name="T2" fmla="*/ 3 w 296"/>
                <a:gd name="T3" fmla="*/ 15 h 672"/>
                <a:gd name="T4" fmla="*/ 4 w 296"/>
                <a:gd name="T5" fmla="*/ 17 h 672"/>
                <a:gd name="T6" fmla="*/ 8 w 296"/>
                <a:gd name="T7" fmla="*/ 53 h 672"/>
                <a:gd name="T8" fmla="*/ 10 w 296"/>
                <a:gd name="T9" fmla="*/ 105 h 672"/>
                <a:gd name="T10" fmla="*/ 11 w 296"/>
                <a:gd name="T11" fmla="*/ 122 h 672"/>
                <a:gd name="T12" fmla="*/ 9 w 296"/>
                <a:gd name="T13" fmla="*/ 201 h 672"/>
                <a:gd name="T14" fmla="*/ 7 w 296"/>
                <a:gd name="T15" fmla="*/ 216 h 672"/>
                <a:gd name="T16" fmla="*/ 0 w 296"/>
                <a:gd name="T17" fmla="*/ 245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rgbClr val="FF0000"/>
            </a:solidFill>
            <a:ln w="9525">
              <a:solidFill>
                <a:schemeClr val="tx1"/>
              </a:solidFill>
              <a:round/>
              <a:headEnd/>
              <a:tailEnd/>
            </a:ln>
          </p:spPr>
          <p:txBody>
            <a:bodyPr wrap="none" anchor="ctr"/>
            <a:lstStyle/>
            <a:p>
              <a:endParaRPr lang="de-DE" sz="1400"/>
            </a:p>
          </p:txBody>
        </p:sp>
        <p:grpSp>
          <p:nvGrpSpPr>
            <p:cNvPr id="29920" name="Group 123"/>
            <p:cNvGrpSpPr>
              <a:grpSpLocks/>
            </p:cNvGrpSpPr>
            <p:nvPr/>
          </p:nvGrpSpPr>
          <p:grpSpPr bwMode="auto">
            <a:xfrm>
              <a:off x="1448" y="1832"/>
              <a:ext cx="289" cy="1394"/>
              <a:chOff x="472" y="240"/>
              <a:chExt cx="289" cy="1394"/>
            </a:xfrm>
          </p:grpSpPr>
          <p:sp>
            <p:nvSpPr>
              <p:cNvPr id="29921" name="Line 124"/>
              <p:cNvSpPr>
                <a:spLocks noChangeShapeType="1"/>
              </p:cNvSpPr>
              <p:nvPr/>
            </p:nvSpPr>
            <p:spPr bwMode="auto">
              <a:xfrm rot="-5392001">
                <a:off x="16" y="93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22" name="Oval 125"/>
              <p:cNvSpPr>
                <a:spLocks noChangeArrowheads="1"/>
              </p:cNvSpPr>
              <p:nvPr/>
            </p:nvSpPr>
            <p:spPr bwMode="auto">
              <a:xfrm rot="-5395835">
                <a:off x="664" y="120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23" name="Oval 126"/>
              <p:cNvSpPr>
                <a:spLocks noChangeArrowheads="1"/>
              </p:cNvSpPr>
              <p:nvPr/>
            </p:nvSpPr>
            <p:spPr bwMode="auto">
              <a:xfrm rot="-5395835">
                <a:off x="665" y="43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24" name="Oval 127"/>
              <p:cNvSpPr>
                <a:spLocks noChangeArrowheads="1"/>
              </p:cNvSpPr>
              <p:nvPr/>
            </p:nvSpPr>
            <p:spPr bwMode="auto">
              <a:xfrm rot="-5395835">
                <a:off x="664" y="62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25" name="Oval 128"/>
              <p:cNvSpPr>
                <a:spLocks noChangeArrowheads="1"/>
              </p:cNvSpPr>
              <p:nvPr/>
            </p:nvSpPr>
            <p:spPr bwMode="auto">
              <a:xfrm rot="-5395835">
                <a:off x="665" y="82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26" name="Oval 129"/>
              <p:cNvSpPr>
                <a:spLocks noChangeArrowheads="1"/>
              </p:cNvSpPr>
              <p:nvPr/>
            </p:nvSpPr>
            <p:spPr bwMode="auto">
              <a:xfrm rot="-5395835">
                <a:off x="664" y="101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27" name="Oval 130"/>
              <p:cNvSpPr>
                <a:spLocks noChangeArrowheads="1"/>
              </p:cNvSpPr>
              <p:nvPr/>
            </p:nvSpPr>
            <p:spPr bwMode="auto">
              <a:xfrm rot="-5395835">
                <a:off x="664" y="139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28" name="Line 131"/>
              <p:cNvSpPr>
                <a:spLocks noChangeShapeType="1"/>
              </p:cNvSpPr>
              <p:nvPr/>
            </p:nvSpPr>
            <p:spPr bwMode="auto">
              <a:xfrm rot="-5392001">
                <a:off x="-176" y="936"/>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929" name="Oval 132"/>
              <p:cNvSpPr>
                <a:spLocks noChangeArrowheads="1"/>
              </p:cNvSpPr>
              <p:nvPr/>
            </p:nvSpPr>
            <p:spPr bwMode="auto">
              <a:xfrm rot="-5395835">
                <a:off x="472" y="120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30" name="Oval 133"/>
              <p:cNvSpPr>
                <a:spLocks noChangeArrowheads="1"/>
              </p:cNvSpPr>
              <p:nvPr/>
            </p:nvSpPr>
            <p:spPr bwMode="auto">
              <a:xfrm rot="-5395835">
                <a:off x="473" y="43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31" name="Oval 134"/>
              <p:cNvSpPr>
                <a:spLocks noChangeArrowheads="1"/>
              </p:cNvSpPr>
              <p:nvPr/>
            </p:nvSpPr>
            <p:spPr bwMode="auto">
              <a:xfrm rot="-5395835">
                <a:off x="472" y="62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32" name="Oval 135"/>
              <p:cNvSpPr>
                <a:spLocks noChangeArrowheads="1"/>
              </p:cNvSpPr>
              <p:nvPr/>
            </p:nvSpPr>
            <p:spPr bwMode="auto">
              <a:xfrm rot="-5395835">
                <a:off x="473" y="818"/>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33" name="Oval 136"/>
              <p:cNvSpPr>
                <a:spLocks noChangeArrowheads="1"/>
              </p:cNvSpPr>
              <p:nvPr/>
            </p:nvSpPr>
            <p:spPr bwMode="auto">
              <a:xfrm rot="-5395835">
                <a:off x="472" y="100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34" name="Oval 137"/>
              <p:cNvSpPr>
                <a:spLocks noChangeArrowheads="1"/>
              </p:cNvSpPr>
              <p:nvPr/>
            </p:nvSpPr>
            <p:spPr bwMode="auto">
              <a:xfrm rot="-5395835">
                <a:off x="472" y="139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grpSp>
      </p:grpSp>
      <p:grpSp>
        <p:nvGrpSpPr>
          <p:cNvPr id="15" name="Group 138"/>
          <p:cNvGrpSpPr>
            <a:grpSpLocks/>
          </p:cNvGrpSpPr>
          <p:nvPr/>
        </p:nvGrpSpPr>
        <p:grpSpPr bwMode="auto">
          <a:xfrm>
            <a:off x="2012950" y="2212975"/>
            <a:ext cx="2906713" cy="3055938"/>
            <a:chOff x="1268" y="1394"/>
            <a:chExt cx="1831" cy="1925"/>
          </a:xfrm>
        </p:grpSpPr>
        <p:sp>
          <p:nvSpPr>
            <p:cNvPr id="29882" name="Line 139"/>
            <p:cNvSpPr>
              <a:spLocks noChangeShapeType="1"/>
            </p:cNvSpPr>
            <p:nvPr/>
          </p:nvSpPr>
          <p:spPr bwMode="auto">
            <a:xfrm rot="-3742286">
              <a:off x="1142" y="235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29883" name="Group 140"/>
            <p:cNvGrpSpPr>
              <a:grpSpLocks/>
            </p:cNvGrpSpPr>
            <p:nvPr/>
          </p:nvGrpSpPr>
          <p:grpSpPr bwMode="auto">
            <a:xfrm rot="1649715">
              <a:off x="1779" y="1853"/>
              <a:ext cx="97" cy="1056"/>
              <a:chOff x="2360" y="385"/>
              <a:chExt cx="97" cy="1056"/>
            </a:xfrm>
          </p:grpSpPr>
          <p:sp>
            <p:nvSpPr>
              <p:cNvPr id="29911" name="Oval 141"/>
              <p:cNvSpPr>
                <a:spLocks noChangeArrowheads="1"/>
              </p:cNvSpPr>
              <p:nvPr/>
            </p:nvSpPr>
            <p:spPr bwMode="auto">
              <a:xfrm rot="-5395835">
                <a:off x="2360" y="115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12" name="Oval 142"/>
              <p:cNvSpPr>
                <a:spLocks noChangeArrowheads="1"/>
              </p:cNvSpPr>
              <p:nvPr/>
            </p:nvSpPr>
            <p:spPr bwMode="auto">
              <a:xfrm rot="-5395835">
                <a:off x="2361" y="38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13" name="Oval 143"/>
              <p:cNvSpPr>
                <a:spLocks noChangeArrowheads="1"/>
              </p:cNvSpPr>
              <p:nvPr/>
            </p:nvSpPr>
            <p:spPr bwMode="auto">
              <a:xfrm rot="-5395835">
                <a:off x="2360" y="57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14" name="Oval 144"/>
              <p:cNvSpPr>
                <a:spLocks noChangeArrowheads="1"/>
              </p:cNvSpPr>
              <p:nvPr/>
            </p:nvSpPr>
            <p:spPr bwMode="auto">
              <a:xfrm rot="-5395835">
                <a:off x="2361" y="77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15" name="Oval 145"/>
              <p:cNvSpPr>
                <a:spLocks noChangeArrowheads="1"/>
              </p:cNvSpPr>
              <p:nvPr/>
            </p:nvSpPr>
            <p:spPr bwMode="auto">
              <a:xfrm rot="-5395835">
                <a:off x="2360" y="96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16" name="Oval 146"/>
              <p:cNvSpPr>
                <a:spLocks noChangeArrowheads="1"/>
              </p:cNvSpPr>
              <p:nvPr/>
            </p:nvSpPr>
            <p:spPr bwMode="auto">
              <a:xfrm rot="-5395835">
                <a:off x="2360" y="134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grpSp>
        <p:sp>
          <p:nvSpPr>
            <p:cNvPr id="29884" name="Line 147"/>
            <p:cNvSpPr>
              <a:spLocks noChangeShapeType="1"/>
            </p:cNvSpPr>
            <p:nvPr/>
          </p:nvSpPr>
          <p:spPr bwMode="auto">
            <a:xfrm rot="-3742286">
              <a:off x="803" y="2179"/>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29885" name="Group 148"/>
            <p:cNvGrpSpPr>
              <a:grpSpLocks/>
            </p:cNvGrpSpPr>
            <p:nvPr/>
          </p:nvGrpSpPr>
          <p:grpSpPr bwMode="auto">
            <a:xfrm rot="1649715">
              <a:off x="1438" y="1674"/>
              <a:ext cx="98" cy="1055"/>
              <a:chOff x="1975" y="383"/>
              <a:chExt cx="98" cy="1055"/>
            </a:xfrm>
          </p:grpSpPr>
          <p:sp>
            <p:nvSpPr>
              <p:cNvPr id="29905" name="Oval 149"/>
              <p:cNvSpPr>
                <a:spLocks noChangeArrowheads="1"/>
              </p:cNvSpPr>
              <p:nvPr/>
            </p:nvSpPr>
            <p:spPr bwMode="auto">
              <a:xfrm rot="-5395835">
                <a:off x="1976" y="115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06" name="Oval 150"/>
              <p:cNvSpPr>
                <a:spLocks noChangeArrowheads="1"/>
              </p:cNvSpPr>
              <p:nvPr/>
            </p:nvSpPr>
            <p:spPr bwMode="auto">
              <a:xfrm rot="-5395835">
                <a:off x="1977" y="38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07" name="Oval 151"/>
              <p:cNvSpPr>
                <a:spLocks noChangeArrowheads="1"/>
              </p:cNvSpPr>
              <p:nvPr/>
            </p:nvSpPr>
            <p:spPr bwMode="auto">
              <a:xfrm rot="-5395835">
                <a:off x="1976" y="57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08" name="Oval 152"/>
              <p:cNvSpPr>
                <a:spLocks noChangeArrowheads="1"/>
              </p:cNvSpPr>
              <p:nvPr/>
            </p:nvSpPr>
            <p:spPr bwMode="auto">
              <a:xfrm rot="-5395835">
                <a:off x="1977" y="768"/>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09" name="Oval 153"/>
              <p:cNvSpPr>
                <a:spLocks noChangeArrowheads="1"/>
              </p:cNvSpPr>
              <p:nvPr/>
            </p:nvSpPr>
            <p:spPr bwMode="auto">
              <a:xfrm rot="-5395835">
                <a:off x="1976" y="95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10" name="Oval 154"/>
              <p:cNvSpPr>
                <a:spLocks noChangeArrowheads="1"/>
              </p:cNvSpPr>
              <p:nvPr/>
            </p:nvSpPr>
            <p:spPr bwMode="auto">
              <a:xfrm rot="-5395835">
                <a:off x="1975" y="1342"/>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grpSp>
        <p:sp>
          <p:nvSpPr>
            <p:cNvPr id="29886" name="Line 155"/>
            <p:cNvSpPr>
              <a:spLocks noChangeShapeType="1"/>
            </p:cNvSpPr>
            <p:nvPr/>
          </p:nvSpPr>
          <p:spPr bwMode="auto">
            <a:xfrm rot="-3742286">
              <a:off x="973" y="226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29887" name="Group 156"/>
            <p:cNvGrpSpPr>
              <a:grpSpLocks/>
            </p:cNvGrpSpPr>
            <p:nvPr/>
          </p:nvGrpSpPr>
          <p:grpSpPr bwMode="auto">
            <a:xfrm rot="1649715">
              <a:off x="1609" y="1763"/>
              <a:ext cx="97" cy="1056"/>
              <a:chOff x="2168" y="383"/>
              <a:chExt cx="97" cy="1056"/>
            </a:xfrm>
          </p:grpSpPr>
          <p:sp>
            <p:nvSpPr>
              <p:cNvPr id="29899" name="Oval 157"/>
              <p:cNvSpPr>
                <a:spLocks noChangeArrowheads="1"/>
              </p:cNvSpPr>
              <p:nvPr/>
            </p:nvSpPr>
            <p:spPr bwMode="auto">
              <a:xfrm rot="-5395835">
                <a:off x="2168" y="115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00" name="Oval 158"/>
              <p:cNvSpPr>
                <a:spLocks noChangeArrowheads="1"/>
              </p:cNvSpPr>
              <p:nvPr/>
            </p:nvSpPr>
            <p:spPr bwMode="auto">
              <a:xfrm rot="-5395835">
                <a:off x="2169" y="38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01" name="Oval 159"/>
              <p:cNvSpPr>
                <a:spLocks noChangeArrowheads="1"/>
              </p:cNvSpPr>
              <p:nvPr/>
            </p:nvSpPr>
            <p:spPr bwMode="auto">
              <a:xfrm rot="-5395835">
                <a:off x="2168" y="57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02" name="Oval 160"/>
              <p:cNvSpPr>
                <a:spLocks noChangeArrowheads="1"/>
              </p:cNvSpPr>
              <p:nvPr/>
            </p:nvSpPr>
            <p:spPr bwMode="auto">
              <a:xfrm rot="-5395835">
                <a:off x="2169" y="768"/>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03" name="Oval 161"/>
              <p:cNvSpPr>
                <a:spLocks noChangeArrowheads="1"/>
              </p:cNvSpPr>
              <p:nvPr/>
            </p:nvSpPr>
            <p:spPr bwMode="auto">
              <a:xfrm rot="-5395835">
                <a:off x="2168" y="95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904" name="Oval 162"/>
              <p:cNvSpPr>
                <a:spLocks noChangeArrowheads="1"/>
              </p:cNvSpPr>
              <p:nvPr/>
            </p:nvSpPr>
            <p:spPr bwMode="auto">
              <a:xfrm rot="-5395835">
                <a:off x="2168" y="134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grpSp>
        <p:sp>
          <p:nvSpPr>
            <p:cNvPr id="29888" name="Line 163"/>
            <p:cNvSpPr>
              <a:spLocks noChangeShapeType="1"/>
            </p:cNvSpPr>
            <p:nvPr/>
          </p:nvSpPr>
          <p:spPr bwMode="auto">
            <a:xfrm rot="-3742286">
              <a:off x="633" y="2090"/>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29889" name="Group 164"/>
            <p:cNvGrpSpPr>
              <a:grpSpLocks/>
            </p:cNvGrpSpPr>
            <p:nvPr/>
          </p:nvGrpSpPr>
          <p:grpSpPr bwMode="auto">
            <a:xfrm rot="1649715">
              <a:off x="1268" y="1584"/>
              <a:ext cx="98" cy="1055"/>
              <a:chOff x="1783" y="382"/>
              <a:chExt cx="98" cy="1055"/>
            </a:xfrm>
          </p:grpSpPr>
          <p:sp>
            <p:nvSpPr>
              <p:cNvPr id="29893" name="Oval 165"/>
              <p:cNvSpPr>
                <a:spLocks noChangeArrowheads="1"/>
              </p:cNvSpPr>
              <p:nvPr/>
            </p:nvSpPr>
            <p:spPr bwMode="auto">
              <a:xfrm rot="-5395835">
                <a:off x="1783" y="1149"/>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94" name="Oval 166"/>
              <p:cNvSpPr>
                <a:spLocks noChangeArrowheads="1"/>
              </p:cNvSpPr>
              <p:nvPr/>
            </p:nvSpPr>
            <p:spPr bwMode="auto">
              <a:xfrm rot="-5395835">
                <a:off x="1785" y="382"/>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95" name="Oval 167"/>
              <p:cNvSpPr>
                <a:spLocks noChangeArrowheads="1"/>
              </p:cNvSpPr>
              <p:nvPr/>
            </p:nvSpPr>
            <p:spPr bwMode="auto">
              <a:xfrm rot="-5395835">
                <a:off x="1784" y="574"/>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96" name="Oval 168"/>
              <p:cNvSpPr>
                <a:spLocks noChangeArrowheads="1"/>
              </p:cNvSpPr>
              <p:nvPr/>
            </p:nvSpPr>
            <p:spPr bwMode="auto">
              <a:xfrm rot="-5395835">
                <a:off x="1785" y="767"/>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97" name="Oval 169"/>
              <p:cNvSpPr>
                <a:spLocks noChangeArrowheads="1"/>
              </p:cNvSpPr>
              <p:nvPr/>
            </p:nvSpPr>
            <p:spPr bwMode="auto">
              <a:xfrm rot="-5395835">
                <a:off x="1784" y="958"/>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98" name="Oval 170"/>
              <p:cNvSpPr>
                <a:spLocks noChangeArrowheads="1"/>
              </p:cNvSpPr>
              <p:nvPr/>
            </p:nvSpPr>
            <p:spPr bwMode="auto">
              <a:xfrm rot="-5395835">
                <a:off x="1783" y="1341"/>
                <a:ext cx="96" cy="96"/>
              </a:xfrm>
              <a:prstGeom prst="ellipse">
                <a:avLst/>
              </a:prstGeom>
              <a:solidFill>
                <a:srgbClr val="FF0000"/>
              </a:solidFill>
              <a:ln w="9525">
                <a:solidFill>
                  <a:schemeClr val="tx1"/>
                </a:solidFill>
                <a:round/>
                <a:headEnd/>
                <a:tailEnd/>
              </a:ln>
            </p:spPr>
            <p:txBody>
              <a:bodyPr wrap="none" anchor="ctr"/>
              <a:lstStyle/>
              <a:p>
                <a:endParaRPr lang="de-DE" sz="1400"/>
              </a:p>
            </p:txBody>
          </p:sp>
        </p:grpSp>
        <p:grpSp>
          <p:nvGrpSpPr>
            <p:cNvPr id="29890" name="Group 171"/>
            <p:cNvGrpSpPr>
              <a:grpSpLocks/>
            </p:cNvGrpSpPr>
            <p:nvPr/>
          </p:nvGrpSpPr>
          <p:grpSpPr bwMode="auto">
            <a:xfrm>
              <a:off x="2322" y="2383"/>
              <a:ext cx="777" cy="936"/>
              <a:chOff x="2322" y="2383"/>
              <a:chExt cx="777" cy="936"/>
            </a:xfrm>
          </p:grpSpPr>
          <p:sp>
            <p:nvSpPr>
              <p:cNvPr id="29891" name="Freeform 172"/>
              <p:cNvSpPr>
                <a:spLocks/>
              </p:cNvSpPr>
              <p:nvPr/>
            </p:nvSpPr>
            <p:spPr bwMode="auto">
              <a:xfrm rot="1669449">
                <a:off x="2843" y="2630"/>
                <a:ext cx="256" cy="689"/>
              </a:xfrm>
              <a:custGeom>
                <a:avLst/>
                <a:gdLst>
                  <a:gd name="T0" fmla="*/ 0 w 296"/>
                  <a:gd name="T1" fmla="*/ 0 h 672"/>
                  <a:gd name="T2" fmla="*/ 47 w 296"/>
                  <a:gd name="T3" fmla="*/ 43 h 672"/>
                  <a:gd name="T4" fmla="*/ 62 w 296"/>
                  <a:gd name="T5" fmla="*/ 51 h 672"/>
                  <a:gd name="T6" fmla="*/ 140 w 296"/>
                  <a:gd name="T7" fmla="*/ 156 h 672"/>
                  <a:gd name="T8" fmla="*/ 181 w 296"/>
                  <a:gd name="T9" fmla="*/ 310 h 672"/>
                  <a:gd name="T10" fmla="*/ 191 w 296"/>
                  <a:gd name="T11" fmla="*/ 362 h 672"/>
                  <a:gd name="T12" fmla="*/ 156 w 296"/>
                  <a:gd name="T13" fmla="*/ 595 h 672"/>
                  <a:gd name="T14" fmla="*/ 125 w 296"/>
                  <a:gd name="T15" fmla="*/ 638 h 672"/>
                  <a:gd name="T16" fmla="*/ 0 w 296"/>
                  <a:gd name="T17" fmla="*/ 724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rgbClr val="FF0000"/>
              </a:solidFill>
              <a:ln w="9525">
                <a:solidFill>
                  <a:schemeClr val="tx1"/>
                </a:solidFill>
                <a:round/>
                <a:headEnd/>
                <a:tailEnd/>
              </a:ln>
            </p:spPr>
            <p:txBody>
              <a:bodyPr wrap="none" anchor="ctr"/>
              <a:lstStyle/>
              <a:p>
                <a:endParaRPr lang="de-DE" sz="1400"/>
              </a:p>
            </p:txBody>
          </p:sp>
          <p:sp>
            <p:nvSpPr>
              <p:cNvPr id="29892" name="Freeform 173"/>
              <p:cNvSpPr>
                <a:spLocks/>
              </p:cNvSpPr>
              <p:nvPr/>
            </p:nvSpPr>
            <p:spPr bwMode="auto">
              <a:xfrm rot="1680050">
                <a:off x="2322" y="2383"/>
                <a:ext cx="238" cy="672"/>
              </a:xfrm>
              <a:custGeom>
                <a:avLst/>
                <a:gdLst>
                  <a:gd name="T0" fmla="*/ 0 w 296"/>
                  <a:gd name="T1" fmla="*/ 0 h 672"/>
                  <a:gd name="T2" fmla="*/ 38 w 296"/>
                  <a:gd name="T3" fmla="*/ 40 h 672"/>
                  <a:gd name="T4" fmla="*/ 50 w 296"/>
                  <a:gd name="T5" fmla="*/ 48 h 672"/>
                  <a:gd name="T6" fmla="*/ 113 w 296"/>
                  <a:gd name="T7" fmla="*/ 144 h 672"/>
                  <a:gd name="T8" fmla="*/ 146 w 296"/>
                  <a:gd name="T9" fmla="*/ 288 h 672"/>
                  <a:gd name="T10" fmla="*/ 154 w 296"/>
                  <a:gd name="T11" fmla="*/ 336 h 672"/>
                  <a:gd name="T12" fmla="*/ 125 w 296"/>
                  <a:gd name="T13" fmla="*/ 552 h 672"/>
                  <a:gd name="T14" fmla="*/ 100 w 296"/>
                  <a:gd name="T15" fmla="*/ 592 h 672"/>
                  <a:gd name="T16" fmla="*/ 0 w 296"/>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chemeClr val="accent1"/>
              </a:solidFill>
              <a:ln w="9525">
                <a:solidFill>
                  <a:schemeClr val="tx1"/>
                </a:solidFill>
                <a:round/>
                <a:headEnd/>
                <a:tailEnd/>
              </a:ln>
            </p:spPr>
            <p:txBody>
              <a:bodyPr wrap="none" anchor="ctr"/>
              <a:lstStyle/>
              <a:p>
                <a:endParaRPr lang="de-DE" sz="1400"/>
              </a:p>
            </p:txBody>
          </p:sp>
        </p:grpSp>
      </p:grpSp>
      <p:grpSp>
        <p:nvGrpSpPr>
          <p:cNvPr id="21" name="Group 174"/>
          <p:cNvGrpSpPr>
            <a:grpSpLocks/>
          </p:cNvGrpSpPr>
          <p:nvPr/>
        </p:nvGrpSpPr>
        <p:grpSpPr bwMode="auto">
          <a:xfrm>
            <a:off x="1762125" y="2074863"/>
            <a:ext cx="3157538" cy="3194050"/>
            <a:chOff x="1110" y="1307"/>
            <a:chExt cx="1989" cy="2012"/>
          </a:xfrm>
        </p:grpSpPr>
        <p:grpSp>
          <p:nvGrpSpPr>
            <p:cNvPr id="29842" name="Group 175"/>
            <p:cNvGrpSpPr>
              <a:grpSpLocks/>
            </p:cNvGrpSpPr>
            <p:nvPr/>
          </p:nvGrpSpPr>
          <p:grpSpPr bwMode="auto">
            <a:xfrm rot="-3738863">
              <a:off x="463" y="1954"/>
              <a:ext cx="1392" cy="98"/>
              <a:chOff x="144" y="1056"/>
              <a:chExt cx="1392" cy="98"/>
            </a:xfrm>
          </p:grpSpPr>
          <p:sp>
            <p:nvSpPr>
              <p:cNvPr id="29875" name="Line 176"/>
              <p:cNvSpPr>
                <a:spLocks noChangeShapeType="1"/>
              </p:cNvSpPr>
              <p:nvPr/>
            </p:nvSpPr>
            <p:spPr bwMode="auto">
              <a:xfrm rot="-3423">
                <a:off x="144" y="1104"/>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876" name="Oval 177"/>
              <p:cNvSpPr>
                <a:spLocks noChangeArrowheads="1"/>
              </p:cNvSpPr>
              <p:nvPr/>
            </p:nvSpPr>
            <p:spPr bwMode="auto">
              <a:xfrm rot="-7257">
                <a:off x="480" y="1058"/>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77" name="Oval 178"/>
              <p:cNvSpPr>
                <a:spLocks noChangeArrowheads="1"/>
              </p:cNvSpPr>
              <p:nvPr/>
            </p:nvSpPr>
            <p:spPr bwMode="auto">
              <a:xfrm rot="-7257">
                <a:off x="1247" y="1056"/>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78" name="Oval 179"/>
              <p:cNvSpPr>
                <a:spLocks noChangeArrowheads="1"/>
              </p:cNvSpPr>
              <p:nvPr/>
            </p:nvSpPr>
            <p:spPr bwMode="auto">
              <a:xfrm rot="-7257">
                <a:off x="1055" y="1056"/>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79" name="Oval 180"/>
              <p:cNvSpPr>
                <a:spLocks noChangeArrowheads="1"/>
              </p:cNvSpPr>
              <p:nvPr/>
            </p:nvSpPr>
            <p:spPr bwMode="auto">
              <a:xfrm rot="-7257">
                <a:off x="863" y="1057"/>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80" name="Oval 181"/>
              <p:cNvSpPr>
                <a:spLocks noChangeArrowheads="1"/>
              </p:cNvSpPr>
              <p:nvPr/>
            </p:nvSpPr>
            <p:spPr bwMode="auto">
              <a:xfrm rot="-7257">
                <a:off x="671" y="1057"/>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81" name="Oval 182"/>
              <p:cNvSpPr>
                <a:spLocks noChangeArrowheads="1"/>
              </p:cNvSpPr>
              <p:nvPr/>
            </p:nvSpPr>
            <p:spPr bwMode="auto">
              <a:xfrm rot="-7257">
                <a:off x="288" y="1058"/>
                <a:ext cx="96" cy="96"/>
              </a:xfrm>
              <a:prstGeom prst="ellipse">
                <a:avLst/>
              </a:prstGeom>
              <a:solidFill>
                <a:srgbClr val="FF0000"/>
              </a:solidFill>
              <a:ln w="9525">
                <a:solidFill>
                  <a:schemeClr val="tx1"/>
                </a:solidFill>
                <a:round/>
                <a:headEnd/>
                <a:tailEnd/>
              </a:ln>
            </p:spPr>
            <p:txBody>
              <a:bodyPr wrap="none" anchor="ctr"/>
              <a:lstStyle/>
              <a:p>
                <a:endParaRPr lang="de-DE" sz="1400"/>
              </a:p>
            </p:txBody>
          </p:sp>
        </p:grpSp>
        <p:grpSp>
          <p:nvGrpSpPr>
            <p:cNvPr id="29843" name="Group 183"/>
            <p:cNvGrpSpPr>
              <a:grpSpLocks/>
            </p:cNvGrpSpPr>
            <p:nvPr/>
          </p:nvGrpSpPr>
          <p:grpSpPr bwMode="auto">
            <a:xfrm rot="1649715">
              <a:off x="1247" y="1527"/>
              <a:ext cx="674" cy="1395"/>
              <a:chOff x="239" y="255"/>
              <a:chExt cx="674" cy="1395"/>
            </a:xfrm>
          </p:grpSpPr>
          <p:sp>
            <p:nvSpPr>
              <p:cNvPr id="29847" name="Line 184"/>
              <p:cNvSpPr>
                <a:spLocks noChangeShapeType="1"/>
              </p:cNvSpPr>
              <p:nvPr/>
            </p:nvSpPr>
            <p:spPr bwMode="auto">
              <a:xfrm rot="-5392001">
                <a:off x="168" y="954"/>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848" name="Oval 185"/>
              <p:cNvSpPr>
                <a:spLocks noChangeArrowheads="1"/>
              </p:cNvSpPr>
              <p:nvPr/>
            </p:nvSpPr>
            <p:spPr bwMode="auto">
              <a:xfrm rot="-5395835">
                <a:off x="816" y="121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49" name="Oval 186"/>
              <p:cNvSpPr>
                <a:spLocks noChangeArrowheads="1"/>
              </p:cNvSpPr>
              <p:nvPr/>
            </p:nvSpPr>
            <p:spPr bwMode="auto">
              <a:xfrm rot="-5395835">
                <a:off x="817" y="45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50" name="Oval 187"/>
              <p:cNvSpPr>
                <a:spLocks noChangeArrowheads="1"/>
              </p:cNvSpPr>
              <p:nvPr/>
            </p:nvSpPr>
            <p:spPr bwMode="auto">
              <a:xfrm rot="-5395835">
                <a:off x="816" y="64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51" name="Oval 188"/>
              <p:cNvSpPr>
                <a:spLocks noChangeArrowheads="1"/>
              </p:cNvSpPr>
              <p:nvPr/>
            </p:nvSpPr>
            <p:spPr bwMode="auto">
              <a:xfrm rot="-5395835">
                <a:off x="817" y="836"/>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52" name="Oval 189"/>
              <p:cNvSpPr>
                <a:spLocks noChangeArrowheads="1"/>
              </p:cNvSpPr>
              <p:nvPr/>
            </p:nvSpPr>
            <p:spPr bwMode="auto">
              <a:xfrm rot="-5395835">
                <a:off x="816" y="102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53" name="Oval 190"/>
              <p:cNvSpPr>
                <a:spLocks noChangeArrowheads="1"/>
              </p:cNvSpPr>
              <p:nvPr/>
            </p:nvSpPr>
            <p:spPr bwMode="auto">
              <a:xfrm rot="-5395835">
                <a:off x="816" y="141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54" name="Line 191"/>
              <p:cNvSpPr>
                <a:spLocks noChangeShapeType="1"/>
              </p:cNvSpPr>
              <p:nvPr/>
            </p:nvSpPr>
            <p:spPr bwMode="auto">
              <a:xfrm rot="-5392001">
                <a:off x="-216" y="952"/>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855" name="Oval 192"/>
              <p:cNvSpPr>
                <a:spLocks noChangeArrowheads="1"/>
              </p:cNvSpPr>
              <p:nvPr/>
            </p:nvSpPr>
            <p:spPr bwMode="auto">
              <a:xfrm rot="-5395835">
                <a:off x="432" y="121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56" name="Oval 193"/>
              <p:cNvSpPr>
                <a:spLocks noChangeArrowheads="1"/>
              </p:cNvSpPr>
              <p:nvPr/>
            </p:nvSpPr>
            <p:spPr bwMode="auto">
              <a:xfrm rot="-5395835">
                <a:off x="433" y="44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57" name="Oval 194"/>
              <p:cNvSpPr>
                <a:spLocks noChangeArrowheads="1"/>
              </p:cNvSpPr>
              <p:nvPr/>
            </p:nvSpPr>
            <p:spPr bwMode="auto">
              <a:xfrm rot="-5395835">
                <a:off x="432" y="64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58" name="Oval 195"/>
              <p:cNvSpPr>
                <a:spLocks noChangeArrowheads="1"/>
              </p:cNvSpPr>
              <p:nvPr/>
            </p:nvSpPr>
            <p:spPr bwMode="auto">
              <a:xfrm rot="-5395835">
                <a:off x="433" y="834"/>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59" name="Oval 196"/>
              <p:cNvSpPr>
                <a:spLocks noChangeArrowheads="1"/>
              </p:cNvSpPr>
              <p:nvPr/>
            </p:nvSpPr>
            <p:spPr bwMode="auto">
              <a:xfrm rot="-5395835">
                <a:off x="432" y="102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60" name="Oval 197"/>
              <p:cNvSpPr>
                <a:spLocks noChangeArrowheads="1"/>
              </p:cNvSpPr>
              <p:nvPr/>
            </p:nvSpPr>
            <p:spPr bwMode="auto">
              <a:xfrm rot="-5395835">
                <a:off x="431" y="1408"/>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61" name="Line 198"/>
              <p:cNvSpPr>
                <a:spLocks noChangeShapeType="1"/>
              </p:cNvSpPr>
              <p:nvPr/>
            </p:nvSpPr>
            <p:spPr bwMode="auto">
              <a:xfrm rot="-5392001">
                <a:off x="-24" y="952"/>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862" name="Oval 199"/>
              <p:cNvSpPr>
                <a:spLocks noChangeArrowheads="1"/>
              </p:cNvSpPr>
              <p:nvPr/>
            </p:nvSpPr>
            <p:spPr bwMode="auto">
              <a:xfrm rot="-5395835">
                <a:off x="624" y="121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63" name="Oval 200"/>
              <p:cNvSpPr>
                <a:spLocks noChangeArrowheads="1"/>
              </p:cNvSpPr>
              <p:nvPr/>
            </p:nvSpPr>
            <p:spPr bwMode="auto">
              <a:xfrm rot="-5395835">
                <a:off x="625" y="44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64" name="Oval 201"/>
              <p:cNvSpPr>
                <a:spLocks noChangeArrowheads="1"/>
              </p:cNvSpPr>
              <p:nvPr/>
            </p:nvSpPr>
            <p:spPr bwMode="auto">
              <a:xfrm rot="-5395835">
                <a:off x="624" y="64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65" name="Oval 202"/>
              <p:cNvSpPr>
                <a:spLocks noChangeArrowheads="1"/>
              </p:cNvSpPr>
              <p:nvPr/>
            </p:nvSpPr>
            <p:spPr bwMode="auto">
              <a:xfrm rot="-5395835">
                <a:off x="625" y="834"/>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66" name="Oval 203"/>
              <p:cNvSpPr>
                <a:spLocks noChangeArrowheads="1"/>
              </p:cNvSpPr>
              <p:nvPr/>
            </p:nvSpPr>
            <p:spPr bwMode="auto">
              <a:xfrm rot="-5395835">
                <a:off x="624" y="102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67" name="Oval 204"/>
              <p:cNvSpPr>
                <a:spLocks noChangeArrowheads="1"/>
              </p:cNvSpPr>
              <p:nvPr/>
            </p:nvSpPr>
            <p:spPr bwMode="auto">
              <a:xfrm rot="-5395835">
                <a:off x="624" y="140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68" name="Line 205"/>
              <p:cNvSpPr>
                <a:spLocks noChangeShapeType="1"/>
              </p:cNvSpPr>
              <p:nvPr/>
            </p:nvSpPr>
            <p:spPr bwMode="auto">
              <a:xfrm rot="-5392001">
                <a:off x="-408" y="951"/>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869" name="Oval 206"/>
              <p:cNvSpPr>
                <a:spLocks noChangeArrowheads="1"/>
              </p:cNvSpPr>
              <p:nvPr/>
            </p:nvSpPr>
            <p:spPr bwMode="auto">
              <a:xfrm rot="-5395835">
                <a:off x="239" y="121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70" name="Oval 207"/>
              <p:cNvSpPr>
                <a:spLocks noChangeArrowheads="1"/>
              </p:cNvSpPr>
              <p:nvPr/>
            </p:nvSpPr>
            <p:spPr bwMode="auto">
              <a:xfrm rot="-5395835">
                <a:off x="241" y="448"/>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71" name="Oval 208"/>
              <p:cNvSpPr>
                <a:spLocks noChangeArrowheads="1"/>
              </p:cNvSpPr>
              <p:nvPr/>
            </p:nvSpPr>
            <p:spPr bwMode="auto">
              <a:xfrm rot="-5395835">
                <a:off x="240" y="64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72" name="Oval 209"/>
              <p:cNvSpPr>
                <a:spLocks noChangeArrowheads="1"/>
              </p:cNvSpPr>
              <p:nvPr/>
            </p:nvSpPr>
            <p:spPr bwMode="auto">
              <a:xfrm rot="-5395835">
                <a:off x="241" y="83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73" name="Oval 210"/>
              <p:cNvSpPr>
                <a:spLocks noChangeArrowheads="1"/>
              </p:cNvSpPr>
              <p:nvPr/>
            </p:nvSpPr>
            <p:spPr bwMode="auto">
              <a:xfrm rot="-5395835">
                <a:off x="240" y="1024"/>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74" name="Oval 211"/>
              <p:cNvSpPr>
                <a:spLocks noChangeArrowheads="1"/>
              </p:cNvSpPr>
              <p:nvPr/>
            </p:nvSpPr>
            <p:spPr bwMode="auto">
              <a:xfrm rot="-5395835">
                <a:off x="239" y="140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grpSp>
        <p:grpSp>
          <p:nvGrpSpPr>
            <p:cNvPr id="29844" name="Group 212"/>
            <p:cNvGrpSpPr>
              <a:grpSpLocks/>
            </p:cNvGrpSpPr>
            <p:nvPr/>
          </p:nvGrpSpPr>
          <p:grpSpPr bwMode="auto">
            <a:xfrm>
              <a:off x="2322" y="2383"/>
              <a:ext cx="777" cy="936"/>
              <a:chOff x="2322" y="2383"/>
              <a:chExt cx="777" cy="936"/>
            </a:xfrm>
          </p:grpSpPr>
          <p:sp>
            <p:nvSpPr>
              <p:cNvPr id="29845" name="Freeform 213"/>
              <p:cNvSpPr>
                <a:spLocks/>
              </p:cNvSpPr>
              <p:nvPr/>
            </p:nvSpPr>
            <p:spPr bwMode="auto">
              <a:xfrm rot="1669449">
                <a:off x="2843" y="2630"/>
                <a:ext cx="256" cy="689"/>
              </a:xfrm>
              <a:custGeom>
                <a:avLst/>
                <a:gdLst>
                  <a:gd name="T0" fmla="*/ 0 w 296"/>
                  <a:gd name="T1" fmla="*/ 0 h 672"/>
                  <a:gd name="T2" fmla="*/ 47 w 296"/>
                  <a:gd name="T3" fmla="*/ 43 h 672"/>
                  <a:gd name="T4" fmla="*/ 62 w 296"/>
                  <a:gd name="T5" fmla="*/ 51 h 672"/>
                  <a:gd name="T6" fmla="*/ 140 w 296"/>
                  <a:gd name="T7" fmla="*/ 156 h 672"/>
                  <a:gd name="T8" fmla="*/ 181 w 296"/>
                  <a:gd name="T9" fmla="*/ 310 h 672"/>
                  <a:gd name="T10" fmla="*/ 191 w 296"/>
                  <a:gd name="T11" fmla="*/ 362 h 672"/>
                  <a:gd name="T12" fmla="*/ 156 w 296"/>
                  <a:gd name="T13" fmla="*/ 595 h 672"/>
                  <a:gd name="T14" fmla="*/ 125 w 296"/>
                  <a:gd name="T15" fmla="*/ 638 h 672"/>
                  <a:gd name="T16" fmla="*/ 0 w 296"/>
                  <a:gd name="T17" fmla="*/ 724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rgbClr val="FF0000"/>
              </a:solidFill>
              <a:ln w="9525">
                <a:solidFill>
                  <a:schemeClr val="tx1"/>
                </a:solidFill>
                <a:round/>
                <a:headEnd/>
                <a:tailEnd/>
              </a:ln>
            </p:spPr>
            <p:txBody>
              <a:bodyPr wrap="none" anchor="ctr"/>
              <a:lstStyle/>
              <a:p>
                <a:endParaRPr lang="de-DE" sz="1400"/>
              </a:p>
            </p:txBody>
          </p:sp>
          <p:sp>
            <p:nvSpPr>
              <p:cNvPr id="29846" name="Freeform 214"/>
              <p:cNvSpPr>
                <a:spLocks/>
              </p:cNvSpPr>
              <p:nvPr/>
            </p:nvSpPr>
            <p:spPr bwMode="auto">
              <a:xfrm rot="1680050">
                <a:off x="2322" y="2383"/>
                <a:ext cx="238" cy="672"/>
              </a:xfrm>
              <a:custGeom>
                <a:avLst/>
                <a:gdLst>
                  <a:gd name="T0" fmla="*/ 0 w 296"/>
                  <a:gd name="T1" fmla="*/ 0 h 672"/>
                  <a:gd name="T2" fmla="*/ 38 w 296"/>
                  <a:gd name="T3" fmla="*/ 40 h 672"/>
                  <a:gd name="T4" fmla="*/ 50 w 296"/>
                  <a:gd name="T5" fmla="*/ 48 h 672"/>
                  <a:gd name="T6" fmla="*/ 113 w 296"/>
                  <a:gd name="T7" fmla="*/ 144 h 672"/>
                  <a:gd name="T8" fmla="*/ 146 w 296"/>
                  <a:gd name="T9" fmla="*/ 288 h 672"/>
                  <a:gd name="T10" fmla="*/ 154 w 296"/>
                  <a:gd name="T11" fmla="*/ 336 h 672"/>
                  <a:gd name="T12" fmla="*/ 125 w 296"/>
                  <a:gd name="T13" fmla="*/ 552 h 672"/>
                  <a:gd name="T14" fmla="*/ 100 w 296"/>
                  <a:gd name="T15" fmla="*/ 592 h 672"/>
                  <a:gd name="T16" fmla="*/ 0 w 296"/>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chemeClr val="accent1"/>
              </a:solidFill>
              <a:ln w="9525">
                <a:solidFill>
                  <a:schemeClr val="tx1"/>
                </a:solidFill>
                <a:round/>
                <a:headEnd/>
                <a:tailEnd/>
              </a:ln>
            </p:spPr>
            <p:txBody>
              <a:bodyPr wrap="none" anchor="ctr"/>
              <a:lstStyle/>
              <a:p>
                <a:endParaRPr lang="de-DE" sz="1400"/>
              </a:p>
            </p:txBody>
          </p:sp>
        </p:grpSp>
      </p:grpSp>
      <p:grpSp>
        <p:nvGrpSpPr>
          <p:cNvPr id="25" name="Group 215"/>
          <p:cNvGrpSpPr>
            <a:grpSpLocks/>
          </p:cNvGrpSpPr>
          <p:nvPr/>
        </p:nvGrpSpPr>
        <p:grpSpPr bwMode="auto">
          <a:xfrm>
            <a:off x="1490663" y="1935163"/>
            <a:ext cx="3429000" cy="3333750"/>
            <a:chOff x="939" y="1219"/>
            <a:chExt cx="2160" cy="2100"/>
          </a:xfrm>
        </p:grpSpPr>
        <p:grpSp>
          <p:nvGrpSpPr>
            <p:cNvPr id="29795" name="Group 216"/>
            <p:cNvGrpSpPr>
              <a:grpSpLocks/>
            </p:cNvGrpSpPr>
            <p:nvPr/>
          </p:nvGrpSpPr>
          <p:grpSpPr bwMode="auto">
            <a:xfrm rot="-3738863">
              <a:off x="292" y="1866"/>
              <a:ext cx="1392" cy="98"/>
              <a:chOff x="144" y="1056"/>
              <a:chExt cx="1392" cy="98"/>
            </a:xfrm>
          </p:grpSpPr>
          <p:sp>
            <p:nvSpPr>
              <p:cNvPr id="29835" name="Line 217"/>
              <p:cNvSpPr>
                <a:spLocks noChangeShapeType="1"/>
              </p:cNvSpPr>
              <p:nvPr/>
            </p:nvSpPr>
            <p:spPr bwMode="auto">
              <a:xfrm rot="-3423">
                <a:off x="144" y="1104"/>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836" name="Oval 218"/>
              <p:cNvSpPr>
                <a:spLocks noChangeArrowheads="1"/>
              </p:cNvSpPr>
              <p:nvPr/>
            </p:nvSpPr>
            <p:spPr bwMode="auto">
              <a:xfrm rot="-7257">
                <a:off x="480" y="1058"/>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37" name="Oval 219"/>
              <p:cNvSpPr>
                <a:spLocks noChangeArrowheads="1"/>
              </p:cNvSpPr>
              <p:nvPr/>
            </p:nvSpPr>
            <p:spPr bwMode="auto">
              <a:xfrm rot="-7257">
                <a:off x="1247" y="1056"/>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38" name="Oval 220"/>
              <p:cNvSpPr>
                <a:spLocks noChangeArrowheads="1"/>
              </p:cNvSpPr>
              <p:nvPr/>
            </p:nvSpPr>
            <p:spPr bwMode="auto">
              <a:xfrm rot="-7257">
                <a:off x="1055" y="1056"/>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39" name="Oval 221"/>
              <p:cNvSpPr>
                <a:spLocks noChangeArrowheads="1"/>
              </p:cNvSpPr>
              <p:nvPr/>
            </p:nvSpPr>
            <p:spPr bwMode="auto">
              <a:xfrm rot="-7257">
                <a:off x="863" y="1057"/>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40" name="Oval 222"/>
              <p:cNvSpPr>
                <a:spLocks noChangeArrowheads="1"/>
              </p:cNvSpPr>
              <p:nvPr/>
            </p:nvSpPr>
            <p:spPr bwMode="auto">
              <a:xfrm rot="-7257">
                <a:off x="671" y="1057"/>
                <a:ext cx="96" cy="96"/>
              </a:xfrm>
              <a:prstGeom prst="ellipse">
                <a:avLst/>
              </a:prstGeom>
              <a:solidFill>
                <a:srgbClr val="FF0000"/>
              </a:solidFill>
              <a:ln w="9525">
                <a:solidFill>
                  <a:schemeClr val="tx1"/>
                </a:solidFill>
                <a:round/>
                <a:headEnd/>
                <a:tailEnd/>
              </a:ln>
            </p:spPr>
            <p:txBody>
              <a:bodyPr wrap="none" anchor="ctr"/>
              <a:lstStyle/>
              <a:p>
                <a:endParaRPr lang="de-DE" sz="1400"/>
              </a:p>
            </p:txBody>
          </p:sp>
          <p:sp>
            <p:nvSpPr>
              <p:cNvPr id="29841" name="Oval 223"/>
              <p:cNvSpPr>
                <a:spLocks noChangeArrowheads="1"/>
              </p:cNvSpPr>
              <p:nvPr/>
            </p:nvSpPr>
            <p:spPr bwMode="auto">
              <a:xfrm rot="-7257">
                <a:off x="288" y="1058"/>
                <a:ext cx="96" cy="96"/>
              </a:xfrm>
              <a:prstGeom prst="ellipse">
                <a:avLst/>
              </a:prstGeom>
              <a:solidFill>
                <a:srgbClr val="FF0000"/>
              </a:solidFill>
              <a:ln w="9525">
                <a:solidFill>
                  <a:schemeClr val="tx1"/>
                </a:solidFill>
                <a:round/>
                <a:headEnd/>
                <a:tailEnd/>
              </a:ln>
            </p:spPr>
            <p:txBody>
              <a:bodyPr wrap="none" anchor="ctr"/>
              <a:lstStyle/>
              <a:p>
                <a:endParaRPr lang="de-DE" sz="1400"/>
              </a:p>
            </p:txBody>
          </p:sp>
        </p:grpSp>
        <p:grpSp>
          <p:nvGrpSpPr>
            <p:cNvPr id="29796" name="Group 224"/>
            <p:cNvGrpSpPr>
              <a:grpSpLocks/>
            </p:cNvGrpSpPr>
            <p:nvPr/>
          </p:nvGrpSpPr>
          <p:grpSpPr bwMode="auto">
            <a:xfrm rot="1649715">
              <a:off x="1064" y="1484"/>
              <a:ext cx="866" cy="1395"/>
              <a:chOff x="159" y="231"/>
              <a:chExt cx="866" cy="1395"/>
            </a:xfrm>
          </p:grpSpPr>
          <p:sp>
            <p:nvSpPr>
              <p:cNvPr id="29800" name="Line 225"/>
              <p:cNvSpPr>
                <a:spLocks noChangeShapeType="1"/>
              </p:cNvSpPr>
              <p:nvPr/>
            </p:nvSpPr>
            <p:spPr bwMode="auto">
              <a:xfrm rot="-5392001">
                <a:off x="280" y="930"/>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801" name="Oval 226"/>
              <p:cNvSpPr>
                <a:spLocks noChangeArrowheads="1"/>
              </p:cNvSpPr>
              <p:nvPr/>
            </p:nvSpPr>
            <p:spPr bwMode="auto">
              <a:xfrm rot="-5395835">
                <a:off x="928" y="119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02" name="Oval 227"/>
              <p:cNvSpPr>
                <a:spLocks noChangeArrowheads="1"/>
              </p:cNvSpPr>
              <p:nvPr/>
            </p:nvSpPr>
            <p:spPr bwMode="auto">
              <a:xfrm rot="-5395835">
                <a:off x="929" y="42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03" name="Oval 228"/>
              <p:cNvSpPr>
                <a:spLocks noChangeArrowheads="1"/>
              </p:cNvSpPr>
              <p:nvPr/>
            </p:nvSpPr>
            <p:spPr bwMode="auto">
              <a:xfrm rot="-5395835">
                <a:off x="928" y="61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04" name="Oval 229"/>
              <p:cNvSpPr>
                <a:spLocks noChangeArrowheads="1"/>
              </p:cNvSpPr>
              <p:nvPr/>
            </p:nvSpPr>
            <p:spPr bwMode="auto">
              <a:xfrm rot="-5395835">
                <a:off x="929" y="812"/>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05" name="Oval 230"/>
              <p:cNvSpPr>
                <a:spLocks noChangeArrowheads="1"/>
              </p:cNvSpPr>
              <p:nvPr/>
            </p:nvSpPr>
            <p:spPr bwMode="auto">
              <a:xfrm rot="-5395835">
                <a:off x="928" y="100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06" name="Oval 231"/>
              <p:cNvSpPr>
                <a:spLocks noChangeArrowheads="1"/>
              </p:cNvSpPr>
              <p:nvPr/>
            </p:nvSpPr>
            <p:spPr bwMode="auto">
              <a:xfrm rot="-5395835">
                <a:off x="928" y="138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07" name="Line 232"/>
              <p:cNvSpPr>
                <a:spLocks noChangeShapeType="1"/>
              </p:cNvSpPr>
              <p:nvPr/>
            </p:nvSpPr>
            <p:spPr bwMode="auto">
              <a:xfrm rot="-5392001">
                <a:off x="-488" y="927"/>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808" name="Oval 233"/>
              <p:cNvSpPr>
                <a:spLocks noChangeArrowheads="1"/>
              </p:cNvSpPr>
              <p:nvPr/>
            </p:nvSpPr>
            <p:spPr bwMode="auto">
              <a:xfrm rot="-5395835">
                <a:off x="159" y="119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09" name="Oval 234"/>
              <p:cNvSpPr>
                <a:spLocks noChangeArrowheads="1"/>
              </p:cNvSpPr>
              <p:nvPr/>
            </p:nvSpPr>
            <p:spPr bwMode="auto">
              <a:xfrm rot="-5395835">
                <a:off x="161" y="424"/>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10" name="Oval 235"/>
              <p:cNvSpPr>
                <a:spLocks noChangeArrowheads="1"/>
              </p:cNvSpPr>
              <p:nvPr/>
            </p:nvSpPr>
            <p:spPr bwMode="auto">
              <a:xfrm rot="-5395835">
                <a:off x="160" y="616"/>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11" name="Oval 236"/>
              <p:cNvSpPr>
                <a:spLocks noChangeArrowheads="1"/>
              </p:cNvSpPr>
              <p:nvPr/>
            </p:nvSpPr>
            <p:spPr bwMode="auto">
              <a:xfrm rot="-5395835">
                <a:off x="161" y="80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12" name="Oval 237"/>
              <p:cNvSpPr>
                <a:spLocks noChangeArrowheads="1"/>
              </p:cNvSpPr>
              <p:nvPr/>
            </p:nvSpPr>
            <p:spPr bwMode="auto">
              <a:xfrm rot="-5395835">
                <a:off x="160" y="100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13" name="Oval 238"/>
              <p:cNvSpPr>
                <a:spLocks noChangeArrowheads="1"/>
              </p:cNvSpPr>
              <p:nvPr/>
            </p:nvSpPr>
            <p:spPr bwMode="auto">
              <a:xfrm rot="-5395835">
                <a:off x="159" y="138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14" name="Line 239"/>
              <p:cNvSpPr>
                <a:spLocks noChangeShapeType="1"/>
              </p:cNvSpPr>
              <p:nvPr/>
            </p:nvSpPr>
            <p:spPr bwMode="auto">
              <a:xfrm rot="-5392001">
                <a:off x="-104" y="92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815" name="Oval 240"/>
              <p:cNvSpPr>
                <a:spLocks noChangeArrowheads="1"/>
              </p:cNvSpPr>
              <p:nvPr/>
            </p:nvSpPr>
            <p:spPr bwMode="auto">
              <a:xfrm rot="-5395835">
                <a:off x="544" y="119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16" name="Oval 241"/>
              <p:cNvSpPr>
                <a:spLocks noChangeArrowheads="1"/>
              </p:cNvSpPr>
              <p:nvPr/>
            </p:nvSpPr>
            <p:spPr bwMode="auto">
              <a:xfrm rot="-5395835">
                <a:off x="545" y="42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17" name="Oval 242"/>
              <p:cNvSpPr>
                <a:spLocks noChangeArrowheads="1"/>
              </p:cNvSpPr>
              <p:nvPr/>
            </p:nvSpPr>
            <p:spPr bwMode="auto">
              <a:xfrm rot="-5395835">
                <a:off x="544" y="61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18" name="Oval 243"/>
              <p:cNvSpPr>
                <a:spLocks noChangeArrowheads="1"/>
              </p:cNvSpPr>
              <p:nvPr/>
            </p:nvSpPr>
            <p:spPr bwMode="auto">
              <a:xfrm rot="-5395835">
                <a:off x="545" y="81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19" name="Oval 244"/>
              <p:cNvSpPr>
                <a:spLocks noChangeArrowheads="1"/>
              </p:cNvSpPr>
              <p:nvPr/>
            </p:nvSpPr>
            <p:spPr bwMode="auto">
              <a:xfrm rot="-5395835">
                <a:off x="544" y="100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20" name="Oval 245"/>
              <p:cNvSpPr>
                <a:spLocks noChangeArrowheads="1"/>
              </p:cNvSpPr>
              <p:nvPr/>
            </p:nvSpPr>
            <p:spPr bwMode="auto">
              <a:xfrm rot="-5395835">
                <a:off x="544" y="138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21" name="Line 246"/>
              <p:cNvSpPr>
                <a:spLocks noChangeShapeType="1"/>
              </p:cNvSpPr>
              <p:nvPr/>
            </p:nvSpPr>
            <p:spPr bwMode="auto">
              <a:xfrm rot="-5392001">
                <a:off x="88" y="92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822" name="Oval 247"/>
              <p:cNvSpPr>
                <a:spLocks noChangeArrowheads="1"/>
              </p:cNvSpPr>
              <p:nvPr/>
            </p:nvSpPr>
            <p:spPr bwMode="auto">
              <a:xfrm rot="-5395835">
                <a:off x="736" y="119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23" name="Oval 248"/>
              <p:cNvSpPr>
                <a:spLocks noChangeArrowheads="1"/>
              </p:cNvSpPr>
              <p:nvPr/>
            </p:nvSpPr>
            <p:spPr bwMode="auto">
              <a:xfrm rot="-5395835">
                <a:off x="737" y="42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24" name="Oval 249"/>
              <p:cNvSpPr>
                <a:spLocks noChangeArrowheads="1"/>
              </p:cNvSpPr>
              <p:nvPr/>
            </p:nvSpPr>
            <p:spPr bwMode="auto">
              <a:xfrm rot="-5395835">
                <a:off x="736" y="61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25" name="Oval 250"/>
              <p:cNvSpPr>
                <a:spLocks noChangeArrowheads="1"/>
              </p:cNvSpPr>
              <p:nvPr/>
            </p:nvSpPr>
            <p:spPr bwMode="auto">
              <a:xfrm rot="-5395835">
                <a:off x="737" y="81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26" name="Oval 251"/>
              <p:cNvSpPr>
                <a:spLocks noChangeArrowheads="1"/>
              </p:cNvSpPr>
              <p:nvPr/>
            </p:nvSpPr>
            <p:spPr bwMode="auto">
              <a:xfrm rot="-5395835">
                <a:off x="736" y="100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27" name="Oval 252"/>
              <p:cNvSpPr>
                <a:spLocks noChangeArrowheads="1"/>
              </p:cNvSpPr>
              <p:nvPr/>
            </p:nvSpPr>
            <p:spPr bwMode="auto">
              <a:xfrm rot="-5395835">
                <a:off x="736" y="138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28" name="Line 253"/>
              <p:cNvSpPr>
                <a:spLocks noChangeShapeType="1"/>
              </p:cNvSpPr>
              <p:nvPr/>
            </p:nvSpPr>
            <p:spPr bwMode="auto">
              <a:xfrm rot="-5392001">
                <a:off x="-296" y="927"/>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829" name="Oval 254"/>
              <p:cNvSpPr>
                <a:spLocks noChangeArrowheads="1"/>
              </p:cNvSpPr>
              <p:nvPr/>
            </p:nvSpPr>
            <p:spPr bwMode="auto">
              <a:xfrm rot="-5395835">
                <a:off x="352" y="1192"/>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30" name="Oval 255"/>
              <p:cNvSpPr>
                <a:spLocks noChangeArrowheads="1"/>
              </p:cNvSpPr>
              <p:nvPr/>
            </p:nvSpPr>
            <p:spPr bwMode="auto">
              <a:xfrm rot="-5395835">
                <a:off x="353" y="424"/>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31" name="Oval 256"/>
              <p:cNvSpPr>
                <a:spLocks noChangeArrowheads="1"/>
              </p:cNvSpPr>
              <p:nvPr/>
            </p:nvSpPr>
            <p:spPr bwMode="auto">
              <a:xfrm rot="-5395835">
                <a:off x="352" y="616"/>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32" name="Oval 257"/>
              <p:cNvSpPr>
                <a:spLocks noChangeArrowheads="1"/>
              </p:cNvSpPr>
              <p:nvPr/>
            </p:nvSpPr>
            <p:spPr bwMode="auto">
              <a:xfrm rot="-5395835">
                <a:off x="353" y="80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33" name="Oval 258"/>
              <p:cNvSpPr>
                <a:spLocks noChangeArrowheads="1"/>
              </p:cNvSpPr>
              <p:nvPr/>
            </p:nvSpPr>
            <p:spPr bwMode="auto">
              <a:xfrm rot="-5395835">
                <a:off x="352" y="100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834" name="Oval 259"/>
              <p:cNvSpPr>
                <a:spLocks noChangeArrowheads="1"/>
              </p:cNvSpPr>
              <p:nvPr/>
            </p:nvSpPr>
            <p:spPr bwMode="auto">
              <a:xfrm rot="-5395835">
                <a:off x="351" y="138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grpSp>
        <p:grpSp>
          <p:nvGrpSpPr>
            <p:cNvPr id="29797" name="Group 260"/>
            <p:cNvGrpSpPr>
              <a:grpSpLocks/>
            </p:cNvGrpSpPr>
            <p:nvPr/>
          </p:nvGrpSpPr>
          <p:grpSpPr bwMode="auto">
            <a:xfrm>
              <a:off x="2322" y="2383"/>
              <a:ext cx="777" cy="936"/>
              <a:chOff x="2322" y="2383"/>
              <a:chExt cx="777" cy="936"/>
            </a:xfrm>
          </p:grpSpPr>
          <p:sp>
            <p:nvSpPr>
              <p:cNvPr id="29798" name="Freeform 261"/>
              <p:cNvSpPr>
                <a:spLocks/>
              </p:cNvSpPr>
              <p:nvPr/>
            </p:nvSpPr>
            <p:spPr bwMode="auto">
              <a:xfrm rot="1669449">
                <a:off x="2843" y="2630"/>
                <a:ext cx="256" cy="689"/>
              </a:xfrm>
              <a:custGeom>
                <a:avLst/>
                <a:gdLst>
                  <a:gd name="T0" fmla="*/ 0 w 296"/>
                  <a:gd name="T1" fmla="*/ 0 h 672"/>
                  <a:gd name="T2" fmla="*/ 47 w 296"/>
                  <a:gd name="T3" fmla="*/ 43 h 672"/>
                  <a:gd name="T4" fmla="*/ 62 w 296"/>
                  <a:gd name="T5" fmla="*/ 51 h 672"/>
                  <a:gd name="T6" fmla="*/ 140 w 296"/>
                  <a:gd name="T7" fmla="*/ 156 h 672"/>
                  <a:gd name="T8" fmla="*/ 181 w 296"/>
                  <a:gd name="T9" fmla="*/ 310 h 672"/>
                  <a:gd name="T10" fmla="*/ 191 w 296"/>
                  <a:gd name="T11" fmla="*/ 362 h 672"/>
                  <a:gd name="T12" fmla="*/ 156 w 296"/>
                  <a:gd name="T13" fmla="*/ 595 h 672"/>
                  <a:gd name="T14" fmla="*/ 125 w 296"/>
                  <a:gd name="T15" fmla="*/ 638 h 672"/>
                  <a:gd name="T16" fmla="*/ 0 w 296"/>
                  <a:gd name="T17" fmla="*/ 724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rgbClr val="FF0000"/>
              </a:solidFill>
              <a:ln w="9525">
                <a:solidFill>
                  <a:schemeClr val="tx1"/>
                </a:solidFill>
                <a:round/>
                <a:headEnd/>
                <a:tailEnd/>
              </a:ln>
            </p:spPr>
            <p:txBody>
              <a:bodyPr wrap="none" anchor="ctr"/>
              <a:lstStyle/>
              <a:p>
                <a:endParaRPr lang="de-DE" sz="1400"/>
              </a:p>
            </p:txBody>
          </p:sp>
          <p:sp>
            <p:nvSpPr>
              <p:cNvPr id="29799" name="Freeform 262"/>
              <p:cNvSpPr>
                <a:spLocks/>
              </p:cNvSpPr>
              <p:nvPr/>
            </p:nvSpPr>
            <p:spPr bwMode="auto">
              <a:xfrm rot="1680050">
                <a:off x="2322" y="2383"/>
                <a:ext cx="238" cy="672"/>
              </a:xfrm>
              <a:custGeom>
                <a:avLst/>
                <a:gdLst>
                  <a:gd name="T0" fmla="*/ 0 w 296"/>
                  <a:gd name="T1" fmla="*/ 0 h 672"/>
                  <a:gd name="T2" fmla="*/ 38 w 296"/>
                  <a:gd name="T3" fmla="*/ 40 h 672"/>
                  <a:gd name="T4" fmla="*/ 50 w 296"/>
                  <a:gd name="T5" fmla="*/ 48 h 672"/>
                  <a:gd name="T6" fmla="*/ 113 w 296"/>
                  <a:gd name="T7" fmla="*/ 144 h 672"/>
                  <a:gd name="T8" fmla="*/ 146 w 296"/>
                  <a:gd name="T9" fmla="*/ 288 h 672"/>
                  <a:gd name="T10" fmla="*/ 154 w 296"/>
                  <a:gd name="T11" fmla="*/ 336 h 672"/>
                  <a:gd name="T12" fmla="*/ 125 w 296"/>
                  <a:gd name="T13" fmla="*/ 552 h 672"/>
                  <a:gd name="T14" fmla="*/ 100 w 296"/>
                  <a:gd name="T15" fmla="*/ 592 h 672"/>
                  <a:gd name="T16" fmla="*/ 0 w 296"/>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chemeClr val="accent1"/>
              </a:solidFill>
              <a:ln w="9525">
                <a:solidFill>
                  <a:schemeClr val="tx1"/>
                </a:solidFill>
                <a:round/>
                <a:headEnd/>
                <a:tailEnd/>
              </a:ln>
            </p:spPr>
            <p:txBody>
              <a:bodyPr wrap="none" anchor="ctr"/>
              <a:lstStyle/>
              <a:p>
                <a:endParaRPr lang="de-DE" sz="1400"/>
              </a:p>
            </p:txBody>
          </p:sp>
        </p:grpSp>
      </p:grpSp>
      <p:grpSp>
        <p:nvGrpSpPr>
          <p:cNvPr id="29" name="Group 263"/>
          <p:cNvGrpSpPr>
            <a:grpSpLocks/>
          </p:cNvGrpSpPr>
          <p:nvPr/>
        </p:nvGrpSpPr>
        <p:grpSpPr bwMode="auto">
          <a:xfrm>
            <a:off x="1117600" y="1943100"/>
            <a:ext cx="3802063" cy="3325813"/>
            <a:chOff x="704" y="1224"/>
            <a:chExt cx="2395" cy="2095"/>
          </a:xfrm>
        </p:grpSpPr>
        <p:grpSp>
          <p:nvGrpSpPr>
            <p:cNvPr id="29748" name="Group 264"/>
            <p:cNvGrpSpPr>
              <a:grpSpLocks/>
            </p:cNvGrpSpPr>
            <p:nvPr/>
          </p:nvGrpSpPr>
          <p:grpSpPr bwMode="auto">
            <a:xfrm>
              <a:off x="704" y="1224"/>
              <a:ext cx="540" cy="1392"/>
              <a:chOff x="3037" y="-15"/>
              <a:chExt cx="540" cy="1392"/>
            </a:xfrm>
          </p:grpSpPr>
          <p:sp>
            <p:nvSpPr>
              <p:cNvPr id="29788" name="Line 265"/>
              <p:cNvSpPr>
                <a:spLocks noChangeShapeType="1"/>
              </p:cNvSpPr>
              <p:nvPr/>
            </p:nvSpPr>
            <p:spPr bwMode="auto">
              <a:xfrm rot="-3742286">
                <a:off x="2622" y="681"/>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789" name="Oval 266"/>
              <p:cNvSpPr>
                <a:spLocks noChangeArrowheads="1"/>
              </p:cNvSpPr>
              <p:nvPr/>
            </p:nvSpPr>
            <p:spPr bwMode="auto">
              <a:xfrm rot="-3746120">
                <a:off x="3126" y="91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90" name="Oval 267"/>
              <p:cNvSpPr>
                <a:spLocks noChangeArrowheads="1"/>
              </p:cNvSpPr>
              <p:nvPr/>
            </p:nvSpPr>
            <p:spPr bwMode="auto">
              <a:xfrm rot="-3746120">
                <a:off x="3481" y="23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91" name="Oval 268"/>
              <p:cNvSpPr>
                <a:spLocks noChangeArrowheads="1"/>
              </p:cNvSpPr>
              <p:nvPr/>
            </p:nvSpPr>
            <p:spPr bwMode="auto">
              <a:xfrm rot="-3746120">
                <a:off x="3392" y="40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92" name="Oval 269"/>
              <p:cNvSpPr>
                <a:spLocks noChangeArrowheads="1"/>
              </p:cNvSpPr>
              <p:nvPr/>
            </p:nvSpPr>
            <p:spPr bwMode="auto">
              <a:xfrm rot="-3746120">
                <a:off x="3303" y="57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93" name="Oval 270"/>
              <p:cNvSpPr>
                <a:spLocks noChangeArrowheads="1"/>
              </p:cNvSpPr>
              <p:nvPr/>
            </p:nvSpPr>
            <p:spPr bwMode="auto">
              <a:xfrm rot="-3746120">
                <a:off x="3214" y="74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94" name="Oval 271"/>
              <p:cNvSpPr>
                <a:spLocks noChangeArrowheads="1"/>
              </p:cNvSpPr>
              <p:nvPr/>
            </p:nvSpPr>
            <p:spPr bwMode="auto">
              <a:xfrm rot="-3746120">
                <a:off x="3037" y="108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grpSp>
        <p:grpSp>
          <p:nvGrpSpPr>
            <p:cNvPr id="29749" name="Group 272"/>
            <p:cNvGrpSpPr>
              <a:grpSpLocks/>
            </p:cNvGrpSpPr>
            <p:nvPr/>
          </p:nvGrpSpPr>
          <p:grpSpPr bwMode="auto">
            <a:xfrm rot="1649715">
              <a:off x="1062" y="1490"/>
              <a:ext cx="866" cy="1395"/>
              <a:chOff x="159" y="231"/>
              <a:chExt cx="866" cy="1395"/>
            </a:xfrm>
          </p:grpSpPr>
          <p:sp>
            <p:nvSpPr>
              <p:cNvPr id="29753" name="Line 273"/>
              <p:cNvSpPr>
                <a:spLocks noChangeShapeType="1"/>
              </p:cNvSpPr>
              <p:nvPr/>
            </p:nvSpPr>
            <p:spPr bwMode="auto">
              <a:xfrm rot="-5392001">
                <a:off x="280" y="930"/>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754" name="Oval 274"/>
              <p:cNvSpPr>
                <a:spLocks noChangeArrowheads="1"/>
              </p:cNvSpPr>
              <p:nvPr/>
            </p:nvSpPr>
            <p:spPr bwMode="auto">
              <a:xfrm rot="-5395835">
                <a:off x="928" y="119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55" name="Oval 275"/>
              <p:cNvSpPr>
                <a:spLocks noChangeArrowheads="1"/>
              </p:cNvSpPr>
              <p:nvPr/>
            </p:nvSpPr>
            <p:spPr bwMode="auto">
              <a:xfrm rot="-5395835">
                <a:off x="929" y="42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56" name="Oval 276"/>
              <p:cNvSpPr>
                <a:spLocks noChangeArrowheads="1"/>
              </p:cNvSpPr>
              <p:nvPr/>
            </p:nvSpPr>
            <p:spPr bwMode="auto">
              <a:xfrm rot="-5395835">
                <a:off x="928" y="61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57" name="Oval 277"/>
              <p:cNvSpPr>
                <a:spLocks noChangeArrowheads="1"/>
              </p:cNvSpPr>
              <p:nvPr/>
            </p:nvSpPr>
            <p:spPr bwMode="auto">
              <a:xfrm rot="-5395835">
                <a:off x="929" y="812"/>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58" name="Oval 278"/>
              <p:cNvSpPr>
                <a:spLocks noChangeArrowheads="1"/>
              </p:cNvSpPr>
              <p:nvPr/>
            </p:nvSpPr>
            <p:spPr bwMode="auto">
              <a:xfrm rot="-5395835">
                <a:off x="928" y="100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59" name="Oval 279"/>
              <p:cNvSpPr>
                <a:spLocks noChangeArrowheads="1"/>
              </p:cNvSpPr>
              <p:nvPr/>
            </p:nvSpPr>
            <p:spPr bwMode="auto">
              <a:xfrm rot="-5395835">
                <a:off x="928" y="138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60" name="Line 280"/>
              <p:cNvSpPr>
                <a:spLocks noChangeShapeType="1"/>
              </p:cNvSpPr>
              <p:nvPr/>
            </p:nvSpPr>
            <p:spPr bwMode="auto">
              <a:xfrm rot="-5392001">
                <a:off x="-488" y="927"/>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761" name="Oval 281"/>
              <p:cNvSpPr>
                <a:spLocks noChangeArrowheads="1"/>
              </p:cNvSpPr>
              <p:nvPr/>
            </p:nvSpPr>
            <p:spPr bwMode="auto">
              <a:xfrm rot="-5395835">
                <a:off x="159" y="119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62" name="Oval 282"/>
              <p:cNvSpPr>
                <a:spLocks noChangeArrowheads="1"/>
              </p:cNvSpPr>
              <p:nvPr/>
            </p:nvSpPr>
            <p:spPr bwMode="auto">
              <a:xfrm rot="-5395835">
                <a:off x="161" y="424"/>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63" name="Oval 283"/>
              <p:cNvSpPr>
                <a:spLocks noChangeArrowheads="1"/>
              </p:cNvSpPr>
              <p:nvPr/>
            </p:nvSpPr>
            <p:spPr bwMode="auto">
              <a:xfrm rot="-5395835">
                <a:off x="160" y="616"/>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64" name="Oval 284"/>
              <p:cNvSpPr>
                <a:spLocks noChangeArrowheads="1"/>
              </p:cNvSpPr>
              <p:nvPr/>
            </p:nvSpPr>
            <p:spPr bwMode="auto">
              <a:xfrm rot="-5395835">
                <a:off x="161" y="80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65" name="Oval 285"/>
              <p:cNvSpPr>
                <a:spLocks noChangeArrowheads="1"/>
              </p:cNvSpPr>
              <p:nvPr/>
            </p:nvSpPr>
            <p:spPr bwMode="auto">
              <a:xfrm rot="-5395835">
                <a:off x="160" y="100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66" name="Oval 286"/>
              <p:cNvSpPr>
                <a:spLocks noChangeArrowheads="1"/>
              </p:cNvSpPr>
              <p:nvPr/>
            </p:nvSpPr>
            <p:spPr bwMode="auto">
              <a:xfrm rot="-5395835">
                <a:off x="159" y="138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67" name="Line 287"/>
              <p:cNvSpPr>
                <a:spLocks noChangeShapeType="1"/>
              </p:cNvSpPr>
              <p:nvPr/>
            </p:nvSpPr>
            <p:spPr bwMode="auto">
              <a:xfrm rot="-5392001">
                <a:off x="-104" y="92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768" name="Oval 288"/>
              <p:cNvSpPr>
                <a:spLocks noChangeArrowheads="1"/>
              </p:cNvSpPr>
              <p:nvPr/>
            </p:nvSpPr>
            <p:spPr bwMode="auto">
              <a:xfrm rot="-5395835">
                <a:off x="544" y="119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69" name="Oval 289"/>
              <p:cNvSpPr>
                <a:spLocks noChangeArrowheads="1"/>
              </p:cNvSpPr>
              <p:nvPr/>
            </p:nvSpPr>
            <p:spPr bwMode="auto">
              <a:xfrm rot="-5395835">
                <a:off x="545" y="42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70" name="Oval 290"/>
              <p:cNvSpPr>
                <a:spLocks noChangeArrowheads="1"/>
              </p:cNvSpPr>
              <p:nvPr/>
            </p:nvSpPr>
            <p:spPr bwMode="auto">
              <a:xfrm rot="-5395835">
                <a:off x="544" y="61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71" name="Oval 291"/>
              <p:cNvSpPr>
                <a:spLocks noChangeArrowheads="1"/>
              </p:cNvSpPr>
              <p:nvPr/>
            </p:nvSpPr>
            <p:spPr bwMode="auto">
              <a:xfrm rot="-5395835">
                <a:off x="545" y="81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72" name="Oval 292"/>
              <p:cNvSpPr>
                <a:spLocks noChangeArrowheads="1"/>
              </p:cNvSpPr>
              <p:nvPr/>
            </p:nvSpPr>
            <p:spPr bwMode="auto">
              <a:xfrm rot="-5395835">
                <a:off x="544" y="100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73" name="Oval 293"/>
              <p:cNvSpPr>
                <a:spLocks noChangeArrowheads="1"/>
              </p:cNvSpPr>
              <p:nvPr/>
            </p:nvSpPr>
            <p:spPr bwMode="auto">
              <a:xfrm rot="-5395835">
                <a:off x="544" y="138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74" name="Line 294"/>
              <p:cNvSpPr>
                <a:spLocks noChangeShapeType="1"/>
              </p:cNvSpPr>
              <p:nvPr/>
            </p:nvSpPr>
            <p:spPr bwMode="auto">
              <a:xfrm rot="-5392001">
                <a:off x="88" y="928"/>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775" name="Oval 295"/>
              <p:cNvSpPr>
                <a:spLocks noChangeArrowheads="1"/>
              </p:cNvSpPr>
              <p:nvPr/>
            </p:nvSpPr>
            <p:spPr bwMode="auto">
              <a:xfrm rot="-5395835">
                <a:off x="736" y="119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76" name="Oval 296"/>
              <p:cNvSpPr>
                <a:spLocks noChangeArrowheads="1"/>
              </p:cNvSpPr>
              <p:nvPr/>
            </p:nvSpPr>
            <p:spPr bwMode="auto">
              <a:xfrm rot="-5395835">
                <a:off x="737" y="42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77" name="Oval 297"/>
              <p:cNvSpPr>
                <a:spLocks noChangeArrowheads="1"/>
              </p:cNvSpPr>
              <p:nvPr/>
            </p:nvSpPr>
            <p:spPr bwMode="auto">
              <a:xfrm rot="-5395835">
                <a:off x="736" y="617"/>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78" name="Oval 298"/>
              <p:cNvSpPr>
                <a:spLocks noChangeArrowheads="1"/>
              </p:cNvSpPr>
              <p:nvPr/>
            </p:nvSpPr>
            <p:spPr bwMode="auto">
              <a:xfrm rot="-5395835">
                <a:off x="737" y="81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79" name="Oval 299"/>
              <p:cNvSpPr>
                <a:spLocks noChangeArrowheads="1"/>
              </p:cNvSpPr>
              <p:nvPr/>
            </p:nvSpPr>
            <p:spPr bwMode="auto">
              <a:xfrm rot="-5395835">
                <a:off x="736" y="1001"/>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80" name="Oval 300"/>
              <p:cNvSpPr>
                <a:spLocks noChangeArrowheads="1"/>
              </p:cNvSpPr>
              <p:nvPr/>
            </p:nvSpPr>
            <p:spPr bwMode="auto">
              <a:xfrm rot="-5395835">
                <a:off x="736" y="1385"/>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81" name="Line 301"/>
              <p:cNvSpPr>
                <a:spLocks noChangeShapeType="1"/>
              </p:cNvSpPr>
              <p:nvPr/>
            </p:nvSpPr>
            <p:spPr bwMode="auto">
              <a:xfrm rot="-5392001">
                <a:off x="-296" y="927"/>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782" name="Oval 302"/>
              <p:cNvSpPr>
                <a:spLocks noChangeArrowheads="1"/>
              </p:cNvSpPr>
              <p:nvPr/>
            </p:nvSpPr>
            <p:spPr bwMode="auto">
              <a:xfrm rot="-5395835">
                <a:off x="352" y="1192"/>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83" name="Oval 303"/>
              <p:cNvSpPr>
                <a:spLocks noChangeArrowheads="1"/>
              </p:cNvSpPr>
              <p:nvPr/>
            </p:nvSpPr>
            <p:spPr bwMode="auto">
              <a:xfrm rot="-5395835">
                <a:off x="353" y="424"/>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84" name="Oval 304"/>
              <p:cNvSpPr>
                <a:spLocks noChangeArrowheads="1"/>
              </p:cNvSpPr>
              <p:nvPr/>
            </p:nvSpPr>
            <p:spPr bwMode="auto">
              <a:xfrm rot="-5395835">
                <a:off x="352" y="616"/>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85" name="Oval 305"/>
              <p:cNvSpPr>
                <a:spLocks noChangeArrowheads="1"/>
              </p:cNvSpPr>
              <p:nvPr/>
            </p:nvSpPr>
            <p:spPr bwMode="auto">
              <a:xfrm rot="-5395835">
                <a:off x="353" y="809"/>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86" name="Oval 306"/>
              <p:cNvSpPr>
                <a:spLocks noChangeArrowheads="1"/>
              </p:cNvSpPr>
              <p:nvPr/>
            </p:nvSpPr>
            <p:spPr bwMode="auto">
              <a:xfrm rot="-5395835">
                <a:off x="352" y="1000"/>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sp>
            <p:nvSpPr>
              <p:cNvPr id="29787" name="Oval 307"/>
              <p:cNvSpPr>
                <a:spLocks noChangeArrowheads="1"/>
              </p:cNvSpPr>
              <p:nvPr/>
            </p:nvSpPr>
            <p:spPr bwMode="auto">
              <a:xfrm rot="-5395835">
                <a:off x="351" y="1383"/>
                <a:ext cx="96" cy="96"/>
              </a:xfrm>
              <a:prstGeom prst="ellipse">
                <a:avLst/>
              </a:prstGeom>
              <a:solidFill>
                <a:srgbClr val="FF0000">
                  <a:alpha val="50195"/>
                </a:srgbClr>
              </a:solidFill>
              <a:ln w="9525">
                <a:solidFill>
                  <a:schemeClr val="tx1"/>
                </a:solidFill>
                <a:round/>
                <a:headEnd/>
                <a:tailEnd/>
              </a:ln>
            </p:spPr>
            <p:txBody>
              <a:bodyPr wrap="none" anchor="ctr"/>
              <a:lstStyle/>
              <a:p>
                <a:endParaRPr lang="de-DE" sz="1400"/>
              </a:p>
            </p:txBody>
          </p:sp>
        </p:grpSp>
        <p:grpSp>
          <p:nvGrpSpPr>
            <p:cNvPr id="29750" name="Group 308"/>
            <p:cNvGrpSpPr>
              <a:grpSpLocks/>
            </p:cNvGrpSpPr>
            <p:nvPr/>
          </p:nvGrpSpPr>
          <p:grpSpPr bwMode="auto">
            <a:xfrm>
              <a:off x="2322" y="2383"/>
              <a:ext cx="777" cy="936"/>
              <a:chOff x="2322" y="2383"/>
              <a:chExt cx="777" cy="936"/>
            </a:xfrm>
          </p:grpSpPr>
          <p:sp>
            <p:nvSpPr>
              <p:cNvPr id="29751" name="Freeform 309"/>
              <p:cNvSpPr>
                <a:spLocks/>
              </p:cNvSpPr>
              <p:nvPr/>
            </p:nvSpPr>
            <p:spPr bwMode="auto">
              <a:xfrm rot="1669449">
                <a:off x="2843" y="2630"/>
                <a:ext cx="256" cy="689"/>
              </a:xfrm>
              <a:custGeom>
                <a:avLst/>
                <a:gdLst>
                  <a:gd name="T0" fmla="*/ 0 w 296"/>
                  <a:gd name="T1" fmla="*/ 0 h 672"/>
                  <a:gd name="T2" fmla="*/ 47 w 296"/>
                  <a:gd name="T3" fmla="*/ 43 h 672"/>
                  <a:gd name="T4" fmla="*/ 62 w 296"/>
                  <a:gd name="T5" fmla="*/ 51 h 672"/>
                  <a:gd name="T6" fmla="*/ 140 w 296"/>
                  <a:gd name="T7" fmla="*/ 156 h 672"/>
                  <a:gd name="T8" fmla="*/ 181 w 296"/>
                  <a:gd name="T9" fmla="*/ 310 h 672"/>
                  <a:gd name="T10" fmla="*/ 191 w 296"/>
                  <a:gd name="T11" fmla="*/ 362 h 672"/>
                  <a:gd name="T12" fmla="*/ 156 w 296"/>
                  <a:gd name="T13" fmla="*/ 595 h 672"/>
                  <a:gd name="T14" fmla="*/ 125 w 296"/>
                  <a:gd name="T15" fmla="*/ 638 h 672"/>
                  <a:gd name="T16" fmla="*/ 0 w 296"/>
                  <a:gd name="T17" fmla="*/ 724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rgbClr val="FF0000"/>
              </a:solidFill>
              <a:ln w="9525">
                <a:solidFill>
                  <a:schemeClr val="tx1"/>
                </a:solidFill>
                <a:round/>
                <a:headEnd/>
                <a:tailEnd/>
              </a:ln>
            </p:spPr>
            <p:txBody>
              <a:bodyPr wrap="none" anchor="ctr"/>
              <a:lstStyle/>
              <a:p>
                <a:endParaRPr lang="de-DE" sz="1400"/>
              </a:p>
            </p:txBody>
          </p:sp>
          <p:sp>
            <p:nvSpPr>
              <p:cNvPr id="29752" name="Freeform 310"/>
              <p:cNvSpPr>
                <a:spLocks/>
              </p:cNvSpPr>
              <p:nvPr/>
            </p:nvSpPr>
            <p:spPr bwMode="auto">
              <a:xfrm rot="1680050">
                <a:off x="2322" y="2383"/>
                <a:ext cx="238" cy="672"/>
              </a:xfrm>
              <a:custGeom>
                <a:avLst/>
                <a:gdLst>
                  <a:gd name="T0" fmla="*/ 0 w 296"/>
                  <a:gd name="T1" fmla="*/ 0 h 672"/>
                  <a:gd name="T2" fmla="*/ 38 w 296"/>
                  <a:gd name="T3" fmla="*/ 40 h 672"/>
                  <a:gd name="T4" fmla="*/ 50 w 296"/>
                  <a:gd name="T5" fmla="*/ 48 h 672"/>
                  <a:gd name="T6" fmla="*/ 113 w 296"/>
                  <a:gd name="T7" fmla="*/ 144 h 672"/>
                  <a:gd name="T8" fmla="*/ 146 w 296"/>
                  <a:gd name="T9" fmla="*/ 288 h 672"/>
                  <a:gd name="T10" fmla="*/ 154 w 296"/>
                  <a:gd name="T11" fmla="*/ 336 h 672"/>
                  <a:gd name="T12" fmla="*/ 125 w 296"/>
                  <a:gd name="T13" fmla="*/ 552 h 672"/>
                  <a:gd name="T14" fmla="*/ 100 w 296"/>
                  <a:gd name="T15" fmla="*/ 592 h 672"/>
                  <a:gd name="T16" fmla="*/ 0 w 296"/>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672"/>
                  <a:gd name="T29" fmla="*/ 296 w 296"/>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672">
                    <a:moveTo>
                      <a:pt x="0" y="0"/>
                    </a:moveTo>
                    <a:cubicBezTo>
                      <a:pt x="36" y="36"/>
                      <a:pt x="13" y="20"/>
                      <a:pt x="72" y="40"/>
                    </a:cubicBezTo>
                    <a:cubicBezTo>
                      <a:pt x="80" y="43"/>
                      <a:pt x="96" y="48"/>
                      <a:pt x="96" y="48"/>
                    </a:cubicBezTo>
                    <a:cubicBezTo>
                      <a:pt x="130" y="82"/>
                      <a:pt x="176" y="117"/>
                      <a:pt x="216" y="144"/>
                    </a:cubicBezTo>
                    <a:cubicBezTo>
                      <a:pt x="233" y="194"/>
                      <a:pt x="263" y="237"/>
                      <a:pt x="280" y="288"/>
                    </a:cubicBezTo>
                    <a:cubicBezTo>
                      <a:pt x="285" y="304"/>
                      <a:pt x="296" y="336"/>
                      <a:pt x="296" y="336"/>
                    </a:cubicBezTo>
                    <a:cubicBezTo>
                      <a:pt x="289" y="408"/>
                      <a:pt x="281" y="490"/>
                      <a:pt x="240" y="552"/>
                    </a:cubicBezTo>
                    <a:cubicBezTo>
                      <a:pt x="222" y="578"/>
                      <a:pt x="214" y="574"/>
                      <a:pt x="192" y="592"/>
                    </a:cubicBezTo>
                    <a:cubicBezTo>
                      <a:pt x="134" y="640"/>
                      <a:pt x="79" y="672"/>
                      <a:pt x="0" y="672"/>
                    </a:cubicBezTo>
                  </a:path>
                </a:pathLst>
              </a:custGeom>
              <a:solidFill>
                <a:schemeClr val="accent1"/>
              </a:solidFill>
              <a:ln w="9525">
                <a:solidFill>
                  <a:schemeClr val="tx1"/>
                </a:solidFill>
                <a:round/>
                <a:headEnd/>
                <a:tailEnd/>
              </a:ln>
            </p:spPr>
            <p:txBody>
              <a:bodyPr wrap="none" anchor="ctr"/>
              <a:lstStyle/>
              <a:p>
                <a:endParaRPr lang="de-DE" sz="1400"/>
              </a:p>
            </p:txBody>
          </p:sp>
        </p:grpSp>
      </p:grpSp>
      <p:sp>
        <p:nvSpPr>
          <p:cNvPr id="29744" name="Line 311"/>
          <p:cNvSpPr>
            <a:spLocks noChangeShapeType="1"/>
          </p:cNvSpPr>
          <p:nvPr/>
        </p:nvSpPr>
        <p:spPr bwMode="auto">
          <a:xfrm rot="1657714">
            <a:off x="4521200" y="3243263"/>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745" name="Line 312"/>
          <p:cNvSpPr>
            <a:spLocks noChangeShapeType="1"/>
          </p:cNvSpPr>
          <p:nvPr/>
        </p:nvSpPr>
        <p:spPr bwMode="auto">
          <a:xfrm rot="1657714">
            <a:off x="3686175" y="2841625"/>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746" name="Line 313"/>
          <p:cNvSpPr>
            <a:spLocks noChangeShapeType="1"/>
          </p:cNvSpPr>
          <p:nvPr/>
        </p:nvSpPr>
        <p:spPr bwMode="auto">
          <a:xfrm rot="1657714">
            <a:off x="4889500" y="3433763"/>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10714" name="Line 314"/>
          <p:cNvSpPr>
            <a:spLocks noChangeShapeType="1"/>
          </p:cNvSpPr>
          <p:nvPr/>
        </p:nvSpPr>
        <p:spPr bwMode="auto">
          <a:xfrm flipH="1" flipV="1">
            <a:off x="1066800" y="2324100"/>
            <a:ext cx="2844800" cy="1473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319" name="TextBox 318"/>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62</a:t>
            </a:fld>
            <a:endParaRPr lang="en-US" sz="1400" dirty="0"/>
          </a:p>
        </p:txBody>
      </p:sp>
    </p:spTree>
    <p:extLst>
      <p:ext uri="{BB962C8B-B14F-4D97-AF65-F5344CB8AC3E}">
        <p14:creationId xmlns:p14="http://schemas.microsoft.com/office/powerpoint/2010/main" val="1595486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dissolve">
                                      <p:cBhvr>
                                        <p:cTn id="31" dur="500"/>
                                        <p:tgtEl>
                                          <p:spTgt spid="2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10" fill="hold" grpId="0" nodeType="clickEffect">
                                  <p:stCondLst>
                                    <p:cond delay="0"/>
                                  </p:stCondLst>
                                  <p:childTnLst>
                                    <p:set>
                                      <p:cBhvr>
                                        <p:cTn id="35" dur="1" fill="hold">
                                          <p:stCondLst>
                                            <p:cond delay="0"/>
                                          </p:stCondLst>
                                        </p:cTn>
                                        <p:tgtEl>
                                          <p:spTgt spid="1510714"/>
                                        </p:tgtEl>
                                        <p:attrNameLst>
                                          <p:attrName>style.visibility</p:attrName>
                                        </p:attrNameLst>
                                      </p:cBhvr>
                                      <p:to>
                                        <p:strVal val="visible"/>
                                      </p:to>
                                    </p:set>
                                    <p:anim calcmode="lin" valueType="num">
                                      <p:cBhvr>
                                        <p:cTn id="36" dur="500" fill="hold"/>
                                        <p:tgtEl>
                                          <p:spTgt spid="1510714"/>
                                        </p:tgtEl>
                                        <p:attrNameLst>
                                          <p:attrName>ppt_w</p:attrName>
                                        </p:attrNameLst>
                                      </p:cBhvr>
                                      <p:tavLst>
                                        <p:tav tm="0">
                                          <p:val>
                                            <p:fltVal val="0"/>
                                          </p:val>
                                        </p:tav>
                                        <p:tav tm="100000">
                                          <p:val>
                                            <p:strVal val="#ppt_w"/>
                                          </p:val>
                                        </p:tav>
                                      </p:tavLst>
                                    </p:anim>
                                    <p:anim calcmode="lin" valueType="num">
                                      <p:cBhvr>
                                        <p:cTn id="37" dur="500" fill="hold"/>
                                        <p:tgtEl>
                                          <p:spTgt spid="15107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07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821" name="Group 3"/>
          <p:cNvGrpSpPr>
            <a:grpSpLocks/>
          </p:cNvGrpSpPr>
          <p:nvPr/>
        </p:nvGrpSpPr>
        <p:grpSpPr bwMode="auto">
          <a:xfrm>
            <a:off x="533400" y="1143000"/>
            <a:ext cx="6629400" cy="4795401"/>
            <a:chOff x="288" y="576"/>
            <a:chExt cx="4560" cy="3338"/>
          </a:xfrm>
        </p:grpSpPr>
        <p:grpSp>
          <p:nvGrpSpPr>
            <p:cNvPr id="34824" name="Group 4"/>
            <p:cNvGrpSpPr>
              <a:grpSpLocks/>
            </p:cNvGrpSpPr>
            <p:nvPr/>
          </p:nvGrpSpPr>
          <p:grpSpPr bwMode="auto">
            <a:xfrm>
              <a:off x="288" y="2440"/>
              <a:ext cx="4560" cy="1473"/>
              <a:chOff x="96" y="624"/>
              <a:chExt cx="4464" cy="1442"/>
            </a:xfrm>
          </p:grpSpPr>
          <p:graphicFrame>
            <p:nvGraphicFramePr>
              <p:cNvPr id="34841" name="Object 5"/>
              <p:cNvGraphicFramePr>
                <a:graphicFrameLocks noChangeAspect="1"/>
              </p:cNvGraphicFramePr>
              <p:nvPr/>
            </p:nvGraphicFramePr>
            <p:xfrm>
              <a:off x="96" y="624"/>
              <a:ext cx="1488" cy="1440"/>
            </p:xfrm>
            <a:graphic>
              <a:graphicData uri="http://schemas.openxmlformats.org/presentationml/2006/ole">
                <mc:AlternateContent xmlns:mc="http://schemas.openxmlformats.org/markup-compatibility/2006">
                  <mc:Choice xmlns:v="urn:schemas-microsoft-com:vml" Requires="v">
                    <p:oleObj spid="_x0000_s1206" name="Bitmap" r:id="rId4" imgW="4676190" imgH="4525007" progId="Paint.Picture">
                      <p:embed/>
                    </p:oleObj>
                  </mc:Choice>
                  <mc:Fallback>
                    <p:oleObj name="Bitmap" r:id="rId4" imgW="4676190" imgH="4525007" progId="Paint.Picture">
                      <p:embed/>
                      <p:pic>
                        <p:nvPicPr>
                          <p:cNvPr id="0" name=""/>
                          <p:cNvPicPr>
                            <a:picLocks noChangeAspect="1" noChangeArrowheads="1"/>
                          </p:cNvPicPr>
                          <p:nvPr/>
                        </p:nvPicPr>
                        <p:blipFill>
                          <a:blip r:embed="rId5">
                            <a:lum bright="32000" contrast="32000"/>
                            <a:extLst>
                              <a:ext uri="{28A0092B-C50C-407E-A947-70E740481C1C}">
                                <a14:useLocalDpi xmlns:a14="http://schemas.microsoft.com/office/drawing/2010/main" val="0"/>
                              </a:ext>
                            </a:extLst>
                          </a:blip>
                          <a:srcRect/>
                          <a:stretch>
                            <a:fillRect/>
                          </a:stretch>
                        </p:blipFill>
                        <p:spPr bwMode="auto">
                          <a:xfrm>
                            <a:off x="96" y="624"/>
                            <a:ext cx="1488"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pic>
                    </p:oleObj>
                  </mc:Fallback>
                </mc:AlternateContent>
              </a:graphicData>
            </a:graphic>
          </p:graphicFrame>
          <p:graphicFrame>
            <p:nvGraphicFramePr>
              <p:cNvPr id="34842" name="Object 6"/>
              <p:cNvGraphicFramePr>
                <a:graphicFrameLocks noChangeAspect="1"/>
              </p:cNvGraphicFramePr>
              <p:nvPr/>
            </p:nvGraphicFramePr>
            <p:xfrm>
              <a:off x="1584" y="624"/>
              <a:ext cx="1488" cy="1442"/>
            </p:xfrm>
            <a:graphic>
              <a:graphicData uri="http://schemas.openxmlformats.org/presentationml/2006/ole">
                <mc:AlternateContent xmlns:mc="http://schemas.openxmlformats.org/markup-compatibility/2006">
                  <mc:Choice xmlns:v="urn:schemas-microsoft-com:vml" Requires="v">
                    <p:oleObj spid="_x0000_s1207" name="Bitmap" r:id="rId6" imgW="4667902" imgH="4525007" progId="Paint.Picture">
                      <p:embed/>
                    </p:oleObj>
                  </mc:Choice>
                  <mc:Fallback>
                    <p:oleObj name="Bitmap" r:id="rId6" imgW="4667902" imgH="4525007" progId="Paint.Picture">
                      <p:embed/>
                      <p:pic>
                        <p:nvPicPr>
                          <p:cNvPr id="0" name=""/>
                          <p:cNvPicPr>
                            <a:picLocks noChangeAspect="1" noChangeArrowheads="1"/>
                          </p:cNvPicPr>
                          <p:nvPr/>
                        </p:nvPicPr>
                        <p:blipFill>
                          <a:blip r:embed="rId7">
                            <a:lum bright="32000" contrast="32000"/>
                            <a:extLst>
                              <a:ext uri="{28A0092B-C50C-407E-A947-70E740481C1C}">
                                <a14:useLocalDpi xmlns:a14="http://schemas.microsoft.com/office/drawing/2010/main" val="0"/>
                              </a:ext>
                            </a:extLst>
                          </a:blip>
                          <a:srcRect/>
                          <a:stretch>
                            <a:fillRect/>
                          </a:stretch>
                        </p:blipFill>
                        <p:spPr bwMode="auto">
                          <a:xfrm>
                            <a:off x="1584" y="624"/>
                            <a:ext cx="1488" cy="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pic>
                    </p:oleObj>
                  </mc:Fallback>
                </mc:AlternateContent>
              </a:graphicData>
            </a:graphic>
          </p:graphicFrame>
          <p:graphicFrame>
            <p:nvGraphicFramePr>
              <p:cNvPr id="34843" name="Object 7"/>
              <p:cNvGraphicFramePr>
                <a:graphicFrameLocks noChangeAspect="1"/>
              </p:cNvGraphicFramePr>
              <p:nvPr/>
            </p:nvGraphicFramePr>
            <p:xfrm>
              <a:off x="3072" y="624"/>
              <a:ext cx="1488" cy="1442"/>
            </p:xfrm>
            <a:graphic>
              <a:graphicData uri="http://schemas.openxmlformats.org/presentationml/2006/ole">
                <mc:AlternateContent xmlns:mc="http://schemas.openxmlformats.org/markup-compatibility/2006">
                  <mc:Choice xmlns:v="urn:schemas-microsoft-com:vml" Requires="v">
                    <p:oleObj spid="_x0000_s1208" name="Bitmap" r:id="rId8" imgW="4667902" imgH="4525007" progId="Paint.Picture">
                      <p:embed/>
                    </p:oleObj>
                  </mc:Choice>
                  <mc:Fallback>
                    <p:oleObj name="Bitmap" r:id="rId8" imgW="4667902" imgH="4525007" progId="Paint.Picture">
                      <p:embed/>
                      <p:pic>
                        <p:nvPicPr>
                          <p:cNvPr id="0" name=""/>
                          <p:cNvPicPr>
                            <a:picLocks noChangeAspect="1" noChangeArrowheads="1"/>
                          </p:cNvPicPr>
                          <p:nvPr/>
                        </p:nvPicPr>
                        <p:blipFill>
                          <a:blip r:embed="rId9">
                            <a:lum bright="32000" contrast="32000"/>
                            <a:extLst>
                              <a:ext uri="{28A0092B-C50C-407E-A947-70E740481C1C}">
                                <a14:useLocalDpi xmlns:a14="http://schemas.microsoft.com/office/drawing/2010/main" val="0"/>
                              </a:ext>
                            </a:extLst>
                          </a:blip>
                          <a:srcRect/>
                          <a:stretch>
                            <a:fillRect/>
                          </a:stretch>
                        </p:blipFill>
                        <p:spPr bwMode="auto">
                          <a:xfrm>
                            <a:off x="3072" y="624"/>
                            <a:ext cx="1488" cy="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pic>
                    </p:oleObj>
                  </mc:Fallback>
                </mc:AlternateContent>
              </a:graphicData>
            </a:graphic>
          </p:graphicFrame>
        </p:grpSp>
        <p:sp>
          <p:nvSpPr>
            <p:cNvPr id="34825" name="AutoShape 8"/>
            <p:cNvSpPr>
              <a:spLocks noChangeArrowheads="1"/>
            </p:cNvSpPr>
            <p:nvPr/>
          </p:nvSpPr>
          <p:spPr bwMode="auto">
            <a:xfrm>
              <a:off x="1772" y="3033"/>
              <a:ext cx="214" cy="426"/>
            </a:xfrm>
            <a:prstGeom prst="rightArrow">
              <a:avLst>
                <a:gd name="adj1" fmla="val 50000"/>
                <a:gd name="adj2" fmla="val 50823"/>
              </a:avLst>
            </a:prstGeom>
            <a:gradFill rotWithShape="0">
              <a:gsLst>
                <a:gs pos="0">
                  <a:schemeClr val="bg2"/>
                </a:gs>
                <a:gs pos="100000">
                  <a:srgbClr val="0000FF"/>
                </a:gs>
              </a:gsLst>
              <a:lin ang="0" scaled="1"/>
            </a:gradFill>
            <a:ln w="12700">
              <a:solidFill>
                <a:schemeClr val="tx1"/>
              </a:solidFill>
              <a:miter lim="800000"/>
              <a:headEnd/>
              <a:tailEnd/>
            </a:ln>
          </p:spPr>
          <p:txBody>
            <a:bodyPr>
              <a:spAutoFit/>
            </a:bodyPr>
            <a:lstStyle/>
            <a:p>
              <a:endParaRPr lang="de-DE" sz="1400"/>
            </a:p>
          </p:txBody>
        </p:sp>
        <p:sp>
          <p:nvSpPr>
            <p:cNvPr id="34826" name="AutoShape 9"/>
            <p:cNvSpPr>
              <a:spLocks noChangeArrowheads="1"/>
            </p:cNvSpPr>
            <p:nvPr/>
          </p:nvSpPr>
          <p:spPr bwMode="auto">
            <a:xfrm>
              <a:off x="3257" y="3033"/>
              <a:ext cx="213" cy="426"/>
            </a:xfrm>
            <a:prstGeom prst="rightArrow">
              <a:avLst>
                <a:gd name="adj1" fmla="val 50000"/>
                <a:gd name="adj2" fmla="val 50585"/>
              </a:avLst>
            </a:prstGeom>
            <a:gradFill rotWithShape="0">
              <a:gsLst>
                <a:gs pos="0">
                  <a:schemeClr val="bg2"/>
                </a:gs>
                <a:gs pos="100000">
                  <a:srgbClr val="0000FF"/>
                </a:gs>
              </a:gsLst>
              <a:lin ang="0" scaled="1"/>
            </a:gradFill>
            <a:ln w="12700">
              <a:solidFill>
                <a:schemeClr val="tx1"/>
              </a:solidFill>
              <a:miter lim="800000"/>
              <a:headEnd/>
              <a:tailEnd/>
            </a:ln>
          </p:spPr>
          <p:txBody>
            <a:bodyPr>
              <a:spAutoFit/>
            </a:bodyPr>
            <a:lstStyle/>
            <a:p>
              <a:endParaRPr lang="de-DE" sz="1400"/>
            </a:p>
          </p:txBody>
        </p:sp>
        <p:sp>
          <p:nvSpPr>
            <p:cNvPr id="34827" name="Freeform 10"/>
            <p:cNvSpPr>
              <a:spLocks/>
            </p:cNvSpPr>
            <p:nvPr/>
          </p:nvSpPr>
          <p:spPr bwMode="auto">
            <a:xfrm>
              <a:off x="1484" y="3678"/>
              <a:ext cx="807" cy="214"/>
            </a:xfrm>
            <a:custGeom>
              <a:avLst/>
              <a:gdLst>
                <a:gd name="T0" fmla="*/ 0 w 1056"/>
                <a:gd name="T1" fmla="*/ 960 h 960"/>
                <a:gd name="T2" fmla="*/ 0 w 1056"/>
                <a:gd name="T3" fmla="*/ 384 h 960"/>
                <a:gd name="T4" fmla="*/ 528 w 1056"/>
                <a:gd name="T5" fmla="*/ 0 h 960"/>
                <a:gd name="T6" fmla="*/ 1056 w 1056"/>
                <a:gd name="T7" fmla="*/ 384 h 960"/>
                <a:gd name="T8" fmla="*/ 1056 w 1056"/>
                <a:gd name="T9" fmla="*/ 960 h 960"/>
                <a:gd name="T10" fmla="*/ 0 w 1056"/>
                <a:gd name="T11" fmla="*/ 96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960">
                  <a:moveTo>
                    <a:pt x="0" y="960"/>
                  </a:moveTo>
                  <a:lnTo>
                    <a:pt x="0" y="384"/>
                  </a:lnTo>
                  <a:lnTo>
                    <a:pt x="528" y="0"/>
                  </a:lnTo>
                  <a:lnTo>
                    <a:pt x="1056" y="384"/>
                  </a:lnTo>
                  <a:lnTo>
                    <a:pt x="1056" y="960"/>
                  </a:lnTo>
                  <a:lnTo>
                    <a:pt x="0" y="960"/>
                  </a:lnTo>
                  <a:close/>
                </a:path>
              </a:pathLst>
            </a:custGeom>
            <a:gradFill rotWithShape="0">
              <a:gsLst>
                <a:gs pos="0">
                  <a:schemeClr val="accent2"/>
                </a:gs>
                <a:gs pos="100000">
                  <a:schemeClr val="bg1"/>
                </a:gs>
              </a:gsLst>
              <a:lin ang="5400000" scaled="1"/>
            </a:gradFill>
            <a:ln w="12700" cap="flat" cmpd="sng">
              <a:solidFill>
                <a:schemeClr val="tx1"/>
              </a:solidFill>
              <a:prstDash val="solid"/>
              <a:round/>
              <a:headEnd/>
              <a:tailEnd/>
            </a:ln>
            <a:effectLst>
              <a:outerShdw dist="28398" dir="3806097" algn="ctr" rotWithShape="0">
                <a:schemeClr val="bg2"/>
              </a:outerShdw>
            </a:effectLst>
          </p:spPr>
          <p:txBody>
            <a:bodyPr anchor="ctr">
              <a:spAutoFit/>
            </a:bodyPr>
            <a:lstStyle/>
            <a:p>
              <a:endParaRPr lang="de-DE" sz="1400"/>
            </a:p>
          </p:txBody>
        </p:sp>
        <p:sp>
          <p:nvSpPr>
            <p:cNvPr id="34828" name="Text Box 11"/>
            <p:cNvSpPr txBox="1">
              <a:spLocks noChangeArrowheads="1"/>
            </p:cNvSpPr>
            <p:nvPr/>
          </p:nvSpPr>
          <p:spPr bwMode="auto">
            <a:xfrm>
              <a:off x="1437" y="3693"/>
              <a:ext cx="894"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gn="ctr">
                <a:lnSpc>
                  <a:spcPct val="80000"/>
                </a:lnSpc>
                <a:spcBef>
                  <a:spcPct val="0"/>
                </a:spcBef>
                <a:buSzTx/>
              </a:pPr>
              <a:r>
                <a:rPr lang="en-US" sz="900" i="0" dirty="0"/>
                <a:t>texturing</a:t>
              </a:r>
            </a:p>
            <a:p>
              <a:pPr algn="ctr">
                <a:lnSpc>
                  <a:spcPct val="80000"/>
                </a:lnSpc>
                <a:spcBef>
                  <a:spcPct val="0"/>
                </a:spcBef>
                <a:buSzTx/>
              </a:pPr>
              <a:r>
                <a:rPr lang="en-US" sz="900" i="0" dirty="0"/>
                <a:t>(</a:t>
              </a:r>
              <a:r>
                <a:rPr lang="en-US" sz="900" i="0" dirty="0" err="1" smtClean="0"/>
                <a:t>trilinear</a:t>
              </a:r>
              <a:r>
                <a:rPr lang="en-US" sz="900" i="0" dirty="0" smtClean="0"/>
                <a:t> interpolation</a:t>
              </a:r>
              <a:r>
                <a:rPr lang="en-US" sz="900" i="0" dirty="0"/>
                <a:t>)</a:t>
              </a:r>
            </a:p>
          </p:txBody>
        </p:sp>
        <p:sp>
          <p:nvSpPr>
            <p:cNvPr id="34829" name="Freeform 12"/>
            <p:cNvSpPr>
              <a:spLocks/>
            </p:cNvSpPr>
            <p:nvPr/>
          </p:nvSpPr>
          <p:spPr bwMode="auto">
            <a:xfrm>
              <a:off x="2989" y="3667"/>
              <a:ext cx="807" cy="214"/>
            </a:xfrm>
            <a:custGeom>
              <a:avLst/>
              <a:gdLst>
                <a:gd name="T0" fmla="*/ 0 w 1056"/>
                <a:gd name="T1" fmla="*/ 960 h 960"/>
                <a:gd name="T2" fmla="*/ 0 w 1056"/>
                <a:gd name="T3" fmla="*/ 384 h 960"/>
                <a:gd name="T4" fmla="*/ 528 w 1056"/>
                <a:gd name="T5" fmla="*/ 0 h 960"/>
                <a:gd name="T6" fmla="*/ 1056 w 1056"/>
                <a:gd name="T7" fmla="*/ 384 h 960"/>
                <a:gd name="T8" fmla="*/ 1056 w 1056"/>
                <a:gd name="T9" fmla="*/ 960 h 960"/>
                <a:gd name="T10" fmla="*/ 0 w 1056"/>
                <a:gd name="T11" fmla="*/ 96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960">
                  <a:moveTo>
                    <a:pt x="0" y="960"/>
                  </a:moveTo>
                  <a:lnTo>
                    <a:pt x="0" y="384"/>
                  </a:lnTo>
                  <a:lnTo>
                    <a:pt x="528" y="0"/>
                  </a:lnTo>
                  <a:lnTo>
                    <a:pt x="1056" y="384"/>
                  </a:lnTo>
                  <a:lnTo>
                    <a:pt x="1056" y="960"/>
                  </a:lnTo>
                  <a:lnTo>
                    <a:pt x="0" y="960"/>
                  </a:lnTo>
                  <a:close/>
                </a:path>
              </a:pathLst>
            </a:custGeom>
            <a:gradFill rotWithShape="0">
              <a:gsLst>
                <a:gs pos="0">
                  <a:schemeClr val="accent2"/>
                </a:gs>
                <a:gs pos="100000">
                  <a:schemeClr val="bg1"/>
                </a:gs>
              </a:gsLst>
              <a:lin ang="5400000" scaled="1"/>
            </a:gradFill>
            <a:ln w="12700" cap="flat" cmpd="sng">
              <a:solidFill>
                <a:schemeClr val="tx1"/>
              </a:solidFill>
              <a:prstDash val="solid"/>
              <a:round/>
              <a:headEnd/>
              <a:tailEnd/>
            </a:ln>
            <a:effectLst>
              <a:outerShdw dist="28398" dir="3806097" algn="ctr" rotWithShape="0">
                <a:schemeClr val="bg2"/>
              </a:outerShdw>
            </a:effectLst>
          </p:spPr>
          <p:txBody>
            <a:bodyPr anchor="ctr">
              <a:spAutoFit/>
            </a:bodyPr>
            <a:lstStyle/>
            <a:p>
              <a:endParaRPr lang="de-DE" sz="1400"/>
            </a:p>
          </p:txBody>
        </p:sp>
        <p:sp>
          <p:nvSpPr>
            <p:cNvPr id="34830" name="Text Box 13"/>
            <p:cNvSpPr txBox="1">
              <a:spLocks noChangeArrowheads="1"/>
            </p:cNvSpPr>
            <p:nvPr/>
          </p:nvSpPr>
          <p:spPr bwMode="auto">
            <a:xfrm>
              <a:off x="3093" y="3678"/>
              <a:ext cx="596"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gn="ctr">
                <a:lnSpc>
                  <a:spcPct val="80000"/>
                </a:lnSpc>
                <a:spcBef>
                  <a:spcPct val="0"/>
                </a:spcBef>
                <a:buSzTx/>
              </a:pPr>
              <a:r>
                <a:rPr lang="en-US" sz="1000" i="0" dirty="0"/>
                <a:t>compositing</a:t>
              </a:r>
            </a:p>
            <a:p>
              <a:pPr algn="ctr">
                <a:lnSpc>
                  <a:spcPct val="80000"/>
                </a:lnSpc>
                <a:spcBef>
                  <a:spcPct val="0"/>
                </a:spcBef>
                <a:buSzTx/>
              </a:pPr>
              <a:r>
                <a:rPr lang="en-US" sz="1000" i="0" dirty="0"/>
                <a:t>(blending)</a:t>
              </a:r>
            </a:p>
          </p:txBody>
        </p:sp>
        <p:grpSp>
          <p:nvGrpSpPr>
            <p:cNvPr id="34831" name="Group 14"/>
            <p:cNvGrpSpPr>
              <a:grpSpLocks/>
            </p:cNvGrpSpPr>
            <p:nvPr/>
          </p:nvGrpSpPr>
          <p:grpSpPr bwMode="auto">
            <a:xfrm>
              <a:off x="288" y="576"/>
              <a:ext cx="4560" cy="1531"/>
              <a:chOff x="1632" y="432"/>
              <a:chExt cx="3378" cy="1134"/>
            </a:xfrm>
          </p:grpSpPr>
          <p:graphicFrame>
            <p:nvGraphicFramePr>
              <p:cNvPr id="34838" name="Object 15"/>
              <p:cNvGraphicFramePr>
                <a:graphicFrameLocks noChangeAspect="1"/>
              </p:cNvGraphicFramePr>
              <p:nvPr/>
            </p:nvGraphicFramePr>
            <p:xfrm>
              <a:off x="1632" y="432"/>
              <a:ext cx="1170" cy="1134"/>
            </p:xfrm>
            <a:graphic>
              <a:graphicData uri="http://schemas.openxmlformats.org/presentationml/2006/ole">
                <mc:AlternateContent xmlns:mc="http://schemas.openxmlformats.org/markup-compatibility/2006">
                  <mc:Choice xmlns:v="urn:schemas-microsoft-com:vml" Requires="v">
                    <p:oleObj spid="_x0000_s1209" name="Bitmap" r:id="rId10" imgW="4667902" imgH="4525007" progId="Paint.Picture">
                      <p:embed/>
                    </p:oleObj>
                  </mc:Choice>
                  <mc:Fallback>
                    <p:oleObj name="Bitmap" r:id="rId10" imgW="4667902" imgH="4525007" progId="Paint.Picture">
                      <p:embed/>
                      <p:pic>
                        <p:nvPicPr>
                          <p:cNvPr id="0" name=""/>
                          <p:cNvPicPr>
                            <a:picLocks noChangeAspect="1" noChangeArrowheads="1"/>
                          </p:cNvPicPr>
                          <p:nvPr/>
                        </p:nvPicPr>
                        <p:blipFill>
                          <a:blip r:embed="rId11">
                            <a:lum bright="32000" contrast="32000"/>
                            <a:extLst>
                              <a:ext uri="{28A0092B-C50C-407E-A947-70E740481C1C}">
                                <a14:useLocalDpi xmlns:a14="http://schemas.microsoft.com/office/drawing/2010/main" val="0"/>
                              </a:ext>
                            </a:extLst>
                          </a:blip>
                          <a:srcRect/>
                          <a:stretch>
                            <a:fillRect/>
                          </a:stretch>
                        </p:blipFill>
                        <p:spPr bwMode="auto">
                          <a:xfrm>
                            <a:off x="1632" y="432"/>
                            <a:ext cx="1170"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pic>
                    </p:oleObj>
                  </mc:Fallback>
                </mc:AlternateContent>
              </a:graphicData>
            </a:graphic>
          </p:graphicFrame>
          <p:graphicFrame>
            <p:nvGraphicFramePr>
              <p:cNvPr id="34839" name="Object 16"/>
              <p:cNvGraphicFramePr>
                <a:graphicFrameLocks noChangeAspect="1"/>
              </p:cNvGraphicFramePr>
              <p:nvPr/>
            </p:nvGraphicFramePr>
            <p:xfrm>
              <a:off x="2736" y="432"/>
              <a:ext cx="1169" cy="1134"/>
            </p:xfrm>
            <a:graphic>
              <a:graphicData uri="http://schemas.openxmlformats.org/presentationml/2006/ole">
                <mc:AlternateContent xmlns:mc="http://schemas.openxmlformats.org/markup-compatibility/2006">
                  <mc:Choice xmlns:v="urn:schemas-microsoft-com:vml" Requires="v">
                    <p:oleObj spid="_x0000_s1210" name="Bitmap" r:id="rId12" imgW="4667902" imgH="4525007" progId="Paint.Picture">
                      <p:embed/>
                    </p:oleObj>
                  </mc:Choice>
                  <mc:Fallback>
                    <p:oleObj name="Bitmap" r:id="rId12" imgW="4667902" imgH="4525007" progId="Paint.Picture">
                      <p:embed/>
                      <p:pic>
                        <p:nvPicPr>
                          <p:cNvPr id="0" name=""/>
                          <p:cNvPicPr>
                            <a:picLocks noChangeAspect="1" noChangeArrowheads="1"/>
                          </p:cNvPicPr>
                          <p:nvPr/>
                        </p:nvPicPr>
                        <p:blipFill>
                          <a:blip r:embed="rId13">
                            <a:lum bright="32000" contrast="32000"/>
                            <a:extLst>
                              <a:ext uri="{28A0092B-C50C-407E-A947-70E740481C1C}">
                                <a14:useLocalDpi xmlns:a14="http://schemas.microsoft.com/office/drawing/2010/main" val="0"/>
                              </a:ext>
                            </a:extLst>
                          </a:blip>
                          <a:srcRect/>
                          <a:stretch>
                            <a:fillRect/>
                          </a:stretch>
                        </p:blipFill>
                        <p:spPr bwMode="auto">
                          <a:xfrm>
                            <a:off x="2736" y="432"/>
                            <a:ext cx="1169"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pic>
                    </p:oleObj>
                  </mc:Fallback>
                </mc:AlternateContent>
              </a:graphicData>
            </a:graphic>
          </p:graphicFrame>
          <p:graphicFrame>
            <p:nvGraphicFramePr>
              <p:cNvPr id="34840" name="Object 17"/>
              <p:cNvGraphicFramePr>
                <a:graphicFrameLocks noChangeAspect="1"/>
              </p:cNvGraphicFramePr>
              <p:nvPr/>
            </p:nvGraphicFramePr>
            <p:xfrm>
              <a:off x="3840" y="432"/>
              <a:ext cx="1170" cy="1134"/>
            </p:xfrm>
            <a:graphic>
              <a:graphicData uri="http://schemas.openxmlformats.org/presentationml/2006/ole">
                <mc:AlternateContent xmlns:mc="http://schemas.openxmlformats.org/markup-compatibility/2006">
                  <mc:Choice xmlns:v="urn:schemas-microsoft-com:vml" Requires="v">
                    <p:oleObj spid="_x0000_s1211" name="Bitmap" r:id="rId14" imgW="4667902" imgH="4525007" progId="Paint.Picture">
                      <p:embed/>
                    </p:oleObj>
                  </mc:Choice>
                  <mc:Fallback>
                    <p:oleObj name="Bitmap" r:id="rId14" imgW="4667902" imgH="4525007" progId="Paint.Picture">
                      <p:embed/>
                      <p:pic>
                        <p:nvPicPr>
                          <p:cNvPr id="0" name=""/>
                          <p:cNvPicPr>
                            <a:picLocks noChangeAspect="1" noChangeArrowheads="1"/>
                          </p:cNvPicPr>
                          <p:nvPr/>
                        </p:nvPicPr>
                        <p:blipFill>
                          <a:blip r:embed="rId15">
                            <a:lum bright="32000" contrast="32000"/>
                            <a:extLst>
                              <a:ext uri="{28A0092B-C50C-407E-A947-70E740481C1C}">
                                <a14:useLocalDpi xmlns:a14="http://schemas.microsoft.com/office/drawing/2010/main" val="0"/>
                              </a:ext>
                            </a:extLst>
                          </a:blip>
                          <a:srcRect/>
                          <a:stretch>
                            <a:fillRect/>
                          </a:stretch>
                        </p:blipFill>
                        <p:spPr bwMode="auto">
                          <a:xfrm>
                            <a:off x="3840" y="432"/>
                            <a:ext cx="1170"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pic>
                    </p:oleObj>
                  </mc:Fallback>
                </mc:AlternateContent>
              </a:graphicData>
            </a:graphic>
          </p:graphicFrame>
        </p:grpSp>
        <p:sp>
          <p:nvSpPr>
            <p:cNvPr id="34832" name="AutoShape 18"/>
            <p:cNvSpPr>
              <a:spLocks noChangeArrowheads="1"/>
            </p:cNvSpPr>
            <p:nvPr/>
          </p:nvSpPr>
          <p:spPr bwMode="auto">
            <a:xfrm>
              <a:off x="1776" y="1336"/>
              <a:ext cx="214" cy="426"/>
            </a:xfrm>
            <a:prstGeom prst="rightArrow">
              <a:avLst>
                <a:gd name="adj1" fmla="val 50000"/>
                <a:gd name="adj2" fmla="val 50823"/>
              </a:avLst>
            </a:prstGeom>
            <a:gradFill rotWithShape="0">
              <a:gsLst>
                <a:gs pos="0">
                  <a:schemeClr val="bg2"/>
                </a:gs>
                <a:gs pos="100000">
                  <a:srgbClr val="0000FF"/>
                </a:gs>
              </a:gsLst>
              <a:lin ang="0" scaled="1"/>
            </a:gradFill>
            <a:ln w="12700">
              <a:solidFill>
                <a:schemeClr val="tx1"/>
              </a:solidFill>
              <a:miter lim="800000"/>
              <a:headEnd/>
              <a:tailEnd/>
            </a:ln>
          </p:spPr>
          <p:txBody>
            <a:bodyPr>
              <a:spAutoFit/>
            </a:bodyPr>
            <a:lstStyle/>
            <a:p>
              <a:endParaRPr lang="de-DE" sz="1400"/>
            </a:p>
          </p:txBody>
        </p:sp>
        <p:sp>
          <p:nvSpPr>
            <p:cNvPr id="34833" name="AutoShape 19"/>
            <p:cNvSpPr>
              <a:spLocks noChangeArrowheads="1"/>
            </p:cNvSpPr>
            <p:nvPr/>
          </p:nvSpPr>
          <p:spPr bwMode="auto">
            <a:xfrm>
              <a:off x="3285" y="1336"/>
              <a:ext cx="213" cy="426"/>
            </a:xfrm>
            <a:prstGeom prst="rightArrow">
              <a:avLst>
                <a:gd name="adj1" fmla="val 50000"/>
                <a:gd name="adj2" fmla="val 50585"/>
              </a:avLst>
            </a:prstGeom>
            <a:gradFill rotWithShape="0">
              <a:gsLst>
                <a:gs pos="0">
                  <a:schemeClr val="bg2"/>
                </a:gs>
                <a:gs pos="100000">
                  <a:srgbClr val="0000FF"/>
                </a:gs>
              </a:gsLst>
              <a:lin ang="0" scaled="1"/>
            </a:gradFill>
            <a:ln w="12700">
              <a:solidFill>
                <a:schemeClr val="tx1"/>
              </a:solidFill>
              <a:miter lim="800000"/>
              <a:headEnd/>
              <a:tailEnd/>
            </a:ln>
          </p:spPr>
          <p:txBody>
            <a:bodyPr>
              <a:spAutoFit/>
            </a:bodyPr>
            <a:lstStyle/>
            <a:p>
              <a:endParaRPr lang="de-DE" sz="1400"/>
            </a:p>
          </p:txBody>
        </p:sp>
        <p:sp>
          <p:nvSpPr>
            <p:cNvPr id="34834" name="Freeform 20"/>
            <p:cNvSpPr>
              <a:spLocks/>
            </p:cNvSpPr>
            <p:nvPr/>
          </p:nvSpPr>
          <p:spPr bwMode="auto">
            <a:xfrm>
              <a:off x="1488" y="1891"/>
              <a:ext cx="807" cy="214"/>
            </a:xfrm>
            <a:custGeom>
              <a:avLst/>
              <a:gdLst>
                <a:gd name="T0" fmla="*/ 0 w 1056"/>
                <a:gd name="T1" fmla="*/ 960 h 960"/>
                <a:gd name="T2" fmla="*/ 0 w 1056"/>
                <a:gd name="T3" fmla="*/ 384 h 960"/>
                <a:gd name="T4" fmla="*/ 528 w 1056"/>
                <a:gd name="T5" fmla="*/ 0 h 960"/>
                <a:gd name="T6" fmla="*/ 1056 w 1056"/>
                <a:gd name="T7" fmla="*/ 384 h 960"/>
                <a:gd name="T8" fmla="*/ 1056 w 1056"/>
                <a:gd name="T9" fmla="*/ 960 h 960"/>
                <a:gd name="T10" fmla="*/ 0 w 1056"/>
                <a:gd name="T11" fmla="*/ 96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960">
                  <a:moveTo>
                    <a:pt x="0" y="960"/>
                  </a:moveTo>
                  <a:lnTo>
                    <a:pt x="0" y="384"/>
                  </a:lnTo>
                  <a:lnTo>
                    <a:pt x="528" y="0"/>
                  </a:lnTo>
                  <a:lnTo>
                    <a:pt x="1056" y="384"/>
                  </a:lnTo>
                  <a:lnTo>
                    <a:pt x="1056" y="960"/>
                  </a:lnTo>
                  <a:lnTo>
                    <a:pt x="0" y="960"/>
                  </a:lnTo>
                  <a:close/>
                </a:path>
              </a:pathLst>
            </a:custGeom>
            <a:gradFill rotWithShape="0">
              <a:gsLst>
                <a:gs pos="0">
                  <a:schemeClr val="accent2"/>
                </a:gs>
                <a:gs pos="100000">
                  <a:schemeClr val="bg1"/>
                </a:gs>
              </a:gsLst>
              <a:lin ang="5400000" scaled="1"/>
            </a:gradFill>
            <a:ln w="12700" cap="flat" cmpd="sng">
              <a:solidFill>
                <a:schemeClr val="tx1"/>
              </a:solidFill>
              <a:prstDash val="solid"/>
              <a:round/>
              <a:headEnd/>
              <a:tailEnd/>
            </a:ln>
            <a:effectLst>
              <a:outerShdw dist="28398" dir="3806097" algn="ctr" rotWithShape="0">
                <a:schemeClr val="bg2"/>
              </a:outerShdw>
            </a:effectLst>
          </p:spPr>
          <p:txBody>
            <a:bodyPr anchor="ctr">
              <a:spAutoFit/>
            </a:bodyPr>
            <a:lstStyle/>
            <a:p>
              <a:endParaRPr lang="de-DE" sz="1400"/>
            </a:p>
          </p:txBody>
        </p:sp>
        <p:sp>
          <p:nvSpPr>
            <p:cNvPr id="34835" name="Text Box 21"/>
            <p:cNvSpPr txBox="1">
              <a:spLocks noChangeArrowheads="1"/>
            </p:cNvSpPr>
            <p:nvPr/>
          </p:nvSpPr>
          <p:spPr bwMode="auto">
            <a:xfrm>
              <a:off x="1246" y="1912"/>
              <a:ext cx="1294"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gn="ctr">
                <a:lnSpc>
                  <a:spcPct val="80000"/>
                </a:lnSpc>
                <a:spcBef>
                  <a:spcPct val="0"/>
                </a:spcBef>
                <a:buSzTx/>
              </a:pPr>
              <a:r>
                <a:rPr lang="en-US" sz="900" i="0" dirty="0"/>
                <a:t>texturing</a:t>
              </a:r>
            </a:p>
            <a:p>
              <a:pPr algn="ctr">
                <a:lnSpc>
                  <a:spcPct val="80000"/>
                </a:lnSpc>
                <a:spcBef>
                  <a:spcPct val="0"/>
                </a:spcBef>
                <a:buSzTx/>
              </a:pPr>
              <a:r>
                <a:rPr lang="en-US" sz="900" i="0" dirty="0"/>
                <a:t>(</a:t>
              </a:r>
              <a:r>
                <a:rPr lang="en-US" sz="900" i="0" dirty="0" smtClean="0"/>
                <a:t>bilinear interpolation</a:t>
              </a:r>
              <a:r>
                <a:rPr lang="en-US" sz="900" i="0" dirty="0"/>
                <a:t>)</a:t>
              </a:r>
            </a:p>
            <a:p>
              <a:pPr algn="ctr">
                <a:lnSpc>
                  <a:spcPct val="80000"/>
                </a:lnSpc>
                <a:spcBef>
                  <a:spcPct val="0"/>
                </a:spcBef>
                <a:buSzTx/>
              </a:pPr>
              <a:endParaRPr lang="en-US" sz="900" i="0" dirty="0"/>
            </a:p>
          </p:txBody>
        </p:sp>
        <p:sp>
          <p:nvSpPr>
            <p:cNvPr id="34836" name="Freeform 22"/>
            <p:cNvSpPr>
              <a:spLocks/>
            </p:cNvSpPr>
            <p:nvPr/>
          </p:nvSpPr>
          <p:spPr bwMode="auto">
            <a:xfrm>
              <a:off x="3017" y="1891"/>
              <a:ext cx="807" cy="214"/>
            </a:xfrm>
            <a:custGeom>
              <a:avLst/>
              <a:gdLst>
                <a:gd name="T0" fmla="*/ 0 w 1056"/>
                <a:gd name="T1" fmla="*/ 960 h 960"/>
                <a:gd name="T2" fmla="*/ 0 w 1056"/>
                <a:gd name="T3" fmla="*/ 384 h 960"/>
                <a:gd name="T4" fmla="*/ 528 w 1056"/>
                <a:gd name="T5" fmla="*/ 0 h 960"/>
                <a:gd name="T6" fmla="*/ 1056 w 1056"/>
                <a:gd name="T7" fmla="*/ 384 h 960"/>
                <a:gd name="T8" fmla="*/ 1056 w 1056"/>
                <a:gd name="T9" fmla="*/ 960 h 960"/>
                <a:gd name="T10" fmla="*/ 0 w 1056"/>
                <a:gd name="T11" fmla="*/ 96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960">
                  <a:moveTo>
                    <a:pt x="0" y="960"/>
                  </a:moveTo>
                  <a:lnTo>
                    <a:pt x="0" y="384"/>
                  </a:lnTo>
                  <a:lnTo>
                    <a:pt x="528" y="0"/>
                  </a:lnTo>
                  <a:lnTo>
                    <a:pt x="1056" y="384"/>
                  </a:lnTo>
                  <a:lnTo>
                    <a:pt x="1056" y="960"/>
                  </a:lnTo>
                  <a:lnTo>
                    <a:pt x="0" y="960"/>
                  </a:lnTo>
                  <a:close/>
                </a:path>
              </a:pathLst>
            </a:custGeom>
            <a:gradFill rotWithShape="0">
              <a:gsLst>
                <a:gs pos="0">
                  <a:schemeClr val="accent2"/>
                </a:gs>
                <a:gs pos="100000">
                  <a:schemeClr val="bg1"/>
                </a:gs>
              </a:gsLst>
              <a:lin ang="5400000" scaled="1"/>
            </a:gradFill>
            <a:ln w="12700" cap="flat" cmpd="sng">
              <a:solidFill>
                <a:schemeClr val="tx1"/>
              </a:solidFill>
              <a:prstDash val="solid"/>
              <a:round/>
              <a:headEnd/>
              <a:tailEnd/>
            </a:ln>
            <a:effectLst>
              <a:outerShdw dist="28398" dir="3806097" algn="ctr" rotWithShape="0">
                <a:schemeClr val="bg2"/>
              </a:outerShdw>
            </a:effectLst>
          </p:spPr>
          <p:txBody>
            <a:bodyPr anchor="ctr">
              <a:spAutoFit/>
            </a:bodyPr>
            <a:lstStyle/>
            <a:p>
              <a:endParaRPr lang="de-DE" sz="1400"/>
            </a:p>
          </p:txBody>
        </p:sp>
        <p:sp>
          <p:nvSpPr>
            <p:cNvPr id="34837" name="Text Box 23"/>
            <p:cNvSpPr txBox="1">
              <a:spLocks noChangeArrowheads="1"/>
            </p:cNvSpPr>
            <p:nvPr/>
          </p:nvSpPr>
          <p:spPr bwMode="auto">
            <a:xfrm>
              <a:off x="3123" y="1908"/>
              <a:ext cx="596"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gn="ctr">
                <a:lnSpc>
                  <a:spcPct val="80000"/>
                </a:lnSpc>
                <a:spcBef>
                  <a:spcPct val="0"/>
                </a:spcBef>
                <a:buSzTx/>
              </a:pPr>
              <a:r>
                <a:rPr lang="en-US" sz="1000" i="0" dirty="0"/>
                <a:t>compositing</a:t>
              </a:r>
            </a:p>
            <a:p>
              <a:pPr algn="ctr">
                <a:lnSpc>
                  <a:spcPct val="80000"/>
                </a:lnSpc>
                <a:spcBef>
                  <a:spcPct val="0"/>
                </a:spcBef>
                <a:buSzTx/>
              </a:pPr>
              <a:r>
                <a:rPr lang="en-US" sz="1000" i="0" dirty="0"/>
                <a:t>(blending)</a:t>
              </a:r>
            </a:p>
          </p:txBody>
        </p:sp>
      </p:grpSp>
      <p:sp>
        <p:nvSpPr>
          <p:cNvPr id="34822" name="Text Box 24"/>
          <p:cNvSpPr txBox="1">
            <a:spLocks noChangeArrowheads="1"/>
          </p:cNvSpPr>
          <p:nvPr/>
        </p:nvSpPr>
        <p:spPr bwMode="auto">
          <a:xfrm>
            <a:off x="7446847" y="1828800"/>
            <a:ext cx="1140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0"/>
              </a:spcBef>
              <a:buSzTx/>
            </a:pPr>
            <a:r>
              <a:rPr lang="de-DE" sz="1400" i="0"/>
              <a:t>2D textures</a:t>
            </a:r>
            <a:br>
              <a:rPr lang="de-DE" sz="1400" i="0"/>
            </a:br>
            <a:r>
              <a:rPr lang="de-DE" sz="1400" i="0"/>
              <a:t>axis-aligned</a:t>
            </a:r>
          </a:p>
        </p:txBody>
      </p:sp>
      <p:sp>
        <p:nvSpPr>
          <p:cNvPr id="34823" name="Text Box 25"/>
          <p:cNvSpPr txBox="1">
            <a:spLocks noChangeArrowheads="1"/>
          </p:cNvSpPr>
          <p:nvPr/>
        </p:nvSpPr>
        <p:spPr bwMode="auto">
          <a:xfrm>
            <a:off x="7528409" y="4495800"/>
            <a:ext cx="11801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0"/>
              </a:spcBef>
              <a:buSzTx/>
            </a:pPr>
            <a:r>
              <a:rPr lang="de-DE" sz="1400" i="0"/>
              <a:t>3D texture</a:t>
            </a:r>
            <a:br>
              <a:rPr lang="de-DE" sz="1400" i="0"/>
            </a:br>
            <a:r>
              <a:rPr lang="de-DE" sz="1400" i="0"/>
              <a:t>view-aligned</a:t>
            </a:r>
          </a:p>
        </p:txBody>
      </p:sp>
      <p:sp>
        <p:nvSpPr>
          <p:cNvPr id="4" name="Title 3"/>
          <p:cNvSpPr>
            <a:spLocks noGrp="1"/>
          </p:cNvSpPr>
          <p:nvPr>
            <p:ph type="title"/>
          </p:nvPr>
        </p:nvSpPr>
        <p:spPr/>
        <p:txBody>
          <a:bodyPr/>
          <a:lstStyle/>
          <a:p>
            <a:r>
              <a:rPr lang="en-US" dirty="0"/>
              <a:t>2D vs. 3D Texture-Based Rendering</a:t>
            </a:r>
            <a:br>
              <a:rPr lang="en-US" dirty="0"/>
            </a:br>
            <a:endParaRPr lang="en-US" dirty="0"/>
          </a:p>
        </p:txBody>
      </p:sp>
      <p:sp>
        <p:nvSpPr>
          <p:cNvPr id="30" name="TextBox 29"/>
          <p:cNvSpPr txBox="1"/>
          <p:nvPr/>
        </p:nvSpPr>
        <p:spPr>
          <a:xfrm>
            <a:off x="228600" y="6151802"/>
            <a:ext cx="8153400" cy="307777"/>
          </a:xfrm>
          <a:prstGeom prst="rect">
            <a:avLst/>
          </a:prstGeom>
          <a:noFill/>
        </p:spPr>
        <p:txBody>
          <a:bodyPr wrap="square" rtlCol="0">
            <a:spAutoFit/>
          </a:bodyPr>
          <a:lstStyle/>
          <a:p>
            <a:r>
              <a:rPr lang="en-US" sz="1400" dirty="0" smtClean="0"/>
              <a:t>Image Source: Klaus Engel</a:t>
            </a:r>
            <a:endParaRPr lang="en-US" sz="1400" dirty="0"/>
          </a:p>
        </p:txBody>
      </p:sp>
      <p:sp>
        <p:nvSpPr>
          <p:cNvPr id="31" name="TextBox 30"/>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63</a:t>
            </a:fld>
            <a:endParaRPr lang="en-US" sz="1400" dirty="0"/>
          </a:p>
        </p:txBody>
      </p:sp>
    </p:spTree>
    <p:extLst>
      <p:ext uri="{BB962C8B-B14F-4D97-AF65-F5344CB8AC3E}">
        <p14:creationId xmlns:p14="http://schemas.microsoft.com/office/powerpoint/2010/main" val="348721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Drawback of 2D Texture-Based Rendering</a:t>
            </a:r>
            <a:br>
              <a:rPr lang="en-US" dirty="0"/>
            </a:br>
            <a:endParaRPr lang="en-US" dirty="0"/>
          </a:p>
        </p:txBody>
      </p:sp>
      <p:sp>
        <p:nvSpPr>
          <p:cNvPr id="37893" name="Rectangle 3"/>
          <p:cNvSpPr>
            <a:spLocks noGrp="1" noChangeArrowheads="1"/>
          </p:cNvSpPr>
          <p:nvPr>
            <p:ph type="body" idx="4294967295"/>
          </p:nvPr>
        </p:nvSpPr>
        <p:spPr>
          <a:xfrm>
            <a:off x="465138" y="1271588"/>
            <a:ext cx="8678862" cy="4525962"/>
          </a:xfrm>
        </p:spPr>
        <p:txBody>
          <a:bodyPr/>
          <a:lstStyle/>
          <a:p>
            <a:pPr marL="0" indent="0">
              <a:buNone/>
            </a:pPr>
            <a:r>
              <a:rPr lang="en-US" sz="1800" dirty="0" smtClean="0"/>
              <a:t>Artifacts when stack is viewed close to 45 degrees</a:t>
            </a:r>
          </a:p>
          <a:p>
            <a:endParaRPr lang="en-US" sz="1800" dirty="0" smtClean="0"/>
          </a:p>
        </p:txBody>
      </p:sp>
      <p:pic>
        <p:nvPicPr>
          <p:cNvPr id="37894" name="Picture 4" descr="2d_textures_artifacts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2016270"/>
            <a:ext cx="2735263"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5" descr="2d_textures_artifacts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016270"/>
            <a:ext cx="2735263"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6" descr="2d_textures_artifacts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 y="2016270"/>
            <a:ext cx="2735263"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64</a:t>
            </a:fld>
            <a:endParaRPr lang="en-US" sz="1400" dirty="0"/>
          </a:p>
        </p:txBody>
      </p:sp>
      <p:sp>
        <p:nvSpPr>
          <p:cNvPr id="12" name="Rectangle 3"/>
          <p:cNvSpPr txBox="1">
            <a:spLocks noChangeArrowheads="1"/>
          </p:cNvSpPr>
          <p:nvPr/>
        </p:nvSpPr>
        <p:spPr>
          <a:xfrm>
            <a:off x="318634" y="5051146"/>
            <a:ext cx="8678863" cy="10997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smtClean="0"/>
              <a:t>On modern (non-mobile) GPUs, 3D textures are the norm and are most commonly used.</a:t>
            </a:r>
          </a:p>
          <a:p>
            <a:endParaRPr lang="en-US" sz="2400" dirty="0" smtClean="0"/>
          </a:p>
        </p:txBody>
      </p:sp>
    </p:spTree>
    <p:extLst>
      <p:ext uri="{BB962C8B-B14F-4D97-AF65-F5344CB8AC3E}">
        <p14:creationId xmlns:p14="http://schemas.microsoft.com/office/powerpoint/2010/main" val="2221465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324" y="884039"/>
            <a:ext cx="4513957" cy="438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70" y="884039"/>
            <a:ext cx="4513957" cy="438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7347" name="Rectangle 3"/>
          <p:cNvSpPr>
            <a:spLocks/>
          </p:cNvSpPr>
          <p:nvPr/>
        </p:nvSpPr>
        <p:spPr bwMode="auto">
          <a:xfrm>
            <a:off x="1563343" y="5492255"/>
            <a:ext cx="2061463"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smtClean="0">
                <a:ea typeface="Gill Sans" charset="0"/>
                <a:cs typeface="Gill Sans" charset="0"/>
              </a:rPr>
              <a:t>Ray Casting</a:t>
            </a:r>
            <a:endParaRPr lang="en-US" sz="2953" dirty="0">
              <a:ea typeface="Gill Sans" charset="0"/>
              <a:cs typeface="Gill Sans" charset="0"/>
            </a:endParaRPr>
          </a:p>
        </p:txBody>
      </p:sp>
      <p:sp>
        <p:nvSpPr>
          <p:cNvPr id="57348" name="Rectangle 4"/>
          <p:cNvSpPr>
            <a:spLocks/>
          </p:cNvSpPr>
          <p:nvPr/>
        </p:nvSpPr>
        <p:spPr bwMode="auto">
          <a:xfrm>
            <a:off x="5519204" y="5492255"/>
            <a:ext cx="3418757"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smtClean="0">
                <a:ea typeface="Gill Sans" charset="0"/>
                <a:cs typeface="Gill Sans" charset="0"/>
              </a:rPr>
              <a:t>View-Aligned </a:t>
            </a:r>
            <a:r>
              <a:rPr lang="en-US" sz="2953" dirty="0">
                <a:ea typeface="Gill Sans" charset="0"/>
                <a:cs typeface="Gill Sans" charset="0"/>
              </a:rPr>
              <a:t>Slicing</a:t>
            </a:r>
          </a:p>
        </p:txBody>
      </p:sp>
      <p:sp>
        <p:nvSpPr>
          <p:cNvPr id="2" name="Title 1"/>
          <p:cNvSpPr>
            <a:spLocks noGrp="1"/>
          </p:cNvSpPr>
          <p:nvPr>
            <p:ph type="title"/>
          </p:nvPr>
        </p:nvSpPr>
        <p:spPr/>
        <p:txBody>
          <a:bodyPr/>
          <a:lstStyle/>
          <a:p>
            <a:r>
              <a:rPr lang="en-US" dirty="0" smtClean="0"/>
              <a:t>Ray Casting vs. View-aligned slicing</a:t>
            </a:r>
            <a:endParaRPr lang="en-US" dirty="0"/>
          </a:p>
        </p:txBody>
      </p:sp>
    </p:spTree>
    <p:extLst>
      <p:ext uri="{BB962C8B-B14F-4D97-AF65-F5344CB8AC3E}">
        <p14:creationId xmlns:p14="http://schemas.microsoft.com/office/powerpoint/2010/main" val="4168729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66</a:t>
            </a:fld>
            <a:endParaRPr lang="en-US" sz="1400" dirty="0"/>
          </a:p>
        </p:txBody>
      </p:sp>
      <p:cxnSp>
        <p:nvCxnSpPr>
          <p:cNvPr id="10" name="Straight Arrow Connector 9"/>
          <p:cNvCxnSpPr/>
          <p:nvPr/>
        </p:nvCxnSpPr>
        <p:spPr>
          <a:xfrm>
            <a:off x="914400" y="5940552"/>
            <a:ext cx="7315200" cy="304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9987" y="990600"/>
            <a:ext cx="1330814" cy="461665"/>
          </a:xfrm>
          <a:prstGeom prst="rect">
            <a:avLst/>
          </a:prstGeom>
          <a:noFill/>
        </p:spPr>
        <p:txBody>
          <a:bodyPr wrap="none" rtlCol="0">
            <a:spAutoFit/>
          </a:bodyPr>
          <a:lstStyle/>
          <a:p>
            <a:r>
              <a:rPr lang="en-US" sz="2400" dirty="0" smtClean="0"/>
              <a:t>Intensity</a:t>
            </a:r>
            <a:endParaRPr lang="en-US" sz="2400" dirty="0"/>
          </a:p>
        </p:txBody>
      </p:sp>
      <p:sp>
        <p:nvSpPr>
          <p:cNvPr id="13" name="TextBox 12"/>
          <p:cNvSpPr txBox="1"/>
          <p:nvPr/>
        </p:nvSpPr>
        <p:spPr>
          <a:xfrm>
            <a:off x="7078705" y="6019800"/>
            <a:ext cx="1007007" cy="461665"/>
          </a:xfrm>
          <a:prstGeom prst="rect">
            <a:avLst/>
          </a:prstGeom>
          <a:noFill/>
        </p:spPr>
        <p:txBody>
          <a:bodyPr wrap="none" rtlCol="0">
            <a:spAutoFit/>
          </a:bodyPr>
          <a:lstStyle/>
          <a:p>
            <a:r>
              <a:rPr lang="en-US" sz="2400" dirty="0" smtClean="0"/>
              <a:t>Depth</a:t>
            </a:r>
            <a:endParaRPr lang="en-US" sz="2400" dirty="0"/>
          </a:p>
        </p:txBody>
      </p:sp>
      <p:sp>
        <p:nvSpPr>
          <p:cNvPr id="14" name="Freeform 13"/>
          <p:cNvSpPr/>
          <p:nvPr/>
        </p:nvSpPr>
        <p:spPr>
          <a:xfrm>
            <a:off x="914400" y="1791274"/>
            <a:ext cx="7022592" cy="4152326"/>
          </a:xfrm>
          <a:custGeom>
            <a:avLst/>
            <a:gdLst>
              <a:gd name="connsiteX0" fmla="*/ 0 w 7022592"/>
              <a:gd name="connsiteY0" fmla="*/ 4152326 h 4152326"/>
              <a:gd name="connsiteX1" fmla="*/ 987552 w 7022592"/>
              <a:gd name="connsiteY1" fmla="*/ 3091622 h 4152326"/>
              <a:gd name="connsiteX2" fmla="*/ 1755648 w 7022592"/>
              <a:gd name="connsiteY2" fmla="*/ 3548822 h 4152326"/>
              <a:gd name="connsiteX3" fmla="*/ 2450592 w 7022592"/>
              <a:gd name="connsiteY3" fmla="*/ 860486 h 4152326"/>
              <a:gd name="connsiteX4" fmla="*/ 2980944 w 7022592"/>
              <a:gd name="connsiteY4" fmla="*/ 1244534 h 4152326"/>
              <a:gd name="connsiteX5" fmla="*/ 3419856 w 7022592"/>
              <a:gd name="connsiteY5" fmla="*/ 74102 h 4152326"/>
              <a:gd name="connsiteX6" fmla="*/ 4700016 w 7022592"/>
              <a:gd name="connsiteY6" fmla="*/ 3731702 h 4152326"/>
              <a:gd name="connsiteX7" fmla="*/ 6053328 w 7022592"/>
              <a:gd name="connsiteY7" fmla="*/ 2524694 h 4152326"/>
              <a:gd name="connsiteX8" fmla="*/ 7022592 w 7022592"/>
              <a:gd name="connsiteY8" fmla="*/ 4115750 h 415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592" h="4152326">
                <a:moveTo>
                  <a:pt x="0" y="4152326"/>
                </a:moveTo>
                <a:cubicBezTo>
                  <a:pt x="347472" y="3672266"/>
                  <a:pt x="694944" y="3192206"/>
                  <a:pt x="987552" y="3091622"/>
                </a:cubicBezTo>
                <a:cubicBezTo>
                  <a:pt x="1280160" y="2991038"/>
                  <a:pt x="1511808" y="3920678"/>
                  <a:pt x="1755648" y="3548822"/>
                </a:cubicBezTo>
                <a:cubicBezTo>
                  <a:pt x="1999488" y="3176966"/>
                  <a:pt x="2246376" y="1244534"/>
                  <a:pt x="2450592" y="860486"/>
                </a:cubicBezTo>
                <a:cubicBezTo>
                  <a:pt x="2654808" y="476438"/>
                  <a:pt x="2819400" y="1375598"/>
                  <a:pt x="2980944" y="1244534"/>
                </a:cubicBezTo>
                <a:cubicBezTo>
                  <a:pt x="3142488" y="1113470"/>
                  <a:pt x="3133344" y="-340426"/>
                  <a:pt x="3419856" y="74102"/>
                </a:cubicBezTo>
                <a:cubicBezTo>
                  <a:pt x="3706368" y="488630"/>
                  <a:pt x="4261104" y="3323270"/>
                  <a:pt x="4700016" y="3731702"/>
                </a:cubicBezTo>
                <a:cubicBezTo>
                  <a:pt x="5138928" y="4140134"/>
                  <a:pt x="5666232" y="2460686"/>
                  <a:pt x="6053328" y="2524694"/>
                </a:cubicBezTo>
                <a:cubicBezTo>
                  <a:pt x="6440424" y="2588702"/>
                  <a:pt x="6731508" y="3352226"/>
                  <a:pt x="7022592" y="411575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 name="Straight Arrow Connector 14"/>
          <p:cNvCxnSpPr/>
          <p:nvPr/>
        </p:nvCxnSpPr>
        <p:spPr>
          <a:xfrm>
            <a:off x="990600" y="3959352"/>
            <a:ext cx="7315200" cy="3048"/>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10053" y="3505200"/>
            <a:ext cx="1039708" cy="369332"/>
          </a:xfrm>
          <a:prstGeom prst="rect">
            <a:avLst/>
          </a:prstGeom>
          <a:noFill/>
        </p:spPr>
        <p:txBody>
          <a:bodyPr wrap="none" rtlCol="0">
            <a:spAutoFit/>
          </a:bodyPr>
          <a:lstStyle/>
          <a:p>
            <a:r>
              <a:rPr lang="en-US" dirty="0" smtClean="0"/>
              <a:t>Average</a:t>
            </a:r>
            <a:endParaRPr lang="en-US" dirty="0"/>
          </a:p>
        </p:txBody>
      </p:sp>
      <p:cxnSp>
        <p:nvCxnSpPr>
          <p:cNvPr id="18" name="Straight Arrow Connector 17"/>
          <p:cNvCxnSpPr/>
          <p:nvPr/>
        </p:nvCxnSpPr>
        <p:spPr>
          <a:xfrm>
            <a:off x="990600" y="3276600"/>
            <a:ext cx="274320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25348" y="2819400"/>
            <a:ext cx="1390124" cy="369332"/>
          </a:xfrm>
          <a:prstGeom prst="rect">
            <a:avLst/>
          </a:prstGeom>
          <a:noFill/>
        </p:spPr>
        <p:txBody>
          <a:bodyPr wrap="none" rtlCol="0">
            <a:spAutoFit/>
          </a:bodyPr>
          <a:lstStyle/>
          <a:p>
            <a:r>
              <a:rPr lang="en-US" dirty="0" smtClean="0"/>
              <a:t>Accumulate</a:t>
            </a:r>
            <a:endParaRPr lang="en-US" dirty="0"/>
          </a:p>
        </p:txBody>
      </p:sp>
      <p:cxnSp>
        <p:nvCxnSpPr>
          <p:cNvPr id="21" name="Straight Arrow Connector 20"/>
          <p:cNvCxnSpPr/>
          <p:nvPr/>
        </p:nvCxnSpPr>
        <p:spPr>
          <a:xfrm>
            <a:off x="1066800" y="1828800"/>
            <a:ext cx="312420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4453" y="1371600"/>
            <a:ext cx="1184940" cy="369332"/>
          </a:xfrm>
          <a:prstGeom prst="rect">
            <a:avLst/>
          </a:prstGeom>
          <a:noFill/>
        </p:spPr>
        <p:txBody>
          <a:bodyPr wrap="none" rtlCol="0">
            <a:spAutoFit/>
          </a:bodyPr>
          <a:lstStyle/>
          <a:p>
            <a:r>
              <a:rPr lang="en-US" dirty="0" smtClean="0"/>
              <a:t>Maximum</a:t>
            </a:r>
            <a:endParaRPr lang="en-US" dirty="0"/>
          </a:p>
        </p:txBody>
      </p:sp>
      <p:cxnSp>
        <p:nvCxnSpPr>
          <p:cNvPr id="24" name="Straight Arrow Connector 23"/>
          <p:cNvCxnSpPr/>
          <p:nvPr/>
        </p:nvCxnSpPr>
        <p:spPr>
          <a:xfrm>
            <a:off x="990600" y="4572000"/>
            <a:ext cx="190500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76809" y="4114800"/>
            <a:ext cx="979755" cy="369332"/>
          </a:xfrm>
          <a:prstGeom prst="rect">
            <a:avLst/>
          </a:prstGeom>
          <a:noFill/>
        </p:spPr>
        <p:txBody>
          <a:bodyPr wrap="none" rtlCol="0">
            <a:spAutoFit/>
          </a:bodyPr>
          <a:lstStyle/>
          <a:p>
            <a:r>
              <a:rPr lang="en-US" dirty="0" smtClean="0"/>
              <a:t>First Hit</a:t>
            </a:r>
            <a:endParaRPr lang="en-US" dirty="0"/>
          </a:p>
        </p:txBody>
      </p:sp>
      <p:cxnSp>
        <p:nvCxnSpPr>
          <p:cNvPr id="3" name="Straight Arrow Connector 2"/>
          <p:cNvCxnSpPr/>
          <p:nvPr/>
        </p:nvCxnSpPr>
        <p:spPr>
          <a:xfrm flipV="1">
            <a:off x="914400" y="1600200"/>
            <a:ext cx="76200" cy="434340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p:nvPr>
        </p:nvSpPr>
        <p:spPr/>
        <p:txBody>
          <a:bodyPr/>
          <a:lstStyle/>
          <a:p>
            <a:r>
              <a:rPr lang="en-US" dirty="0"/>
              <a:t>Other Compositing Schemes</a:t>
            </a:r>
            <a:br>
              <a:rPr lang="en-US" dirty="0"/>
            </a:br>
            <a:endParaRPr lang="en-US" dirty="0"/>
          </a:p>
        </p:txBody>
      </p:sp>
      <p:sp>
        <p:nvSpPr>
          <p:cNvPr id="19" name="TextBox 18"/>
          <p:cNvSpPr txBox="1"/>
          <p:nvPr/>
        </p:nvSpPr>
        <p:spPr>
          <a:xfrm>
            <a:off x="409959" y="209527"/>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spTree>
    <p:extLst>
      <p:ext uri="{BB962C8B-B14F-4D97-AF65-F5344CB8AC3E}">
        <p14:creationId xmlns:p14="http://schemas.microsoft.com/office/powerpoint/2010/main" val="27745128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67</a:t>
            </a:fld>
            <a:endParaRPr lang="en-US" sz="1400" dirty="0"/>
          </a:p>
        </p:txBody>
      </p:sp>
      <p:cxnSp>
        <p:nvCxnSpPr>
          <p:cNvPr id="10" name="Straight Arrow Connector 9"/>
          <p:cNvCxnSpPr/>
          <p:nvPr/>
        </p:nvCxnSpPr>
        <p:spPr>
          <a:xfrm>
            <a:off x="797286" y="4692069"/>
            <a:ext cx="3627582" cy="1511"/>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9506" y="2237405"/>
            <a:ext cx="1043876" cy="369332"/>
          </a:xfrm>
          <a:prstGeom prst="rect">
            <a:avLst/>
          </a:prstGeom>
          <a:noFill/>
        </p:spPr>
        <p:txBody>
          <a:bodyPr wrap="none" rtlCol="0">
            <a:spAutoFit/>
          </a:bodyPr>
          <a:lstStyle/>
          <a:p>
            <a:r>
              <a:rPr lang="en-US" dirty="0" smtClean="0"/>
              <a:t>Intensity</a:t>
            </a:r>
            <a:endParaRPr lang="en-US" dirty="0"/>
          </a:p>
        </p:txBody>
      </p:sp>
      <p:sp>
        <p:nvSpPr>
          <p:cNvPr id="13" name="TextBox 12"/>
          <p:cNvSpPr txBox="1"/>
          <p:nvPr/>
        </p:nvSpPr>
        <p:spPr>
          <a:xfrm>
            <a:off x="3879984" y="4731368"/>
            <a:ext cx="800219" cy="369332"/>
          </a:xfrm>
          <a:prstGeom prst="rect">
            <a:avLst/>
          </a:prstGeom>
          <a:noFill/>
        </p:spPr>
        <p:txBody>
          <a:bodyPr wrap="none" rtlCol="0">
            <a:spAutoFit/>
          </a:bodyPr>
          <a:lstStyle/>
          <a:p>
            <a:r>
              <a:rPr lang="en-US" dirty="0" smtClean="0"/>
              <a:t>Depth</a:t>
            </a:r>
            <a:endParaRPr lang="en-US" dirty="0"/>
          </a:p>
        </p:txBody>
      </p:sp>
      <p:sp>
        <p:nvSpPr>
          <p:cNvPr id="14" name="Freeform 13"/>
          <p:cNvSpPr/>
          <p:nvPr/>
        </p:nvSpPr>
        <p:spPr>
          <a:xfrm>
            <a:off x="797286" y="2634457"/>
            <a:ext cx="3482478" cy="2059124"/>
          </a:xfrm>
          <a:custGeom>
            <a:avLst/>
            <a:gdLst>
              <a:gd name="connsiteX0" fmla="*/ 0 w 7022592"/>
              <a:gd name="connsiteY0" fmla="*/ 4152326 h 4152326"/>
              <a:gd name="connsiteX1" fmla="*/ 987552 w 7022592"/>
              <a:gd name="connsiteY1" fmla="*/ 3091622 h 4152326"/>
              <a:gd name="connsiteX2" fmla="*/ 1755648 w 7022592"/>
              <a:gd name="connsiteY2" fmla="*/ 3548822 h 4152326"/>
              <a:gd name="connsiteX3" fmla="*/ 2450592 w 7022592"/>
              <a:gd name="connsiteY3" fmla="*/ 860486 h 4152326"/>
              <a:gd name="connsiteX4" fmla="*/ 2980944 w 7022592"/>
              <a:gd name="connsiteY4" fmla="*/ 1244534 h 4152326"/>
              <a:gd name="connsiteX5" fmla="*/ 3419856 w 7022592"/>
              <a:gd name="connsiteY5" fmla="*/ 74102 h 4152326"/>
              <a:gd name="connsiteX6" fmla="*/ 4700016 w 7022592"/>
              <a:gd name="connsiteY6" fmla="*/ 3731702 h 4152326"/>
              <a:gd name="connsiteX7" fmla="*/ 6053328 w 7022592"/>
              <a:gd name="connsiteY7" fmla="*/ 2524694 h 4152326"/>
              <a:gd name="connsiteX8" fmla="*/ 7022592 w 7022592"/>
              <a:gd name="connsiteY8" fmla="*/ 4115750 h 415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592" h="4152326">
                <a:moveTo>
                  <a:pt x="0" y="4152326"/>
                </a:moveTo>
                <a:cubicBezTo>
                  <a:pt x="347472" y="3672266"/>
                  <a:pt x="694944" y="3192206"/>
                  <a:pt x="987552" y="3091622"/>
                </a:cubicBezTo>
                <a:cubicBezTo>
                  <a:pt x="1280160" y="2991038"/>
                  <a:pt x="1511808" y="3920678"/>
                  <a:pt x="1755648" y="3548822"/>
                </a:cubicBezTo>
                <a:cubicBezTo>
                  <a:pt x="1999488" y="3176966"/>
                  <a:pt x="2246376" y="1244534"/>
                  <a:pt x="2450592" y="860486"/>
                </a:cubicBezTo>
                <a:cubicBezTo>
                  <a:pt x="2654808" y="476438"/>
                  <a:pt x="2819400" y="1375598"/>
                  <a:pt x="2980944" y="1244534"/>
                </a:cubicBezTo>
                <a:cubicBezTo>
                  <a:pt x="3142488" y="1113470"/>
                  <a:pt x="3133344" y="-340426"/>
                  <a:pt x="3419856" y="74102"/>
                </a:cubicBezTo>
                <a:cubicBezTo>
                  <a:pt x="3706368" y="488630"/>
                  <a:pt x="4261104" y="3323270"/>
                  <a:pt x="4700016" y="3731702"/>
                </a:cubicBezTo>
                <a:cubicBezTo>
                  <a:pt x="5138928" y="4140134"/>
                  <a:pt x="5666232" y="2460686"/>
                  <a:pt x="6053328" y="2524694"/>
                </a:cubicBezTo>
                <a:cubicBezTo>
                  <a:pt x="6440424" y="2588702"/>
                  <a:pt x="6731508" y="3352226"/>
                  <a:pt x="7022592" y="411575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4" name="Straight Arrow Connector 23"/>
          <p:cNvCxnSpPr/>
          <p:nvPr/>
        </p:nvCxnSpPr>
        <p:spPr>
          <a:xfrm>
            <a:off x="835073" y="3581400"/>
            <a:ext cx="1450927" cy="3524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20929" y="3212068"/>
            <a:ext cx="1120820" cy="307777"/>
          </a:xfrm>
          <a:prstGeom prst="rect">
            <a:avLst/>
          </a:prstGeom>
          <a:noFill/>
        </p:spPr>
        <p:txBody>
          <a:bodyPr wrap="none" rtlCol="0">
            <a:spAutoFit/>
          </a:bodyPr>
          <a:lstStyle/>
          <a:p>
            <a:r>
              <a:rPr lang="en-US" sz="1400" dirty="0" smtClean="0"/>
              <a:t>Accumulate</a:t>
            </a:r>
            <a:endParaRPr lang="en-US" sz="1400" dirty="0"/>
          </a:p>
        </p:txBody>
      </p:sp>
      <p:cxnSp>
        <p:nvCxnSpPr>
          <p:cNvPr id="3" name="Straight Arrow Connector 2"/>
          <p:cNvCxnSpPr/>
          <p:nvPr/>
        </p:nvCxnSpPr>
        <p:spPr>
          <a:xfrm flipV="1">
            <a:off x="797286" y="2539704"/>
            <a:ext cx="37787" cy="2153877"/>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487" y="3599021"/>
            <a:ext cx="2741613"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r>
              <a:rPr lang="en-US" dirty="0"/>
              <a:t>Accumulate: Standard Volume Rendering</a:t>
            </a:r>
            <a:br>
              <a:rPr lang="en-US" dirty="0"/>
            </a:br>
            <a:endParaRPr lang="en-US" dirty="0"/>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885" y="394234"/>
            <a:ext cx="2974702" cy="304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70967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68</a:t>
            </a:fld>
            <a:endParaRPr lang="en-US" sz="1400" dirty="0"/>
          </a:p>
        </p:txBody>
      </p:sp>
      <p:cxnSp>
        <p:nvCxnSpPr>
          <p:cNvPr id="10" name="Straight Arrow Connector 9"/>
          <p:cNvCxnSpPr/>
          <p:nvPr/>
        </p:nvCxnSpPr>
        <p:spPr>
          <a:xfrm>
            <a:off x="797286" y="4692069"/>
            <a:ext cx="3627582" cy="1511"/>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9506" y="2237405"/>
            <a:ext cx="1043876" cy="369332"/>
          </a:xfrm>
          <a:prstGeom prst="rect">
            <a:avLst/>
          </a:prstGeom>
          <a:noFill/>
        </p:spPr>
        <p:txBody>
          <a:bodyPr wrap="none" rtlCol="0">
            <a:spAutoFit/>
          </a:bodyPr>
          <a:lstStyle/>
          <a:p>
            <a:r>
              <a:rPr lang="en-US" dirty="0" smtClean="0"/>
              <a:t>Intensity</a:t>
            </a:r>
            <a:endParaRPr lang="en-US" dirty="0"/>
          </a:p>
        </p:txBody>
      </p:sp>
      <p:sp>
        <p:nvSpPr>
          <p:cNvPr id="13" name="TextBox 12"/>
          <p:cNvSpPr txBox="1"/>
          <p:nvPr/>
        </p:nvSpPr>
        <p:spPr>
          <a:xfrm>
            <a:off x="3879984" y="4731368"/>
            <a:ext cx="800219" cy="369332"/>
          </a:xfrm>
          <a:prstGeom prst="rect">
            <a:avLst/>
          </a:prstGeom>
          <a:noFill/>
        </p:spPr>
        <p:txBody>
          <a:bodyPr wrap="none" rtlCol="0">
            <a:spAutoFit/>
          </a:bodyPr>
          <a:lstStyle/>
          <a:p>
            <a:r>
              <a:rPr lang="en-US" dirty="0" smtClean="0"/>
              <a:t>Depth</a:t>
            </a:r>
            <a:endParaRPr lang="en-US" dirty="0"/>
          </a:p>
        </p:txBody>
      </p:sp>
      <p:sp>
        <p:nvSpPr>
          <p:cNvPr id="14" name="Freeform 13"/>
          <p:cNvSpPr/>
          <p:nvPr/>
        </p:nvSpPr>
        <p:spPr>
          <a:xfrm>
            <a:off x="797286" y="2634457"/>
            <a:ext cx="3482478" cy="2059124"/>
          </a:xfrm>
          <a:custGeom>
            <a:avLst/>
            <a:gdLst>
              <a:gd name="connsiteX0" fmla="*/ 0 w 7022592"/>
              <a:gd name="connsiteY0" fmla="*/ 4152326 h 4152326"/>
              <a:gd name="connsiteX1" fmla="*/ 987552 w 7022592"/>
              <a:gd name="connsiteY1" fmla="*/ 3091622 h 4152326"/>
              <a:gd name="connsiteX2" fmla="*/ 1755648 w 7022592"/>
              <a:gd name="connsiteY2" fmla="*/ 3548822 h 4152326"/>
              <a:gd name="connsiteX3" fmla="*/ 2450592 w 7022592"/>
              <a:gd name="connsiteY3" fmla="*/ 860486 h 4152326"/>
              <a:gd name="connsiteX4" fmla="*/ 2980944 w 7022592"/>
              <a:gd name="connsiteY4" fmla="*/ 1244534 h 4152326"/>
              <a:gd name="connsiteX5" fmla="*/ 3419856 w 7022592"/>
              <a:gd name="connsiteY5" fmla="*/ 74102 h 4152326"/>
              <a:gd name="connsiteX6" fmla="*/ 4700016 w 7022592"/>
              <a:gd name="connsiteY6" fmla="*/ 3731702 h 4152326"/>
              <a:gd name="connsiteX7" fmla="*/ 6053328 w 7022592"/>
              <a:gd name="connsiteY7" fmla="*/ 2524694 h 4152326"/>
              <a:gd name="connsiteX8" fmla="*/ 7022592 w 7022592"/>
              <a:gd name="connsiteY8" fmla="*/ 4115750 h 415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592" h="4152326">
                <a:moveTo>
                  <a:pt x="0" y="4152326"/>
                </a:moveTo>
                <a:cubicBezTo>
                  <a:pt x="347472" y="3672266"/>
                  <a:pt x="694944" y="3192206"/>
                  <a:pt x="987552" y="3091622"/>
                </a:cubicBezTo>
                <a:cubicBezTo>
                  <a:pt x="1280160" y="2991038"/>
                  <a:pt x="1511808" y="3920678"/>
                  <a:pt x="1755648" y="3548822"/>
                </a:cubicBezTo>
                <a:cubicBezTo>
                  <a:pt x="1999488" y="3176966"/>
                  <a:pt x="2246376" y="1244534"/>
                  <a:pt x="2450592" y="860486"/>
                </a:cubicBezTo>
                <a:cubicBezTo>
                  <a:pt x="2654808" y="476438"/>
                  <a:pt x="2819400" y="1375598"/>
                  <a:pt x="2980944" y="1244534"/>
                </a:cubicBezTo>
                <a:cubicBezTo>
                  <a:pt x="3142488" y="1113470"/>
                  <a:pt x="3133344" y="-340426"/>
                  <a:pt x="3419856" y="74102"/>
                </a:cubicBezTo>
                <a:cubicBezTo>
                  <a:pt x="3706368" y="488630"/>
                  <a:pt x="4261104" y="3323270"/>
                  <a:pt x="4700016" y="3731702"/>
                </a:cubicBezTo>
                <a:cubicBezTo>
                  <a:pt x="5138928" y="4140134"/>
                  <a:pt x="5666232" y="2460686"/>
                  <a:pt x="6053328" y="2524694"/>
                </a:cubicBezTo>
                <a:cubicBezTo>
                  <a:pt x="6440424" y="2588702"/>
                  <a:pt x="6731508" y="3352226"/>
                  <a:pt x="7022592" y="411575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4" name="Straight Arrow Connector 23"/>
          <p:cNvCxnSpPr/>
          <p:nvPr/>
        </p:nvCxnSpPr>
        <p:spPr>
          <a:xfrm>
            <a:off x="835073" y="4013409"/>
            <a:ext cx="944683"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89511" y="3581400"/>
            <a:ext cx="801823" cy="307777"/>
          </a:xfrm>
          <a:prstGeom prst="rect">
            <a:avLst/>
          </a:prstGeom>
          <a:noFill/>
        </p:spPr>
        <p:txBody>
          <a:bodyPr wrap="none" rtlCol="0">
            <a:spAutoFit/>
          </a:bodyPr>
          <a:lstStyle/>
          <a:p>
            <a:r>
              <a:rPr lang="en-US" sz="1400" dirty="0" smtClean="0"/>
              <a:t>First Hit</a:t>
            </a:r>
            <a:endParaRPr lang="en-US" sz="1400" dirty="0"/>
          </a:p>
        </p:txBody>
      </p:sp>
      <p:cxnSp>
        <p:nvCxnSpPr>
          <p:cNvPr id="3" name="Straight Arrow Connector 2"/>
          <p:cNvCxnSpPr/>
          <p:nvPr/>
        </p:nvCxnSpPr>
        <p:spPr>
          <a:xfrm flipV="1">
            <a:off x="797286" y="2539704"/>
            <a:ext cx="37787" cy="2153877"/>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387" y="3321262"/>
            <a:ext cx="2741613"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r>
              <a:rPr lang="en-US" dirty="0"/>
              <a:t>First Hit: Renders an </a:t>
            </a:r>
            <a:r>
              <a:rPr lang="en-US" dirty="0" err="1"/>
              <a:t>Isosurface</a:t>
            </a:r>
            <a:r>
              <a:rPr lang="en-US" dirty="0"/>
              <a:t/>
            </a:r>
            <a:br>
              <a:rPr lang="en-US" dirty="0"/>
            </a:br>
            <a:endParaRPr lang="en-US" dirty="0"/>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246" y="429362"/>
            <a:ext cx="2623754" cy="289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203606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69</a:t>
            </a:fld>
            <a:endParaRPr lang="en-US" sz="1400" dirty="0"/>
          </a:p>
        </p:txBody>
      </p:sp>
      <p:grpSp>
        <p:nvGrpSpPr>
          <p:cNvPr id="2" name="Group 1"/>
          <p:cNvGrpSpPr/>
          <p:nvPr/>
        </p:nvGrpSpPr>
        <p:grpSpPr>
          <a:xfrm>
            <a:off x="569506" y="2237405"/>
            <a:ext cx="4110697" cy="2863295"/>
            <a:chOff x="455071" y="990600"/>
            <a:chExt cx="8289426" cy="5773976"/>
          </a:xfrm>
        </p:grpSpPr>
        <p:cxnSp>
          <p:nvCxnSpPr>
            <p:cNvPr id="10" name="Straight Arrow Connector 9"/>
            <p:cNvCxnSpPr/>
            <p:nvPr/>
          </p:nvCxnSpPr>
          <p:spPr>
            <a:xfrm>
              <a:off x="914400" y="5940552"/>
              <a:ext cx="7315200" cy="304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5071" y="990600"/>
              <a:ext cx="2105028" cy="744776"/>
            </a:xfrm>
            <a:prstGeom prst="rect">
              <a:avLst/>
            </a:prstGeom>
            <a:noFill/>
          </p:spPr>
          <p:txBody>
            <a:bodyPr wrap="none" rtlCol="0">
              <a:spAutoFit/>
            </a:bodyPr>
            <a:lstStyle/>
            <a:p>
              <a:r>
                <a:rPr lang="en-US" dirty="0" smtClean="0"/>
                <a:t>Intensity</a:t>
              </a:r>
              <a:endParaRPr lang="en-US" dirty="0"/>
            </a:p>
          </p:txBody>
        </p:sp>
        <p:sp>
          <p:nvSpPr>
            <p:cNvPr id="13" name="TextBox 12"/>
            <p:cNvSpPr txBox="1"/>
            <p:nvPr/>
          </p:nvSpPr>
          <p:spPr>
            <a:xfrm>
              <a:off x="7130815" y="6019800"/>
              <a:ext cx="1613682" cy="744776"/>
            </a:xfrm>
            <a:prstGeom prst="rect">
              <a:avLst/>
            </a:prstGeom>
            <a:noFill/>
          </p:spPr>
          <p:txBody>
            <a:bodyPr wrap="none" rtlCol="0">
              <a:spAutoFit/>
            </a:bodyPr>
            <a:lstStyle/>
            <a:p>
              <a:r>
                <a:rPr lang="en-US" dirty="0" smtClean="0"/>
                <a:t>Depth</a:t>
              </a:r>
              <a:endParaRPr lang="en-US" dirty="0"/>
            </a:p>
          </p:txBody>
        </p:sp>
        <p:sp>
          <p:nvSpPr>
            <p:cNvPr id="14" name="Freeform 13"/>
            <p:cNvSpPr/>
            <p:nvPr/>
          </p:nvSpPr>
          <p:spPr>
            <a:xfrm>
              <a:off x="914400" y="1791274"/>
              <a:ext cx="7022592" cy="4152326"/>
            </a:xfrm>
            <a:custGeom>
              <a:avLst/>
              <a:gdLst>
                <a:gd name="connsiteX0" fmla="*/ 0 w 7022592"/>
                <a:gd name="connsiteY0" fmla="*/ 4152326 h 4152326"/>
                <a:gd name="connsiteX1" fmla="*/ 987552 w 7022592"/>
                <a:gd name="connsiteY1" fmla="*/ 3091622 h 4152326"/>
                <a:gd name="connsiteX2" fmla="*/ 1755648 w 7022592"/>
                <a:gd name="connsiteY2" fmla="*/ 3548822 h 4152326"/>
                <a:gd name="connsiteX3" fmla="*/ 2450592 w 7022592"/>
                <a:gd name="connsiteY3" fmla="*/ 860486 h 4152326"/>
                <a:gd name="connsiteX4" fmla="*/ 2980944 w 7022592"/>
                <a:gd name="connsiteY4" fmla="*/ 1244534 h 4152326"/>
                <a:gd name="connsiteX5" fmla="*/ 3419856 w 7022592"/>
                <a:gd name="connsiteY5" fmla="*/ 74102 h 4152326"/>
                <a:gd name="connsiteX6" fmla="*/ 4700016 w 7022592"/>
                <a:gd name="connsiteY6" fmla="*/ 3731702 h 4152326"/>
                <a:gd name="connsiteX7" fmla="*/ 6053328 w 7022592"/>
                <a:gd name="connsiteY7" fmla="*/ 2524694 h 4152326"/>
                <a:gd name="connsiteX8" fmla="*/ 7022592 w 7022592"/>
                <a:gd name="connsiteY8" fmla="*/ 4115750 h 415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592" h="4152326">
                  <a:moveTo>
                    <a:pt x="0" y="4152326"/>
                  </a:moveTo>
                  <a:cubicBezTo>
                    <a:pt x="347472" y="3672266"/>
                    <a:pt x="694944" y="3192206"/>
                    <a:pt x="987552" y="3091622"/>
                  </a:cubicBezTo>
                  <a:cubicBezTo>
                    <a:pt x="1280160" y="2991038"/>
                    <a:pt x="1511808" y="3920678"/>
                    <a:pt x="1755648" y="3548822"/>
                  </a:cubicBezTo>
                  <a:cubicBezTo>
                    <a:pt x="1999488" y="3176966"/>
                    <a:pt x="2246376" y="1244534"/>
                    <a:pt x="2450592" y="860486"/>
                  </a:cubicBezTo>
                  <a:cubicBezTo>
                    <a:pt x="2654808" y="476438"/>
                    <a:pt x="2819400" y="1375598"/>
                    <a:pt x="2980944" y="1244534"/>
                  </a:cubicBezTo>
                  <a:cubicBezTo>
                    <a:pt x="3142488" y="1113470"/>
                    <a:pt x="3133344" y="-340426"/>
                    <a:pt x="3419856" y="74102"/>
                  </a:cubicBezTo>
                  <a:cubicBezTo>
                    <a:pt x="3706368" y="488630"/>
                    <a:pt x="4261104" y="3323270"/>
                    <a:pt x="4700016" y="3731702"/>
                  </a:cubicBezTo>
                  <a:cubicBezTo>
                    <a:pt x="5138928" y="4140134"/>
                    <a:pt x="5666232" y="2460686"/>
                    <a:pt x="6053328" y="2524694"/>
                  </a:cubicBezTo>
                  <a:cubicBezTo>
                    <a:pt x="6440424" y="2588702"/>
                    <a:pt x="6731508" y="3352226"/>
                    <a:pt x="7022592" y="411575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 name="Straight Arrow Connector 14"/>
            <p:cNvCxnSpPr/>
            <p:nvPr/>
          </p:nvCxnSpPr>
          <p:spPr>
            <a:xfrm>
              <a:off x="990600" y="3959352"/>
              <a:ext cx="7315200" cy="304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59526" y="3086188"/>
              <a:ext cx="1710528" cy="620648"/>
            </a:xfrm>
            <a:prstGeom prst="rect">
              <a:avLst/>
            </a:prstGeom>
            <a:noFill/>
          </p:spPr>
          <p:txBody>
            <a:bodyPr wrap="none" rtlCol="0">
              <a:spAutoFit/>
            </a:bodyPr>
            <a:lstStyle/>
            <a:p>
              <a:r>
                <a:rPr lang="en-US" sz="1400" dirty="0" smtClean="0"/>
                <a:t>Average</a:t>
              </a:r>
              <a:endParaRPr lang="en-US" sz="1400" dirty="0"/>
            </a:p>
          </p:txBody>
        </p:sp>
        <p:cxnSp>
          <p:nvCxnSpPr>
            <p:cNvPr id="3" name="Straight Arrow Connector 2"/>
            <p:cNvCxnSpPr/>
            <p:nvPr/>
          </p:nvCxnSpPr>
          <p:spPr>
            <a:xfrm flipV="1">
              <a:off x="914400" y="1600200"/>
              <a:ext cx="76200" cy="434340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850" y="3616642"/>
            <a:ext cx="2724150" cy="273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p:txBody>
          <a:bodyPr/>
          <a:lstStyle/>
          <a:p>
            <a:r>
              <a:rPr lang="en-US" dirty="0"/>
              <a:t>Averaging: Produces X-ray(-like) </a:t>
            </a:r>
            <a:r>
              <a:rPr lang="en-US" dirty="0" smtClean="0"/>
              <a:t>images</a:t>
            </a:r>
            <a:endParaRPr lang="en-US" dirty="0"/>
          </a:p>
        </p:txBody>
      </p: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874" y="547389"/>
            <a:ext cx="2764892" cy="294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1729982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817772"/>
            <a:ext cx="8229600" cy="603131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A </a:t>
            </a:r>
            <a:r>
              <a:rPr lang="en-US" sz="2400" b="1" dirty="0" smtClean="0"/>
              <a:t>transfer function</a:t>
            </a:r>
            <a:r>
              <a:rPr lang="en-US" sz="2400" dirty="0" smtClean="0"/>
              <a:t> maps data values to colors that can be used to visually display the data:</a:t>
            </a:r>
          </a:p>
          <a:p>
            <a:pPr marL="0" indent="0">
              <a:buNone/>
            </a:pPr>
            <a:endParaRPr lang="en-US" sz="2400" dirty="0"/>
          </a:p>
          <a:p>
            <a:pPr marL="0" indent="0">
              <a:buNone/>
            </a:pPr>
            <a:r>
              <a:rPr lang="en-US" sz="2400" dirty="0" smtClean="0"/>
              <a:t>In most implementations, the color type C is a (red, green, blue) triple of either floating-point [0,1] or unsigned </a:t>
            </a:r>
            <a:r>
              <a:rPr lang="en-US" sz="2400" dirty="0"/>
              <a:t>char [0,255</a:t>
            </a:r>
            <a:r>
              <a:rPr lang="en-US" sz="2400" dirty="0" smtClean="0"/>
              <a:t>] values.</a:t>
            </a:r>
          </a:p>
          <a:p>
            <a:pPr marL="0" indent="0">
              <a:buNone/>
            </a:pPr>
            <a:r>
              <a:rPr lang="en-US" sz="900" dirty="0"/>
              <a:t> </a:t>
            </a:r>
            <a:endParaRPr lang="en-US" sz="900" dirty="0" smtClean="0"/>
          </a:p>
          <a:p>
            <a:pPr marL="0" indent="0">
              <a:buNone/>
            </a:pPr>
            <a:r>
              <a:rPr lang="en-US" sz="2400" dirty="0" smtClean="0"/>
              <a:t>When to apply?</a:t>
            </a:r>
          </a:p>
          <a:p>
            <a:r>
              <a:rPr lang="en-US" sz="2400" b="1" dirty="0" smtClean="0"/>
              <a:t>Pre-classification</a:t>
            </a:r>
            <a:r>
              <a:rPr lang="en-US" sz="2400" dirty="0" smtClean="0"/>
              <a:t> applies T to the sampled data values and interpolates colors</a:t>
            </a:r>
          </a:p>
          <a:p>
            <a:r>
              <a:rPr lang="en-US" sz="2400" b="1" dirty="0" smtClean="0"/>
              <a:t>Post-classification</a:t>
            </a:r>
            <a:r>
              <a:rPr lang="en-US" sz="2400" dirty="0" smtClean="0"/>
              <a:t> interpolates the data and applies T to the resulting value</a:t>
            </a:r>
            <a:endParaRPr lang="en-US" sz="2400" b="1" dirty="0" smtClean="0"/>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7</a:t>
            </a:fld>
            <a:endParaRPr lang="en-US" sz="1400" dirty="0"/>
          </a:p>
        </p:txBody>
      </p:sp>
      <p:pic>
        <p:nvPicPr>
          <p:cNvPr id="6146" name="Picture 2" descr="C:\Users\tschultz\Desktop\Vorlesung\images-4\transfer-func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676400"/>
            <a:ext cx="2162175" cy="361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Transfer Functions</a:t>
            </a:r>
            <a:br>
              <a:rPr lang="en-US" dirty="0"/>
            </a:br>
            <a:endParaRPr lang="en-US" dirty="0"/>
          </a:p>
        </p:txBody>
      </p:sp>
    </p:spTree>
    <p:extLst>
      <p:ext uri="{BB962C8B-B14F-4D97-AF65-F5344CB8AC3E}">
        <p14:creationId xmlns:p14="http://schemas.microsoft.com/office/powerpoint/2010/main" val="290921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70</a:t>
            </a:fld>
            <a:endParaRPr lang="en-US" sz="1400" dirty="0"/>
          </a:p>
        </p:txBody>
      </p:sp>
      <p:cxnSp>
        <p:nvCxnSpPr>
          <p:cNvPr id="10" name="Straight Arrow Connector 9"/>
          <p:cNvCxnSpPr/>
          <p:nvPr/>
        </p:nvCxnSpPr>
        <p:spPr>
          <a:xfrm>
            <a:off x="797286" y="3309036"/>
            <a:ext cx="3627582" cy="1511"/>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9506" y="854372"/>
            <a:ext cx="1043876" cy="369332"/>
          </a:xfrm>
          <a:prstGeom prst="rect">
            <a:avLst/>
          </a:prstGeom>
          <a:noFill/>
        </p:spPr>
        <p:txBody>
          <a:bodyPr wrap="none" rtlCol="0">
            <a:spAutoFit/>
          </a:bodyPr>
          <a:lstStyle/>
          <a:p>
            <a:r>
              <a:rPr lang="en-US" dirty="0" smtClean="0"/>
              <a:t>Intensity</a:t>
            </a:r>
            <a:endParaRPr lang="en-US" dirty="0"/>
          </a:p>
        </p:txBody>
      </p:sp>
      <p:sp>
        <p:nvSpPr>
          <p:cNvPr id="13" name="TextBox 12"/>
          <p:cNvSpPr txBox="1"/>
          <p:nvPr/>
        </p:nvSpPr>
        <p:spPr>
          <a:xfrm>
            <a:off x="4495871" y="2967335"/>
            <a:ext cx="800219" cy="369332"/>
          </a:xfrm>
          <a:prstGeom prst="rect">
            <a:avLst/>
          </a:prstGeom>
          <a:noFill/>
        </p:spPr>
        <p:txBody>
          <a:bodyPr wrap="none" rtlCol="0">
            <a:spAutoFit/>
          </a:bodyPr>
          <a:lstStyle/>
          <a:p>
            <a:r>
              <a:rPr lang="en-US" dirty="0" smtClean="0"/>
              <a:t>Depth</a:t>
            </a:r>
            <a:endParaRPr lang="en-US" dirty="0"/>
          </a:p>
        </p:txBody>
      </p:sp>
      <p:sp>
        <p:nvSpPr>
          <p:cNvPr id="14" name="Freeform 13"/>
          <p:cNvSpPr/>
          <p:nvPr/>
        </p:nvSpPr>
        <p:spPr>
          <a:xfrm>
            <a:off x="797286" y="1251424"/>
            <a:ext cx="3482478" cy="2059124"/>
          </a:xfrm>
          <a:custGeom>
            <a:avLst/>
            <a:gdLst>
              <a:gd name="connsiteX0" fmla="*/ 0 w 7022592"/>
              <a:gd name="connsiteY0" fmla="*/ 4152326 h 4152326"/>
              <a:gd name="connsiteX1" fmla="*/ 987552 w 7022592"/>
              <a:gd name="connsiteY1" fmla="*/ 3091622 h 4152326"/>
              <a:gd name="connsiteX2" fmla="*/ 1755648 w 7022592"/>
              <a:gd name="connsiteY2" fmla="*/ 3548822 h 4152326"/>
              <a:gd name="connsiteX3" fmla="*/ 2450592 w 7022592"/>
              <a:gd name="connsiteY3" fmla="*/ 860486 h 4152326"/>
              <a:gd name="connsiteX4" fmla="*/ 2980944 w 7022592"/>
              <a:gd name="connsiteY4" fmla="*/ 1244534 h 4152326"/>
              <a:gd name="connsiteX5" fmla="*/ 3419856 w 7022592"/>
              <a:gd name="connsiteY5" fmla="*/ 74102 h 4152326"/>
              <a:gd name="connsiteX6" fmla="*/ 4700016 w 7022592"/>
              <a:gd name="connsiteY6" fmla="*/ 3731702 h 4152326"/>
              <a:gd name="connsiteX7" fmla="*/ 6053328 w 7022592"/>
              <a:gd name="connsiteY7" fmla="*/ 2524694 h 4152326"/>
              <a:gd name="connsiteX8" fmla="*/ 7022592 w 7022592"/>
              <a:gd name="connsiteY8" fmla="*/ 4115750 h 415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592" h="4152326">
                <a:moveTo>
                  <a:pt x="0" y="4152326"/>
                </a:moveTo>
                <a:cubicBezTo>
                  <a:pt x="347472" y="3672266"/>
                  <a:pt x="694944" y="3192206"/>
                  <a:pt x="987552" y="3091622"/>
                </a:cubicBezTo>
                <a:cubicBezTo>
                  <a:pt x="1280160" y="2991038"/>
                  <a:pt x="1511808" y="3920678"/>
                  <a:pt x="1755648" y="3548822"/>
                </a:cubicBezTo>
                <a:cubicBezTo>
                  <a:pt x="1999488" y="3176966"/>
                  <a:pt x="2246376" y="1244534"/>
                  <a:pt x="2450592" y="860486"/>
                </a:cubicBezTo>
                <a:cubicBezTo>
                  <a:pt x="2654808" y="476438"/>
                  <a:pt x="2819400" y="1375598"/>
                  <a:pt x="2980944" y="1244534"/>
                </a:cubicBezTo>
                <a:cubicBezTo>
                  <a:pt x="3142488" y="1113470"/>
                  <a:pt x="3133344" y="-340426"/>
                  <a:pt x="3419856" y="74102"/>
                </a:cubicBezTo>
                <a:cubicBezTo>
                  <a:pt x="3706368" y="488630"/>
                  <a:pt x="4261104" y="3323270"/>
                  <a:pt x="4700016" y="3731702"/>
                </a:cubicBezTo>
                <a:cubicBezTo>
                  <a:pt x="5138928" y="4140134"/>
                  <a:pt x="5666232" y="2460686"/>
                  <a:pt x="6053328" y="2524694"/>
                </a:cubicBezTo>
                <a:cubicBezTo>
                  <a:pt x="6440424" y="2588702"/>
                  <a:pt x="6731508" y="3352226"/>
                  <a:pt x="7022592" y="411575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1" name="Straight Arrow Connector 20"/>
          <p:cNvCxnSpPr/>
          <p:nvPr/>
        </p:nvCxnSpPr>
        <p:spPr>
          <a:xfrm>
            <a:off x="872860" y="1270033"/>
            <a:ext cx="154928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915105" y="826767"/>
            <a:ext cx="960519" cy="307777"/>
          </a:xfrm>
          <a:prstGeom prst="rect">
            <a:avLst/>
          </a:prstGeom>
          <a:noFill/>
        </p:spPr>
        <p:txBody>
          <a:bodyPr wrap="none" rtlCol="0">
            <a:spAutoFit/>
          </a:bodyPr>
          <a:lstStyle/>
          <a:p>
            <a:r>
              <a:rPr lang="en-US" sz="1400" dirty="0" smtClean="0"/>
              <a:t>Maximum</a:t>
            </a:r>
            <a:endParaRPr lang="en-US" sz="1400" dirty="0"/>
          </a:p>
        </p:txBody>
      </p:sp>
      <p:cxnSp>
        <p:nvCxnSpPr>
          <p:cNvPr id="3" name="Straight Arrow Connector 2"/>
          <p:cNvCxnSpPr/>
          <p:nvPr/>
        </p:nvCxnSpPr>
        <p:spPr>
          <a:xfrm flipV="1">
            <a:off x="797286" y="1156671"/>
            <a:ext cx="37787" cy="2153877"/>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458" name="Picture 2" descr="\\vboxsvr\Teaching\SciVis-mine\4-volume-rendering\comp-mi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724927"/>
            <a:ext cx="6858000" cy="290447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rot="16200000">
            <a:off x="-3727967" y="2475011"/>
            <a:ext cx="8153400" cy="307777"/>
          </a:xfrm>
          <a:prstGeom prst="rect">
            <a:avLst/>
          </a:prstGeom>
          <a:noFill/>
        </p:spPr>
        <p:txBody>
          <a:bodyPr wrap="square" rtlCol="0">
            <a:spAutoFit/>
          </a:bodyPr>
          <a:lstStyle/>
          <a:p>
            <a:r>
              <a:rPr lang="en-US" sz="1400" dirty="0" smtClean="0"/>
              <a:t>Image Source: Thomas </a:t>
            </a:r>
            <a:r>
              <a:rPr lang="en-US" sz="1400" dirty="0" err="1" smtClean="0"/>
              <a:t>Fogal</a:t>
            </a:r>
            <a:endParaRPr lang="en-US" sz="1400" dirty="0"/>
          </a:p>
        </p:txBody>
      </p:sp>
      <p:sp>
        <p:nvSpPr>
          <p:cNvPr id="2" name="TextBox 1"/>
          <p:cNvSpPr txBox="1"/>
          <p:nvPr/>
        </p:nvSpPr>
        <p:spPr>
          <a:xfrm>
            <a:off x="5638800" y="1085204"/>
            <a:ext cx="3238500" cy="1323439"/>
          </a:xfrm>
          <a:prstGeom prst="rect">
            <a:avLst/>
          </a:prstGeom>
          <a:noFill/>
        </p:spPr>
        <p:txBody>
          <a:bodyPr wrap="square" rtlCol="0">
            <a:spAutoFit/>
          </a:bodyPr>
          <a:lstStyle/>
          <a:p>
            <a:r>
              <a:rPr lang="en-US" sz="2000" dirty="0" smtClean="0"/>
              <a:t>Often used to extract vessel structures in magnetic resonance angiograms</a:t>
            </a:r>
            <a:endParaRPr lang="en-US" sz="2000" dirty="0"/>
          </a:p>
        </p:txBody>
      </p:sp>
      <p:sp>
        <p:nvSpPr>
          <p:cNvPr id="7" name="Title 6"/>
          <p:cNvSpPr>
            <a:spLocks noGrp="1"/>
          </p:cNvSpPr>
          <p:nvPr>
            <p:ph type="title"/>
          </p:nvPr>
        </p:nvSpPr>
        <p:spPr/>
        <p:txBody>
          <a:bodyPr/>
          <a:lstStyle/>
          <a:p>
            <a:r>
              <a:rPr lang="en-US" dirty="0"/>
              <a:t>Maximum Intensity Projection (MIP</a:t>
            </a:r>
            <a:r>
              <a:rPr lang="en-US" dirty="0" smtClean="0"/>
              <a:t>)</a:t>
            </a:r>
            <a:endParaRPr lang="en-US" dirty="0"/>
          </a:p>
        </p:txBody>
      </p:sp>
    </p:spTree>
    <p:extLst>
      <p:ext uri="{BB962C8B-B14F-4D97-AF65-F5344CB8AC3E}">
        <p14:creationId xmlns:p14="http://schemas.microsoft.com/office/powerpoint/2010/main" val="27902325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Intensity Projection (MIP</a:t>
            </a:r>
            <a:r>
              <a:rPr lang="en-US" dirty="0" smtClean="0"/>
              <a:t>) Example</a:t>
            </a:r>
            <a:endParaRPr lang="en-US" dirty="0"/>
          </a:p>
        </p:txBody>
      </p:sp>
      <p:pic>
        <p:nvPicPr>
          <p:cNvPr id="6" name="MIP-mou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5600" y="1066800"/>
            <a:ext cx="3657600" cy="4632960"/>
          </a:xfrm>
          <a:prstGeom prst="rect">
            <a:avLst/>
          </a:prstGeom>
        </p:spPr>
      </p:pic>
    </p:spTree>
    <p:extLst>
      <p:ext uri="{BB962C8B-B14F-4D97-AF65-F5344CB8AC3E}">
        <p14:creationId xmlns:p14="http://schemas.microsoft.com/office/powerpoint/2010/main" val="305339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Increase </a:t>
            </a:r>
            <a:r>
              <a:rPr lang="en-US" dirty="0" err="1"/>
              <a:t>Stepsize</a:t>
            </a:r>
            <a:r>
              <a:rPr lang="en-US" dirty="0"/>
              <a:t> during Interaction</a:t>
            </a:r>
            <a:br>
              <a:rPr lang="en-US" dirty="0"/>
            </a:br>
            <a:endParaRPr lang="en-US" dirty="0"/>
          </a:p>
        </p:txBody>
      </p:sp>
      <p:sp>
        <p:nvSpPr>
          <p:cNvPr id="21509" name="Rectangle 3"/>
          <p:cNvSpPr>
            <a:spLocks noGrp="1" noChangeArrowheads="1"/>
          </p:cNvSpPr>
          <p:nvPr>
            <p:ph type="body" idx="4294967295"/>
          </p:nvPr>
        </p:nvSpPr>
        <p:spPr>
          <a:xfrm>
            <a:off x="0" y="1233488"/>
            <a:ext cx="8229600" cy="3144837"/>
          </a:xfrm>
        </p:spPr>
        <p:txBody>
          <a:bodyPr>
            <a:normAutofit/>
          </a:bodyPr>
          <a:lstStyle/>
          <a:p>
            <a:pPr marL="0" indent="0">
              <a:buNone/>
            </a:pPr>
            <a:r>
              <a:rPr lang="en-US" sz="1800" dirty="0" smtClean="0"/>
              <a:t>Increasing </a:t>
            </a:r>
            <a:r>
              <a:rPr lang="en-US" sz="1800" dirty="0" err="1" smtClean="0"/>
              <a:t>stepsize</a:t>
            </a:r>
            <a:r>
              <a:rPr lang="en-US" sz="1800" dirty="0" smtClean="0"/>
              <a:t> in ray casting, or reducing the number of slices reduces the computational effort, but can lead to artifacts in the visualization.</a:t>
            </a:r>
          </a:p>
          <a:p>
            <a:pPr marL="0" indent="0">
              <a:buNone/>
            </a:pPr>
            <a:r>
              <a:rPr lang="en-US" sz="1800" b="1" dirty="0" smtClean="0"/>
              <a:t>Common trick:</a:t>
            </a:r>
            <a:r>
              <a:rPr lang="en-US" sz="1800" dirty="0" smtClean="0"/>
              <a:t> Increase </a:t>
            </a:r>
            <a:r>
              <a:rPr lang="en-US" sz="1800" dirty="0" err="1" smtClean="0"/>
              <a:t>stepsize</a:t>
            </a:r>
            <a:r>
              <a:rPr lang="en-US" sz="1800" dirty="0" smtClean="0"/>
              <a:t> to allow for a more fluent interaction (e.g., changing the viewpoint), produce a high-quality still image afterwards.</a:t>
            </a:r>
          </a:p>
        </p:txBody>
      </p:sp>
      <p:sp>
        <p:nvSpPr>
          <p:cNvPr id="92" name="TextBox 91"/>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72</a:t>
            </a:fld>
            <a:endParaRPr lang="en-US" sz="1400" dirty="0"/>
          </a:p>
        </p:txBody>
      </p:sp>
      <p:pic>
        <p:nvPicPr>
          <p:cNvPr id="6146" name="Picture 2" descr="C:\Users\tschultz\Desktop\Vorlesung\images-5\increased-stepsiz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352800"/>
            <a:ext cx="6985767" cy="22771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200" y="5581978"/>
            <a:ext cx="5181600" cy="261610"/>
          </a:xfrm>
          <a:prstGeom prst="rect">
            <a:avLst/>
          </a:prstGeom>
          <a:noFill/>
        </p:spPr>
        <p:txBody>
          <a:bodyPr wrap="square" rtlCol="0">
            <a:spAutoFit/>
          </a:bodyPr>
          <a:lstStyle/>
          <a:p>
            <a:r>
              <a:rPr lang="en-US" sz="1100" dirty="0"/>
              <a:t>Image Source: </a:t>
            </a:r>
            <a:r>
              <a:rPr lang="en-US" sz="1100" dirty="0" err="1" smtClean="0"/>
              <a:t>Hadwiger</a:t>
            </a:r>
            <a:r>
              <a:rPr lang="en-US" sz="1100" dirty="0" smtClean="0"/>
              <a:t> and </a:t>
            </a:r>
            <a:r>
              <a:rPr lang="en-US" sz="1100" dirty="0" err="1" smtClean="0"/>
              <a:t>Rezk</a:t>
            </a:r>
            <a:r>
              <a:rPr lang="en-US" sz="1100" dirty="0" smtClean="0"/>
              <a:t> </a:t>
            </a:r>
            <a:r>
              <a:rPr lang="en-US" sz="1100" dirty="0" err="1" smtClean="0"/>
              <a:t>Salama</a:t>
            </a:r>
            <a:r>
              <a:rPr lang="en-US" sz="1100" dirty="0" smtClean="0"/>
              <a:t>, 2004</a:t>
            </a:r>
            <a:endParaRPr lang="en-US" sz="1100" dirty="0"/>
          </a:p>
        </p:txBody>
      </p:sp>
    </p:spTree>
    <p:extLst>
      <p:ext uri="{BB962C8B-B14F-4D97-AF65-F5344CB8AC3E}">
        <p14:creationId xmlns:p14="http://schemas.microsoft.com/office/powerpoint/2010/main" val="19886119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Early Ray Termination</a:t>
            </a:r>
            <a:br>
              <a:rPr lang="en-US" dirty="0"/>
            </a:br>
            <a:endParaRPr lang="en-US" dirty="0"/>
          </a:p>
        </p:txBody>
      </p:sp>
      <p:sp>
        <p:nvSpPr>
          <p:cNvPr id="21509" name="Rectangle 3"/>
          <p:cNvSpPr>
            <a:spLocks noGrp="1" noChangeArrowheads="1"/>
          </p:cNvSpPr>
          <p:nvPr>
            <p:ph type="body" idx="4294967295"/>
          </p:nvPr>
        </p:nvSpPr>
        <p:spPr>
          <a:xfrm>
            <a:off x="0" y="941388"/>
            <a:ext cx="8229600" cy="2535237"/>
          </a:xfrm>
        </p:spPr>
        <p:txBody>
          <a:bodyPr>
            <a:normAutofit/>
          </a:bodyPr>
          <a:lstStyle/>
          <a:p>
            <a:r>
              <a:rPr lang="en-US" sz="2000" b="1" dirty="0" smtClean="0"/>
              <a:t>Problem:</a:t>
            </a:r>
            <a:r>
              <a:rPr lang="en-US" sz="2000" dirty="0" smtClean="0"/>
              <a:t> ray casting can be time consuming</a:t>
            </a:r>
          </a:p>
          <a:p>
            <a:r>
              <a:rPr lang="en-US" sz="2000" b="1" dirty="0" smtClean="0"/>
              <a:t>Idea: </a:t>
            </a:r>
          </a:p>
          <a:p>
            <a:pPr marL="742950" lvl="1" indent="-285750"/>
            <a:r>
              <a:rPr lang="en-US" sz="1800" dirty="0" smtClean="0"/>
              <a:t>Neglect „irrelevant“ information to accelerate the rendering process</a:t>
            </a:r>
          </a:p>
          <a:p>
            <a:pPr marL="742950" lvl="1" indent="-285750"/>
            <a:r>
              <a:rPr lang="en-US" sz="1800" dirty="0" smtClean="0"/>
              <a:t>Exploit coherence</a:t>
            </a:r>
            <a:endParaRPr lang="en-US" sz="1100" dirty="0" smtClean="0"/>
          </a:p>
        </p:txBody>
      </p:sp>
      <p:sp>
        <p:nvSpPr>
          <p:cNvPr id="21510" name="Freeform 4"/>
          <p:cNvSpPr>
            <a:spLocks/>
          </p:cNvSpPr>
          <p:nvPr/>
        </p:nvSpPr>
        <p:spPr bwMode="auto">
          <a:xfrm rot="-6400616">
            <a:off x="5926744" y="4093768"/>
            <a:ext cx="1160463" cy="930275"/>
          </a:xfrm>
          <a:custGeom>
            <a:avLst/>
            <a:gdLst>
              <a:gd name="T0" fmla="*/ 2147483647 w 615"/>
              <a:gd name="T1" fmla="*/ 2147483647 h 445"/>
              <a:gd name="T2" fmla="*/ 2147483647 w 615"/>
              <a:gd name="T3" fmla="*/ 2147483647 h 445"/>
              <a:gd name="T4" fmla="*/ 2147483647 w 615"/>
              <a:gd name="T5" fmla="*/ 2147483647 h 445"/>
              <a:gd name="T6" fmla="*/ 0 w 615"/>
              <a:gd name="T7" fmla="*/ 2147483647 h 445"/>
              <a:gd name="T8" fmla="*/ 2147483647 w 615"/>
              <a:gd name="T9" fmla="*/ 2147483647 h 445"/>
              <a:gd name="T10" fmla="*/ 2147483647 w 615"/>
              <a:gd name="T11" fmla="*/ 2147483647 h 445"/>
              <a:gd name="T12" fmla="*/ 2147483647 w 615"/>
              <a:gd name="T13" fmla="*/ 2147483647 h 445"/>
              <a:gd name="T14" fmla="*/ 2147483647 w 615"/>
              <a:gd name="T15" fmla="*/ 2147483647 h 445"/>
              <a:gd name="T16" fmla="*/ 2147483647 w 615"/>
              <a:gd name="T17" fmla="*/ 2147483647 h 445"/>
              <a:gd name="T18" fmla="*/ 2147483647 w 615"/>
              <a:gd name="T19" fmla="*/ 0 h 445"/>
              <a:gd name="T20" fmla="*/ 2147483647 w 615"/>
              <a:gd name="T21" fmla="*/ 2147483647 h 445"/>
              <a:gd name="T22" fmla="*/ 2147483647 w 615"/>
              <a:gd name="T23" fmla="*/ 2147483647 h 445"/>
              <a:gd name="T24" fmla="*/ 2147483647 w 615"/>
              <a:gd name="T25" fmla="*/ 2147483647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21511" name="Group 5"/>
          <p:cNvGrpSpPr>
            <a:grpSpLocks/>
          </p:cNvGrpSpPr>
          <p:nvPr/>
        </p:nvGrpSpPr>
        <p:grpSpPr bwMode="auto">
          <a:xfrm rot="-5452321">
            <a:off x="5767201" y="3718324"/>
            <a:ext cx="1517650" cy="1616075"/>
            <a:chOff x="2017" y="2174"/>
            <a:chExt cx="821" cy="820"/>
          </a:xfrm>
        </p:grpSpPr>
        <p:sp>
          <p:nvSpPr>
            <p:cNvPr id="21584" name="Line 6"/>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85" name="Line 7"/>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86" name="Line 8"/>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87" name="Line 9"/>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88" name="Line 10"/>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89" name="Line 11"/>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90" name="Line 12"/>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91" name="Line 13"/>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92" name="Line 14"/>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93" name="Line 15"/>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94" name="Line 16"/>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95" name="Line 17"/>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21512" name="Oval 18"/>
          <p:cNvSpPr>
            <a:spLocks noChangeArrowheads="1"/>
          </p:cNvSpPr>
          <p:nvPr/>
        </p:nvSpPr>
        <p:spPr bwMode="auto">
          <a:xfrm>
            <a:off x="6322826" y="4031062"/>
            <a:ext cx="74612" cy="74612"/>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13" name="Oval 19"/>
          <p:cNvSpPr>
            <a:spLocks noChangeArrowheads="1"/>
          </p:cNvSpPr>
          <p:nvPr/>
        </p:nvSpPr>
        <p:spPr bwMode="auto">
          <a:xfrm>
            <a:off x="6633976" y="4037412"/>
            <a:ext cx="74612" cy="74612"/>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14" name="Oval 20"/>
          <p:cNvSpPr>
            <a:spLocks noChangeArrowheads="1"/>
          </p:cNvSpPr>
          <p:nvPr/>
        </p:nvSpPr>
        <p:spPr bwMode="auto">
          <a:xfrm>
            <a:off x="6329176" y="4329512"/>
            <a:ext cx="74612" cy="74612"/>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15" name="Oval 21"/>
          <p:cNvSpPr>
            <a:spLocks noChangeArrowheads="1"/>
          </p:cNvSpPr>
          <p:nvPr/>
        </p:nvSpPr>
        <p:spPr bwMode="auto">
          <a:xfrm>
            <a:off x="6653026" y="4329512"/>
            <a:ext cx="74612" cy="74612"/>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16" name="Oval 22"/>
          <p:cNvSpPr>
            <a:spLocks noChangeArrowheads="1"/>
          </p:cNvSpPr>
          <p:nvPr/>
        </p:nvSpPr>
        <p:spPr bwMode="auto">
          <a:xfrm>
            <a:off x="6335526" y="4659712"/>
            <a:ext cx="74612" cy="74612"/>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17" name="Oval 23"/>
          <p:cNvSpPr>
            <a:spLocks noChangeArrowheads="1"/>
          </p:cNvSpPr>
          <p:nvPr/>
        </p:nvSpPr>
        <p:spPr bwMode="auto">
          <a:xfrm>
            <a:off x="6659376" y="4932762"/>
            <a:ext cx="74612" cy="74612"/>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18" name="Oval 24"/>
          <p:cNvSpPr>
            <a:spLocks noChangeArrowheads="1"/>
          </p:cNvSpPr>
          <p:nvPr/>
        </p:nvSpPr>
        <p:spPr bwMode="auto">
          <a:xfrm>
            <a:off x="6659376" y="4647012"/>
            <a:ext cx="74612" cy="74612"/>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19" name="Oval 25"/>
          <p:cNvSpPr>
            <a:spLocks noChangeArrowheads="1"/>
          </p:cNvSpPr>
          <p:nvPr/>
        </p:nvSpPr>
        <p:spPr bwMode="auto">
          <a:xfrm>
            <a:off x="6335526" y="4939112"/>
            <a:ext cx="74612" cy="74612"/>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20" name="Oval 26"/>
          <p:cNvSpPr>
            <a:spLocks noChangeArrowheads="1"/>
          </p:cNvSpPr>
          <p:nvPr/>
        </p:nvSpPr>
        <p:spPr bwMode="auto">
          <a:xfrm>
            <a:off x="5843401" y="4170762"/>
            <a:ext cx="393700" cy="304800"/>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21521" name="Oval 27"/>
          <p:cNvSpPr>
            <a:spLocks noChangeArrowheads="1"/>
          </p:cNvSpPr>
          <p:nvPr/>
        </p:nvSpPr>
        <p:spPr bwMode="auto">
          <a:xfrm>
            <a:off x="6005326" y="4348562"/>
            <a:ext cx="74612" cy="74612"/>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21522" name="Line 28"/>
          <p:cNvSpPr>
            <a:spLocks noChangeShapeType="1"/>
          </p:cNvSpPr>
          <p:nvPr/>
        </p:nvSpPr>
        <p:spPr bwMode="auto">
          <a:xfrm rot="1606866">
            <a:off x="8127813" y="3808812"/>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21523" name="Group 29"/>
          <p:cNvGrpSpPr>
            <a:grpSpLocks/>
          </p:cNvGrpSpPr>
          <p:nvPr/>
        </p:nvGrpSpPr>
        <p:grpSpPr bwMode="auto">
          <a:xfrm>
            <a:off x="5668776" y="3715149"/>
            <a:ext cx="1708150" cy="1608138"/>
            <a:chOff x="834" y="1641"/>
            <a:chExt cx="1076" cy="1013"/>
          </a:xfrm>
        </p:grpSpPr>
        <p:sp>
          <p:nvSpPr>
            <p:cNvPr id="21531" name="Oval 30"/>
            <p:cNvSpPr>
              <a:spLocks noChangeArrowheads="1"/>
            </p:cNvSpPr>
            <p:nvPr/>
          </p:nvSpPr>
          <p:spPr bwMode="auto">
            <a:xfrm>
              <a:off x="1860"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32" name="Freeform 31"/>
            <p:cNvSpPr>
              <a:spLocks/>
            </p:cNvSpPr>
            <p:nvPr/>
          </p:nvSpPr>
          <p:spPr bwMode="auto">
            <a:xfrm rot="-6400616">
              <a:off x="996" y="1880"/>
              <a:ext cx="731" cy="586"/>
            </a:xfrm>
            <a:custGeom>
              <a:avLst/>
              <a:gdLst>
                <a:gd name="T0" fmla="*/ 590 w 615"/>
                <a:gd name="T1" fmla="*/ 88 h 445"/>
                <a:gd name="T2" fmla="*/ 210 w 615"/>
                <a:gd name="T3" fmla="*/ 108 h 445"/>
                <a:gd name="T4" fmla="*/ 92 w 615"/>
                <a:gd name="T5" fmla="*/ 196 h 445"/>
                <a:gd name="T6" fmla="*/ 0 w 615"/>
                <a:gd name="T7" fmla="*/ 464 h 445"/>
                <a:gd name="T8" fmla="*/ 248 w 615"/>
                <a:gd name="T9" fmla="*/ 909 h 445"/>
                <a:gd name="T10" fmla="*/ 878 w 615"/>
                <a:gd name="T11" fmla="*/ 909 h 445"/>
                <a:gd name="T12" fmla="*/ 996 w 615"/>
                <a:gd name="T13" fmla="*/ 712 h 445"/>
                <a:gd name="T14" fmla="*/ 1021 w 615"/>
                <a:gd name="T15" fmla="*/ 499 h 445"/>
                <a:gd name="T16" fmla="*/ 996 w 615"/>
                <a:gd name="T17" fmla="*/ 232 h 445"/>
                <a:gd name="T18" fmla="*/ 720 w 615"/>
                <a:gd name="T19" fmla="*/ 0 h 445"/>
                <a:gd name="T20" fmla="*/ 629 w 615"/>
                <a:gd name="T21" fmla="*/ 18 h 445"/>
                <a:gd name="T22" fmla="*/ 604 w 615"/>
                <a:gd name="T23" fmla="*/ 72 h 445"/>
                <a:gd name="T24" fmla="*/ 590 w 615"/>
                <a:gd name="T25" fmla="*/ 88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21533" name="Group 32"/>
            <p:cNvGrpSpPr>
              <a:grpSpLocks/>
            </p:cNvGrpSpPr>
            <p:nvPr/>
          </p:nvGrpSpPr>
          <p:grpSpPr bwMode="auto">
            <a:xfrm rot="-5452321">
              <a:off x="896" y="1643"/>
              <a:ext cx="956" cy="1018"/>
              <a:chOff x="2017" y="2174"/>
              <a:chExt cx="821" cy="820"/>
            </a:xfrm>
          </p:grpSpPr>
          <p:sp>
            <p:nvSpPr>
              <p:cNvPr id="21572" name="Line 33"/>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73" name="Line 34"/>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74" name="Line 35"/>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75" name="Line 36"/>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76" name="Line 37"/>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77" name="Line 38"/>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78" name="Line 39"/>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79" name="Line 40"/>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80" name="Line 41"/>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81" name="Line 42"/>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82" name="Line 43"/>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83" name="Line 44"/>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21534" name="Oval 45"/>
            <p:cNvSpPr>
              <a:spLocks noChangeArrowheads="1"/>
            </p:cNvSpPr>
            <p:nvPr/>
          </p:nvSpPr>
          <p:spPr bwMode="auto">
            <a:xfrm>
              <a:off x="1246" y="1840"/>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35" name="Oval 46"/>
            <p:cNvSpPr>
              <a:spLocks noChangeArrowheads="1"/>
            </p:cNvSpPr>
            <p:nvPr/>
          </p:nvSpPr>
          <p:spPr bwMode="auto">
            <a:xfrm>
              <a:off x="1442" y="1844"/>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36" name="Oval 47"/>
            <p:cNvSpPr>
              <a:spLocks noChangeArrowheads="1"/>
            </p:cNvSpPr>
            <p:nvPr/>
          </p:nvSpPr>
          <p:spPr bwMode="auto">
            <a:xfrm>
              <a:off x="1250"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37" name="Oval 48"/>
            <p:cNvSpPr>
              <a:spLocks noChangeArrowheads="1"/>
            </p:cNvSpPr>
            <p:nvPr/>
          </p:nvSpPr>
          <p:spPr bwMode="auto">
            <a:xfrm>
              <a:off x="1454"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38" name="Oval 49"/>
            <p:cNvSpPr>
              <a:spLocks noChangeArrowheads="1"/>
            </p:cNvSpPr>
            <p:nvPr/>
          </p:nvSpPr>
          <p:spPr bwMode="auto">
            <a:xfrm>
              <a:off x="1254" y="223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39" name="Oval 50"/>
            <p:cNvSpPr>
              <a:spLocks noChangeArrowheads="1"/>
            </p:cNvSpPr>
            <p:nvPr/>
          </p:nvSpPr>
          <p:spPr bwMode="auto">
            <a:xfrm>
              <a:off x="1458" y="240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40" name="Oval 51"/>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41" name="Oval 52"/>
            <p:cNvSpPr>
              <a:spLocks noChangeArrowheads="1"/>
            </p:cNvSpPr>
            <p:nvPr/>
          </p:nvSpPr>
          <p:spPr bwMode="auto">
            <a:xfrm>
              <a:off x="1254" y="2412"/>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42" name="Oval 53"/>
            <p:cNvSpPr>
              <a:spLocks noChangeArrowheads="1"/>
            </p:cNvSpPr>
            <p:nvPr/>
          </p:nvSpPr>
          <p:spPr bwMode="auto">
            <a:xfrm>
              <a:off x="944" y="1928"/>
              <a:ext cx="248" cy="192"/>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21543" name="Oval 54"/>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21544" name="Oval 55"/>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1545" name="Oval 56"/>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21546" name="Oval 57"/>
            <p:cNvSpPr>
              <a:spLocks noChangeArrowheads="1"/>
            </p:cNvSpPr>
            <p:nvPr/>
          </p:nvSpPr>
          <p:spPr bwMode="auto">
            <a:xfrm>
              <a:off x="836" y="166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47" name="Oval 58"/>
            <p:cNvSpPr>
              <a:spLocks noChangeArrowheads="1"/>
            </p:cNvSpPr>
            <p:nvPr/>
          </p:nvSpPr>
          <p:spPr bwMode="auto">
            <a:xfrm>
              <a:off x="834" y="184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48" name="Oval 59"/>
            <p:cNvSpPr>
              <a:spLocks noChangeArrowheads="1"/>
            </p:cNvSpPr>
            <p:nvPr/>
          </p:nvSpPr>
          <p:spPr bwMode="auto">
            <a:xfrm>
              <a:off x="840" y="203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49" name="Oval 60"/>
            <p:cNvSpPr>
              <a:spLocks noChangeArrowheads="1"/>
            </p:cNvSpPr>
            <p:nvPr/>
          </p:nvSpPr>
          <p:spPr bwMode="auto">
            <a:xfrm>
              <a:off x="843" y="222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50" name="Oval 61"/>
            <p:cNvSpPr>
              <a:spLocks noChangeArrowheads="1"/>
            </p:cNvSpPr>
            <p:nvPr/>
          </p:nvSpPr>
          <p:spPr bwMode="auto">
            <a:xfrm>
              <a:off x="843"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51" name="Oval 62"/>
            <p:cNvSpPr>
              <a:spLocks noChangeArrowheads="1"/>
            </p:cNvSpPr>
            <p:nvPr/>
          </p:nvSpPr>
          <p:spPr bwMode="auto">
            <a:xfrm>
              <a:off x="852" y="260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52" name="Oval 63"/>
            <p:cNvSpPr>
              <a:spLocks noChangeArrowheads="1"/>
            </p:cNvSpPr>
            <p:nvPr/>
          </p:nvSpPr>
          <p:spPr bwMode="auto">
            <a:xfrm>
              <a:off x="1035"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53" name="Oval 64"/>
            <p:cNvSpPr>
              <a:spLocks noChangeArrowheads="1"/>
            </p:cNvSpPr>
            <p:nvPr/>
          </p:nvSpPr>
          <p:spPr bwMode="auto">
            <a:xfrm>
              <a:off x="1035" y="1839"/>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54" name="Oval 65"/>
            <p:cNvSpPr>
              <a:spLocks noChangeArrowheads="1"/>
            </p:cNvSpPr>
            <p:nvPr/>
          </p:nvSpPr>
          <p:spPr bwMode="auto">
            <a:xfrm>
              <a:off x="1650" y="183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55" name="Oval 66"/>
            <p:cNvSpPr>
              <a:spLocks noChangeArrowheads="1"/>
            </p:cNvSpPr>
            <p:nvPr/>
          </p:nvSpPr>
          <p:spPr bwMode="auto">
            <a:xfrm>
              <a:off x="1644"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56" name="Oval 67"/>
            <p:cNvSpPr>
              <a:spLocks noChangeArrowheads="1"/>
            </p:cNvSpPr>
            <p:nvPr/>
          </p:nvSpPr>
          <p:spPr bwMode="auto">
            <a:xfrm>
              <a:off x="1440" y="164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57" name="Oval 68"/>
            <p:cNvSpPr>
              <a:spLocks noChangeArrowheads="1"/>
            </p:cNvSpPr>
            <p:nvPr/>
          </p:nvSpPr>
          <p:spPr bwMode="auto">
            <a:xfrm>
              <a:off x="1236"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58" name="Oval 69"/>
            <p:cNvSpPr>
              <a:spLocks noChangeArrowheads="1"/>
            </p:cNvSpPr>
            <p:nvPr/>
          </p:nvSpPr>
          <p:spPr bwMode="auto">
            <a:xfrm>
              <a:off x="1047" y="260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59" name="Oval 70"/>
            <p:cNvSpPr>
              <a:spLocks noChangeArrowheads="1"/>
            </p:cNvSpPr>
            <p:nvPr/>
          </p:nvSpPr>
          <p:spPr bwMode="auto">
            <a:xfrm>
              <a:off x="1041"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60" name="Oval 71"/>
            <p:cNvSpPr>
              <a:spLocks noChangeArrowheads="1"/>
            </p:cNvSpPr>
            <p:nvPr/>
          </p:nvSpPr>
          <p:spPr bwMode="auto">
            <a:xfrm>
              <a:off x="1044" y="222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61" name="Oval 72"/>
            <p:cNvSpPr>
              <a:spLocks noChangeArrowheads="1"/>
            </p:cNvSpPr>
            <p:nvPr/>
          </p:nvSpPr>
          <p:spPr bwMode="auto">
            <a:xfrm>
              <a:off x="1857" y="202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62" name="Oval 73"/>
            <p:cNvSpPr>
              <a:spLocks noChangeArrowheads="1"/>
            </p:cNvSpPr>
            <p:nvPr/>
          </p:nvSpPr>
          <p:spPr bwMode="auto">
            <a:xfrm>
              <a:off x="1656" y="221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63" name="Oval 74"/>
            <p:cNvSpPr>
              <a:spLocks noChangeArrowheads="1"/>
            </p:cNvSpPr>
            <p:nvPr/>
          </p:nvSpPr>
          <p:spPr bwMode="auto">
            <a:xfrm>
              <a:off x="1653" y="202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64" name="Oval 75"/>
            <p:cNvSpPr>
              <a:spLocks noChangeArrowheads="1"/>
            </p:cNvSpPr>
            <p:nvPr/>
          </p:nvSpPr>
          <p:spPr bwMode="auto">
            <a:xfrm>
              <a:off x="1656"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65" name="Oval 76"/>
            <p:cNvSpPr>
              <a:spLocks noChangeArrowheads="1"/>
            </p:cNvSpPr>
            <p:nvPr/>
          </p:nvSpPr>
          <p:spPr bwMode="auto">
            <a:xfrm>
              <a:off x="1251" y="2604"/>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66" name="Oval 77"/>
            <p:cNvSpPr>
              <a:spLocks noChangeArrowheads="1"/>
            </p:cNvSpPr>
            <p:nvPr/>
          </p:nvSpPr>
          <p:spPr bwMode="auto">
            <a:xfrm>
              <a:off x="1845"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67" name="Oval 78"/>
            <p:cNvSpPr>
              <a:spLocks noChangeArrowheads="1"/>
            </p:cNvSpPr>
            <p:nvPr/>
          </p:nvSpPr>
          <p:spPr bwMode="auto">
            <a:xfrm>
              <a:off x="1848" y="183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68" name="Oval 79"/>
            <p:cNvSpPr>
              <a:spLocks noChangeArrowheads="1"/>
            </p:cNvSpPr>
            <p:nvPr/>
          </p:nvSpPr>
          <p:spPr bwMode="auto">
            <a:xfrm>
              <a:off x="1860" y="221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69" name="Oval 80"/>
            <p:cNvSpPr>
              <a:spLocks noChangeArrowheads="1"/>
            </p:cNvSpPr>
            <p:nvPr/>
          </p:nvSpPr>
          <p:spPr bwMode="auto">
            <a:xfrm>
              <a:off x="1863" y="2592"/>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70" name="Oval 81"/>
            <p:cNvSpPr>
              <a:spLocks noChangeArrowheads="1"/>
            </p:cNvSpPr>
            <p:nvPr/>
          </p:nvSpPr>
          <p:spPr bwMode="auto">
            <a:xfrm>
              <a:off x="1659"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1571" name="Oval 82"/>
            <p:cNvSpPr>
              <a:spLocks noChangeArrowheads="1"/>
            </p:cNvSpPr>
            <p:nvPr/>
          </p:nvSpPr>
          <p:spPr bwMode="auto">
            <a:xfrm>
              <a:off x="1455"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21524" name="Line 83"/>
          <p:cNvSpPr>
            <a:spLocks noChangeShapeType="1"/>
          </p:cNvSpPr>
          <p:nvPr/>
        </p:nvSpPr>
        <p:spPr bwMode="auto">
          <a:xfrm rot="1606866" flipV="1">
            <a:off x="5568763" y="4445399"/>
            <a:ext cx="2749550" cy="1270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25" name="Line 84"/>
          <p:cNvSpPr>
            <a:spLocks noChangeShapeType="1"/>
          </p:cNvSpPr>
          <p:nvPr/>
        </p:nvSpPr>
        <p:spPr bwMode="auto">
          <a:xfrm rot="1606866">
            <a:off x="5910076" y="4827987"/>
            <a:ext cx="2238375" cy="11112"/>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26" name="Line 85"/>
          <p:cNvSpPr>
            <a:spLocks noChangeShapeType="1"/>
          </p:cNvSpPr>
          <p:nvPr/>
        </p:nvSpPr>
        <p:spPr bwMode="auto">
          <a:xfrm rot="1606866">
            <a:off x="6075176" y="4286649"/>
            <a:ext cx="2408237"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27" name="Line 86"/>
          <p:cNvSpPr>
            <a:spLocks noChangeShapeType="1"/>
          </p:cNvSpPr>
          <p:nvPr/>
        </p:nvSpPr>
        <p:spPr bwMode="auto">
          <a:xfrm rot="1606866">
            <a:off x="6699063" y="4129487"/>
            <a:ext cx="18923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28" name="Line 87"/>
          <p:cNvSpPr>
            <a:spLocks noChangeShapeType="1"/>
          </p:cNvSpPr>
          <p:nvPr/>
        </p:nvSpPr>
        <p:spPr bwMode="auto">
          <a:xfrm rot="1606866">
            <a:off x="5548126" y="5067699"/>
            <a:ext cx="2506662"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29" name="Line 88"/>
          <p:cNvSpPr>
            <a:spLocks noChangeShapeType="1"/>
          </p:cNvSpPr>
          <p:nvPr/>
        </p:nvSpPr>
        <p:spPr bwMode="auto">
          <a:xfrm rot="1606866">
            <a:off x="5543363" y="5380437"/>
            <a:ext cx="2392363"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1530" name="Line 89"/>
          <p:cNvSpPr>
            <a:spLocks noChangeShapeType="1"/>
          </p:cNvSpPr>
          <p:nvPr/>
        </p:nvSpPr>
        <p:spPr bwMode="auto">
          <a:xfrm rot="1606866">
            <a:off x="5646551" y="5709049"/>
            <a:ext cx="2138362"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92" name="TextBox 91"/>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73</a:t>
            </a:fld>
            <a:endParaRPr lang="en-US" sz="1400" dirty="0"/>
          </a:p>
        </p:txBody>
      </p:sp>
      <p:sp>
        <p:nvSpPr>
          <p:cNvPr id="94" name="Rectangle 3"/>
          <p:cNvSpPr txBox="1">
            <a:spLocks noChangeArrowheads="1"/>
          </p:cNvSpPr>
          <p:nvPr/>
        </p:nvSpPr>
        <p:spPr>
          <a:xfrm>
            <a:off x="457200" y="3273844"/>
            <a:ext cx="5225864" cy="33555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Early-ray termination</a:t>
            </a:r>
          </a:p>
          <a:p>
            <a:pPr lvl="1"/>
            <a:r>
              <a:rPr lang="en-US" sz="2000" dirty="0" smtClean="0"/>
              <a:t>Idea: colors from distant regions do not contribute if accumulated opacity is too high</a:t>
            </a:r>
          </a:p>
          <a:p>
            <a:pPr lvl="1"/>
            <a:r>
              <a:rPr lang="en-US" sz="2000" dirty="0" smtClean="0"/>
              <a:t>Stop traversal if contribution of sample becomes irrelevant </a:t>
            </a:r>
          </a:p>
          <a:p>
            <a:pPr lvl="1"/>
            <a:r>
              <a:rPr lang="en-US" sz="2000" dirty="0" smtClean="0"/>
              <a:t>Front-to-back compositing </a:t>
            </a:r>
            <a:endParaRPr lang="en-US" sz="900" dirty="0" smtClean="0"/>
          </a:p>
        </p:txBody>
      </p:sp>
    </p:spTree>
    <p:extLst>
      <p:ext uri="{BB962C8B-B14F-4D97-AF65-F5344CB8AC3E}">
        <p14:creationId xmlns:p14="http://schemas.microsoft.com/office/powerpoint/2010/main" val="20773454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Empty Space Skipping</a:t>
            </a:r>
            <a:br>
              <a:rPr lang="en-US" dirty="0"/>
            </a:br>
            <a:endParaRPr lang="en-US" dirty="0"/>
          </a:p>
        </p:txBody>
      </p:sp>
      <p:sp>
        <p:nvSpPr>
          <p:cNvPr id="22533" name="Rectangle 3"/>
          <p:cNvSpPr>
            <a:spLocks noChangeArrowheads="1"/>
          </p:cNvSpPr>
          <p:nvPr/>
        </p:nvSpPr>
        <p:spPr bwMode="auto">
          <a:xfrm>
            <a:off x="762000" y="990600"/>
            <a:ext cx="4941888" cy="548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lnSpc>
                <a:spcPct val="90000"/>
              </a:lnSpc>
              <a:spcAft>
                <a:spcPct val="30000"/>
              </a:spcAft>
              <a:buSzPct val="120000"/>
            </a:pPr>
            <a:r>
              <a:rPr lang="en-US" sz="2000" b="1" i="0" dirty="0"/>
              <a:t>Space leaping</a:t>
            </a:r>
          </a:p>
          <a:p>
            <a:pPr marL="742950" lvl="1" indent="-285750" algn="l">
              <a:lnSpc>
                <a:spcPct val="90000"/>
              </a:lnSpc>
              <a:spcBef>
                <a:spcPct val="0"/>
              </a:spcBef>
              <a:spcAft>
                <a:spcPct val="20000"/>
              </a:spcAft>
              <a:buClr>
                <a:schemeClr val="tx1"/>
              </a:buClr>
              <a:buSzPct val="120000"/>
              <a:buFontTx/>
              <a:buChar char="•"/>
            </a:pPr>
            <a:r>
              <a:rPr lang="en-US" sz="2000" i="0" dirty="0"/>
              <a:t>Skip empty cells</a:t>
            </a:r>
          </a:p>
          <a:p>
            <a:pPr marL="342900" indent="-342900" algn="l">
              <a:lnSpc>
                <a:spcPct val="90000"/>
              </a:lnSpc>
              <a:spcAft>
                <a:spcPct val="30000"/>
              </a:spcAft>
              <a:buSzPct val="120000"/>
            </a:pPr>
            <a:r>
              <a:rPr lang="en-US" sz="2000" i="0" dirty="0"/>
              <a:t>Or: </a:t>
            </a:r>
            <a:r>
              <a:rPr lang="en-US" sz="2000" i="0" dirty="0" err="1" smtClean="0"/>
              <a:t>Homogenety</a:t>
            </a:r>
            <a:r>
              <a:rPr lang="en-US" sz="2000" i="0" dirty="0" smtClean="0"/>
              <a:t> </a:t>
            </a:r>
            <a:r>
              <a:rPr lang="en-US" sz="2000" i="0" dirty="0"/>
              <a:t>acceleration</a:t>
            </a:r>
          </a:p>
          <a:p>
            <a:pPr marL="742950" lvl="1" indent="-285750" algn="l">
              <a:lnSpc>
                <a:spcPct val="90000"/>
              </a:lnSpc>
              <a:spcBef>
                <a:spcPct val="0"/>
              </a:spcBef>
              <a:spcAft>
                <a:spcPct val="20000"/>
              </a:spcAft>
              <a:buClr>
                <a:schemeClr val="tx1"/>
              </a:buClr>
              <a:buSzPct val="120000"/>
              <a:buFontTx/>
              <a:buChar char="•"/>
            </a:pPr>
            <a:r>
              <a:rPr lang="en-US" sz="2000" i="0" dirty="0"/>
              <a:t>Approximate homogeneous regions </a:t>
            </a:r>
            <a:r>
              <a:rPr lang="en-US" sz="2000" i="0" dirty="0" smtClean="0"/>
              <a:t>with </a:t>
            </a:r>
            <a:r>
              <a:rPr lang="en-US" sz="2000" i="0" dirty="0"/>
              <a:t>fewer sample points</a:t>
            </a:r>
          </a:p>
          <a:p>
            <a:pPr marL="742950" lvl="1" indent="-285750" algn="l">
              <a:lnSpc>
                <a:spcPct val="90000"/>
              </a:lnSpc>
              <a:spcBef>
                <a:spcPct val="0"/>
              </a:spcBef>
              <a:spcAft>
                <a:spcPct val="20000"/>
              </a:spcAft>
              <a:buClr>
                <a:schemeClr val="tx1"/>
              </a:buClr>
              <a:buSzPct val="120000"/>
              <a:buFontTx/>
              <a:buChar char="•"/>
            </a:pPr>
            <a:endParaRPr lang="en-US" sz="2000" i="0" dirty="0"/>
          </a:p>
          <a:p>
            <a:pPr marL="342900" indent="-342900" algn="l">
              <a:lnSpc>
                <a:spcPct val="90000"/>
              </a:lnSpc>
              <a:spcAft>
                <a:spcPct val="30000"/>
              </a:spcAft>
              <a:buSzPct val="120000"/>
            </a:pPr>
            <a:r>
              <a:rPr lang="en-US" sz="2000" i="0" dirty="0" smtClean="0"/>
              <a:t>Approaches:</a:t>
            </a:r>
            <a:endParaRPr lang="en-US" sz="2000" i="0" dirty="0"/>
          </a:p>
          <a:p>
            <a:pPr marL="742950" lvl="1" indent="-285750" algn="l">
              <a:lnSpc>
                <a:spcPct val="90000"/>
              </a:lnSpc>
              <a:spcBef>
                <a:spcPct val="0"/>
              </a:spcBef>
              <a:spcAft>
                <a:spcPct val="20000"/>
              </a:spcAft>
              <a:buClr>
                <a:schemeClr val="tx1"/>
              </a:buClr>
              <a:buSzPct val="120000"/>
              <a:buFontTx/>
              <a:buChar char="•"/>
            </a:pPr>
            <a:r>
              <a:rPr lang="en-US" sz="2000" i="0" dirty="0"/>
              <a:t>Hierarchical spatial data structure</a:t>
            </a:r>
          </a:p>
          <a:p>
            <a:pPr marL="742950" lvl="1" indent="-285750" algn="l">
              <a:lnSpc>
                <a:spcPct val="90000"/>
              </a:lnSpc>
              <a:spcBef>
                <a:spcPct val="0"/>
              </a:spcBef>
              <a:spcAft>
                <a:spcPct val="20000"/>
              </a:spcAft>
              <a:buClr>
                <a:schemeClr val="tx1"/>
              </a:buClr>
              <a:buSzPct val="120000"/>
              <a:buFontTx/>
              <a:buChar char="•"/>
            </a:pPr>
            <a:r>
              <a:rPr lang="en-US" sz="2000" i="0" dirty="0"/>
              <a:t>Bounding boxes around objects</a:t>
            </a:r>
          </a:p>
          <a:p>
            <a:pPr marL="742950" lvl="1" indent="-285750" algn="l">
              <a:lnSpc>
                <a:spcPct val="90000"/>
              </a:lnSpc>
              <a:spcBef>
                <a:spcPct val="0"/>
              </a:spcBef>
              <a:spcAft>
                <a:spcPct val="20000"/>
              </a:spcAft>
              <a:buClr>
                <a:schemeClr val="tx1"/>
              </a:buClr>
              <a:buSzPct val="120000"/>
              <a:buFontTx/>
              <a:buChar char="•"/>
            </a:pPr>
            <a:r>
              <a:rPr lang="en-US" sz="2000" i="0" dirty="0"/>
              <a:t>Proximity clouds</a:t>
            </a:r>
          </a:p>
          <a:p>
            <a:pPr marL="742950" lvl="1" indent="-285750" algn="l">
              <a:lnSpc>
                <a:spcPct val="90000"/>
              </a:lnSpc>
              <a:spcBef>
                <a:spcPct val="0"/>
              </a:spcBef>
              <a:spcAft>
                <a:spcPct val="20000"/>
              </a:spcAft>
              <a:buClr>
                <a:schemeClr val="tx1"/>
              </a:buClr>
              <a:buSzPct val="120000"/>
              <a:buFontTx/>
              <a:buChar char="•"/>
            </a:pPr>
            <a:r>
              <a:rPr lang="de-DE" sz="2000" i="0" dirty="0" smtClean="0"/>
              <a:t>…</a:t>
            </a:r>
            <a:endParaRPr lang="en-US" sz="2000" i="0" dirty="0"/>
          </a:p>
        </p:txBody>
      </p:sp>
      <p:grpSp>
        <p:nvGrpSpPr>
          <p:cNvPr id="22534" name="Group 4"/>
          <p:cNvGrpSpPr>
            <a:grpSpLocks/>
          </p:cNvGrpSpPr>
          <p:nvPr/>
        </p:nvGrpSpPr>
        <p:grpSpPr bwMode="auto">
          <a:xfrm>
            <a:off x="5638800" y="1676400"/>
            <a:ext cx="2971800" cy="3065463"/>
            <a:chOff x="3209" y="2442"/>
            <a:chExt cx="1872" cy="1931"/>
          </a:xfrm>
        </p:grpSpPr>
        <p:sp>
          <p:nvSpPr>
            <p:cNvPr id="22535" name="Freeform 5"/>
            <p:cNvSpPr>
              <a:spLocks/>
            </p:cNvSpPr>
            <p:nvPr/>
          </p:nvSpPr>
          <p:spPr bwMode="auto">
            <a:xfrm rot="-6400616">
              <a:off x="3410" y="2681"/>
              <a:ext cx="731" cy="586"/>
            </a:xfrm>
            <a:custGeom>
              <a:avLst/>
              <a:gdLst>
                <a:gd name="T0" fmla="*/ 590 w 615"/>
                <a:gd name="T1" fmla="*/ 88 h 445"/>
                <a:gd name="T2" fmla="*/ 210 w 615"/>
                <a:gd name="T3" fmla="*/ 108 h 445"/>
                <a:gd name="T4" fmla="*/ 92 w 615"/>
                <a:gd name="T5" fmla="*/ 196 h 445"/>
                <a:gd name="T6" fmla="*/ 0 w 615"/>
                <a:gd name="T7" fmla="*/ 464 h 445"/>
                <a:gd name="T8" fmla="*/ 248 w 615"/>
                <a:gd name="T9" fmla="*/ 909 h 445"/>
                <a:gd name="T10" fmla="*/ 878 w 615"/>
                <a:gd name="T11" fmla="*/ 909 h 445"/>
                <a:gd name="T12" fmla="*/ 996 w 615"/>
                <a:gd name="T13" fmla="*/ 712 h 445"/>
                <a:gd name="T14" fmla="*/ 1021 w 615"/>
                <a:gd name="T15" fmla="*/ 499 h 445"/>
                <a:gd name="T16" fmla="*/ 996 w 615"/>
                <a:gd name="T17" fmla="*/ 232 h 445"/>
                <a:gd name="T18" fmla="*/ 720 w 615"/>
                <a:gd name="T19" fmla="*/ 0 h 445"/>
                <a:gd name="T20" fmla="*/ 629 w 615"/>
                <a:gd name="T21" fmla="*/ 18 h 445"/>
                <a:gd name="T22" fmla="*/ 604 w 615"/>
                <a:gd name="T23" fmla="*/ 72 h 445"/>
                <a:gd name="T24" fmla="*/ 590 w 615"/>
                <a:gd name="T25" fmla="*/ 88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22536" name="Group 6"/>
            <p:cNvGrpSpPr>
              <a:grpSpLocks/>
            </p:cNvGrpSpPr>
            <p:nvPr/>
          </p:nvGrpSpPr>
          <p:grpSpPr bwMode="auto">
            <a:xfrm rot="-5452321">
              <a:off x="3310" y="2444"/>
              <a:ext cx="956" cy="1018"/>
              <a:chOff x="2017" y="2174"/>
              <a:chExt cx="821" cy="820"/>
            </a:xfrm>
          </p:grpSpPr>
          <p:sp>
            <p:nvSpPr>
              <p:cNvPr id="22613" name="Line 7"/>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14" name="Line 8"/>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15" name="Line 9"/>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16" name="Line 10"/>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17" name="Line 11"/>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18" name="Line 12"/>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19" name="Line 13"/>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20" name="Line 14"/>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21" name="Line 15"/>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22" name="Line 16"/>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23" name="Line 17"/>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24" name="Line 18"/>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22537" name="Oval 19"/>
            <p:cNvSpPr>
              <a:spLocks noChangeArrowheads="1"/>
            </p:cNvSpPr>
            <p:nvPr/>
          </p:nvSpPr>
          <p:spPr bwMode="auto">
            <a:xfrm>
              <a:off x="3660" y="2641"/>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38" name="Oval 20"/>
            <p:cNvSpPr>
              <a:spLocks noChangeArrowheads="1"/>
            </p:cNvSpPr>
            <p:nvPr/>
          </p:nvSpPr>
          <p:spPr bwMode="auto">
            <a:xfrm>
              <a:off x="3856" y="2645"/>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39" name="Oval 21"/>
            <p:cNvSpPr>
              <a:spLocks noChangeArrowheads="1"/>
            </p:cNvSpPr>
            <p:nvPr/>
          </p:nvSpPr>
          <p:spPr bwMode="auto">
            <a:xfrm>
              <a:off x="3664" y="2829"/>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40" name="Oval 22"/>
            <p:cNvSpPr>
              <a:spLocks noChangeArrowheads="1"/>
            </p:cNvSpPr>
            <p:nvPr/>
          </p:nvSpPr>
          <p:spPr bwMode="auto">
            <a:xfrm>
              <a:off x="3868" y="2829"/>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41" name="Oval 23"/>
            <p:cNvSpPr>
              <a:spLocks noChangeArrowheads="1"/>
            </p:cNvSpPr>
            <p:nvPr/>
          </p:nvSpPr>
          <p:spPr bwMode="auto">
            <a:xfrm>
              <a:off x="3668" y="3037"/>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42" name="Oval 24"/>
            <p:cNvSpPr>
              <a:spLocks noChangeArrowheads="1"/>
            </p:cNvSpPr>
            <p:nvPr/>
          </p:nvSpPr>
          <p:spPr bwMode="auto">
            <a:xfrm>
              <a:off x="3872" y="3209"/>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43" name="Oval 25"/>
            <p:cNvSpPr>
              <a:spLocks noChangeArrowheads="1"/>
            </p:cNvSpPr>
            <p:nvPr/>
          </p:nvSpPr>
          <p:spPr bwMode="auto">
            <a:xfrm>
              <a:off x="3872" y="3029"/>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44" name="Oval 26"/>
            <p:cNvSpPr>
              <a:spLocks noChangeArrowheads="1"/>
            </p:cNvSpPr>
            <p:nvPr/>
          </p:nvSpPr>
          <p:spPr bwMode="auto">
            <a:xfrm>
              <a:off x="3668" y="3213"/>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45" name="Oval 27"/>
            <p:cNvSpPr>
              <a:spLocks noChangeArrowheads="1"/>
            </p:cNvSpPr>
            <p:nvPr/>
          </p:nvSpPr>
          <p:spPr bwMode="auto">
            <a:xfrm>
              <a:off x="3358" y="2729"/>
              <a:ext cx="248" cy="192"/>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22546" name="Oval 28"/>
            <p:cNvSpPr>
              <a:spLocks noChangeArrowheads="1"/>
            </p:cNvSpPr>
            <p:nvPr/>
          </p:nvSpPr>
          <p:spPr bwMode="auto">
            <a:xfrm>
              <a:off x="3460" y="2841"/>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22547" name="Line 29"/>
            <p:cNvSpPr>
              <a:spLocks noChangeShapeType="1"/>
            </p:cNvSpPr>
            <p:nvPr/>
          </p:nvSpPr>
          <p:spPr bwMode="auto">
            <a:xfrm rot="1606866">
              <a:off x="4749" y="2597"/>
              <a:ext cx="0" cy="17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nvGrpSpPr>
            <p:cNvPr id="22548" name="Group 30"/>
            <p:cNvGrpSpPr>
              <a:grpSpLocks/>
            </p:cNvGrpSpPr>
            <p:nvPr/>
          </p:nvGrpSpPr>
          <p:grpSpPr bwMode="auto">
            <a:xfrm>
              <a:off x="3248" y="2442"/>
              <a:ext cx="1076" cy="1013"/>
              <a:chOff x="834" y="1641"/>
              <a:chExt cx="1076" cy="1013"/>
            </a:xfrm>
          </p:grpSpPr>
          <p:sp>
            <p:nvSpPr>
              <p:cNvPr id="22560" name="Oval 31"/>
              <p:cNvSpPr>
                <a:spLocks noChangeArrowheads="1"/>
              </p:cNvSpPr>
              <p:nvPr/>
            </p:nvSpPr>
            <p:spPr bwMode="auto">
              <a:xfrm>
                <a:off x="1860"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61" name="Freeform 32"/>
              <p:cNvSpPr>
                <a:spLocks/>
              </p:cNvSpPr>
              <p:nvPr/>
            </p:nvSpPr>
            <p:spPr bwMode="auto">
              <a:xfrm rot="-6400616">
                <a:off x="996" y="1880"/>
                <a:ext cx="731" cy="586"/>
              </a:xfrm>
              <a:custGeom>
                <a:avLst/>
                <a:gdLst>
                  <a:gd name="T0" fmla="*/ 590 w 615"/>
                  <a:gd name="T1" fmla="*/ 88 h 445"/>
                  <a:gd name="T2" fmla="*/ 210 w 615"/>
                  <a:gd name="T3" fmla="*/ 108 h 445"/>
                  <a:gd name="T4" fmla="*/ 92 w 615"/>
                  <a:gd name="T5" fmla="*/ 196 h 445"/>
                  <a:gd name="T6" fmla="*/ 0 w 615"/>
                  <a:gd name="T7" fmla="*/ 464 h 445"/>
                  <a:gd name="T8" fmla="*/ 248 w 615"/>
                  <a:gd name="T9" fmla="*/ 909 h 445"/>
                  <a:gd name="T10" fmla="*/ 878 w 615"/>
                  <a:gd name="T11" fmla="*/ 909 h 445"/>
                  <a:gd name="T12" fmla="*/ 996 w 615"/>
                  <a:gd name="T13" fmla="*/ 712 h 445"/>
                  <a:gd name="T14" fmla="*/ 1021 w 615"/>
                  <a:gd name="T15" fmla="*/ 499 h 445"/>
                  <a:gd name="T16" fmla="*/ 996 w 615"/>
                  <a:gd name="T17" fmla="*/ 232 h 445"/>
                  <a:gd name="T18" fmla="*/ 720 w 615"/>
                  <a:gd name="T19" fmla="*/ 0 h 445"/>
                  <a:gd name="T20" fmla="*/ 629 w 615"/>
                  <a:gd name="T21" fmla="*/ 18 h 445"/>
                  <a:gd name="T22" fmla="*/ 604 w 615"/>
                  <a:gd name="T23" fmla="*/ 72 h 445"/>
                  <a:gd name="T24" fmla="*/ 590 w 615"/>
                  <a:gd name="T25" fmla="*/ 88 h 4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445"/>
                  <a:gd name="T41" fmla="*/ 615 w 615"/>
                  <a:gd name="T42" fmla="*/ 445 h 4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445">
                    <a:moveTo>
                      <a:pt x="351" y="39"/>
                    </a:moveTo>
                    <a:cubicBezTo>
                      <a:pt x="278" y="17"/>
                      <a:pt x="198" y="28"/>
                      <a:pt x="125" y="47"/>
                    </a:cubicBezTo>
                    <a:cubicBezTo>
                      <a:pt x="102" y="61"/>
                      <a:pt x="77" y="70"/>
                      <a:pt x="55" y="86"/>
                    </a:cubicBezTo>
                    <a:cubicBezTo>
                      <a:pt x="18" y="113"/>
                      <a:pt x="9" y="161"/>
                      <a:pt x="0" y="203"/>
                    </a:cubicBezTo>
                    <a:cubicBezTo>
                      <a:pt x="12" y="308"/>
                      <a:pt x="40" y="370"/>
                      <a:pt x="148" y="398"/>
                    </a:cubicBezTo>
                    <a:cubicBezTo>
                      <a:pt x="223" y="445"/>
                      <a:pt x="430" y="403"/>
                      <a:pt x="523" y="398"/>
                    </a:cubicBezTo>
                    <a:cubicBezTo>
                      <a:pt x="587" y="355"/>
                      <a:pt x="560" y="375"/>
                      <a:pt x="593" y="312"/>
                    </a:cubicBezTo>
                    <a:cubicBezTo>
                      <a:pt x="596" y="295"/>
                      <a:pt x="608" y="231"/>
                      <a:pt x="608" y="219"/>
                    </a:cubicBezTo>
                    <a:cubicBezTo>
                      <a:pt x="608" y="180"/>
                      <a:pt x="615" y="135"/>
                      <a:pt x="593" y="102"/>
                    </a:cubicBezTo>
                    <a:cubicBezTo>
                      <a:pt x="555" y="45"/>
                      <a:pt x="489" y="21"/>
                      <a:pt x="429" y="0"/>
                    </a:cubicBezTo>
                    <a:cubicBezTo>
                      <a:pt x="411" y="3"/>
                      <a:pt x="391" y="0"/>
                      <a:pt x="374" y="8"/>
                    </a:cubicBezTo>
                    <a:cubicBezTo>
                      <a:pt x="365" y="12"/>
                      <a:pt x="367" y="27"/>
                      <a:pt x="359" y="32"/>
                    </a:cubicBezTo>
                    <a:cubicBezTo>
                      <a:pt x="346" y="41"/>
                      <a:pt x="299" y="39"/>
                      <a:pt x="351" y="39"/>
                    </a:cubicBezTo>
                    <a:close/>
                  </a:path>
                </a:pathLst>
              </a:custGeom>
              <a:solidFill>
                <a:schemeClr val="accent1">
                  <a:alpha val="50195"/>
                </a:schemeClr>
              </a:solidFill>
              <a:ln w="9525">
                <a:solidFill>
                  <a:schemeClr val="tx1"/>
                </a:solidFill>
                <a:round/>
                <a:headEnd/>
                <a:tailEnd/>
              </a:ln>
            </p:spPr>
            <p:txBody>
              <a:bodyPr wrap="none" anchor="ctr"/>
              <a:lstStyle/>
              <a:p>
                <a:endParaRPr lang="de-DE" sz="1400"/>
              </a:p>
            </p:txBody>
          </p:sp>
          <p:grpSp>
            <p:nvGrpSpPr>
              <p:cNvPr id="22562" name="Group 33"/>
              <p:cNvGrpSpPr>
                <a:grpSpLocks/>
              </p:cNvGrpSpPr>
              <p:nvPr/>
            </p:nvGrpSpPr>
            <p:grpSpPr bwMode="auto">
              <a:xfrm rot="-5452321">
                <a:off x="896" y="1643"/>
                <a:ext cx="956" cy="1018"/>
                <a:chOff x="2017" y="2174"/>
                <a:chExt cx="821" cy="820"/>
              </a:xfrm>
            </p:grpSpPr>
            <p:sp>
              <p:nvSpPr>
                <p:cNvPr id="22601" name="Line 34"/>
                <p:cNvSpPr>
                  <a:spLocks noChangeShapeType="1"/>
                </p:cNvSpPr>
                <p:nvPr/>
              </p:nvSpPr>
              <p:spPr bwMode="auto">
                <a:xfrm>
                  <a:off x="2017" y="2337"/>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02" name="Line 35"/>
                <p:cNvSpPr>
                  <a:spLocks noChangeShapeType="1"/>
                </p:cNvSpPr>
                <p:nvPr/>
              </p:nvSpPr>
              <p:spPr bwMode="auto">
                <a:xfrm>
                  <a:off x="2017" y="217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03" name="Line 36"/>
                <p:cNvSpPr>
                  <a:spLocks noChangeShapeType="1"/>
                </p:cNvSpPr>
                <p:nvPr/>
              </p:nvSpPr>
              <p:spPr bwMode="auto">
                <a:xfrm>
                  <a:off x="2017" y="2502"/>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04" name="Line 37"/>
                <p:cNvSpPr>
                  <a:spLocks noChangeShapeType="1"/>
                </p:cNvSpPr>
                <p:nvPr/>
              </p:nvSpPr>
              <p:spPr bwMode="auto">
                <a:xfrm>
                  <a:off x="2017" y="2994"/>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05" name="Line 38"/>
                <p:cNvSpPr>
                  <a:spLocks noChangeShapeType="1"/>
                </p:cNvSpPr>
                <p:nvPr/>
              </p:nvSpPr>
              <p:spPr bwMode="auto">
                <a:xfrm>
                  <a:off x="2017" y="2666"/>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06" name="Line 39"/>
                <p:cNvSpPr>
                  <a:spLocks noChangeShapeType="1"/>
                </p:cNvSpPr>
                <p:nvPr/>
              </p:nvSpPr>
              <p:spPr bwMode="auto">
                <a:xfrm>
                  <a:off x="2017" y="2830"/>
                  <a:ext cx="82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07" name="Line 40"/>
                <p:cNvSpPr>
                  <a:spLocks noChangeShapeType="1"/>
                </p:cNvSpPr>
                <p:nvPr/>
              </p:nvSpPr>
              <p:spPr bwMode="auto">
                <a:xfrm>
                  <a:off x="2017"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08" name="Line 41"/>
                <p:cNvSpPr>
                  <a:spLocks noChangeShapeType="1"/>
                </p:cNvSpPr>
                <p:nvPr/>
              </p:nvSpPr>
              <p:spPr bwMode="auto">
                <a:xfrm>
                  <a:off x="2182"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09" name="Line 42"/>
                <p:cNvSpPr>
                  <a:spLocks noChangeShapeType="1"/>
                </p:cNvSpPr>
                <p:nvPr/>
              </p:nvSpPr>
              <p:spPr bwMode="auto">
                <a:xfrm>
                  <a:off x="2345"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10" name="Line 43"/>
                <p:cNvSpPr>
                  <a:spLocks noChangeShapeType="1"/>
                </p:cNvSpPr>
                <p:nvPr/>
              </p:nvSpPr>
              <p:spPr bwMode="auto">
                <a:xfrm>
                  <a:off x="2510"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11" name="Line 44"/>
                <p:cNvSpPr>
                  <a:spLocks noChangeShapeType="1"/>
                </p:cNvSpPr>
                <p:nvPr/>
              </p:nvSpPr>
              <p:spPr bwMode="auto">
                <a:xfrm>
                  <a:off x="2674"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612" name="Line 45"/>
                <p:cNvSpPr>
                  <a:spLocks noChangeShapeType="1"/>
                </p:cNvSpPr>
                <p:nvPr/>
              </p:nvSpPr>
              <p:spPr bwMode="auto">
                <a:xfrm>
                  <a:off x="2838" y="2174"/>
                  <a:ext cx="0" cy="82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22563" name="Oval 46"/>
              <p:cNvSpPr>
                <a:spLocks noChangeArrowheads="1"/>
              </p:cNvSpPr>
              <p:nvPr/>
            </p:nvSpPr>
            <p:spPr bwMode="auto">
              <a:xfrm>
                <a:off x="1246" y="1840"/>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64" name="Oval 47"/>
              <p:cNvSpPr>
                <a:spLocks noChangeArrowheads="1"/>
              </p:cNvSpPr>
              <p:nvPr/>
            </p:nvSpPr>
            <p:spPr bwMode="auto">
              <a:xfrm>
                <a:off x="1442" y="1844"/>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65" name="Oval 48"/>
              <p:cNvSpPr>
                <a:spLocks noChangeArrowheads="1"/>
              </p:cNvSpPr>
              <p:nvPr/>
            </p:nvSpPr>
            <p:spPr bwMode="auto">
              <a:xfrm>
                <a:off x="1250"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66" name="Oval 49"/>
              <p:cNvSpPr>
                <a:spLocks noChangeArrowheads="1"/>
              </p:cNvSpPr>
              <p:nvPr/>
            </p:nvSpPr>
            <p:spPr bwMode="auto">
              <a:xfrm>
                <a:off x="1454" y="20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67" name="Oval 50"/>
              <p:cNvSpPr>
                <a:spLocks noChangeArrowheads="1"/>
              </p:cNvSpPr>
              <p:nvPr/>
            </p:nvSpPr>
            <p:spPr bwMode="auto">
              <a:xfrm>
                <a:off x="1254" y="2236"/>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68" name="Oval 51"/>
              <p:cNvSpPr>
                <a:spLocks noChangeArrowheads="1"/>
              </p:cNvSpPr>
              <p:nvPr/>
            </p:nvSpPr>
            <p:spPr bwMode="auto">
              <a:xfrm>
                <a:off x="1458" y="240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69" name="Oval 52"/>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70" name="Oval 53"/>
              <p:cNvSpPr>
                <a:spLocks noChangeArrowheads="1"/>
              </p:cNvSpPr>
              <p:nvPr/>
            </p:nvSpPr>
            <p:spPr bwMode="auto">
              <a:xfrm>
                <a:off x="1254" y="2412"/>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71" name="Oval 54"/>
              <p:cNvSpPr>
                <a:spLocks noChangeArrowheads="1"/>
              </p:cNvSpPr>
              <p:nvPr/>
            </p:nvSpPr>
            <p:spPr bwMode="auto">
              <a:xfrm>
                <a:off x="944" y="1928"/>
                <a:ext cx="248" cy="192"/>
              </a:xfrm>
              <a:prstGeom prst="ellipse">
                <a:avLst/>
              </a:prstGeom>
              <a:solidFill>
                <a:srgbClr val="993366">
                  <a:alpha val="50195"/>
                </a:srgbClr>
              </a:solidFill>
              <a:ln w="9525">
                <a:solidFill>
                  <a:schemeClr val="tx1"/>
                </a:solidFill>
                <a:round/>
                <a:headEnd/>
                <a:tailEnd/>
              </a:ln>
            </p:spPr>
            <p:txBody>
              <a:bodyPr wrap="none" anchor="ctr"/>
              <a:lstStyle/>
              <a:p>
                <a:endParaRPr lang="de-DE" sz="1400"/>
              </a:p>
            </p:txBody>
          </p:sp>
          <p:sp>
            <p:nvSpPr>
              <p:cNvPr id="22572" name="Oval 55"/>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22573" name="Oval 56"/>
              <p:cNvSpPr>
                <a:spLocks noChangeArrowheads="1"/>
              </p:cNvSpPr>
              <p:nvPr/>
            </p:nvSpPr>
            <p:spPr bwMode="auto">
              <a:xfrm>
                <a:off x="1458" y="2228"/>
                <a:ext cx="47" cy="47"/>
              </a:xfrm>
              <a:prstGeom prst="ellipse">
                <a:avLst/>
              </a:prstGeom>
              <a:solidFill>
                <a:schemeClr val="accent1"/>
              </a:solidFill>
              <a:ln w="9525">
                <a:solidFill>
                  <a:schemeClr val="tx1"/>
                </a:solidFill>
                <a:round/>
                <a:headEnd/>
                <a:tailEnd/>
              </a:ln>
            </p:spPr>
            <p:txBody>
              <a:bodyPr wrap="none" anchor="ctr"/>
              <a:lstStyle/>
              <a:p>
                <a:endParaRPr lang="de-DE" sz="1400"/>
              </a:p>
            </p:txBody>
          </p:sp>
          <p:sp>
            <p:nvSpPr>
              <p:cNvPr id="22574" name="Oval 57"/>
              <p:cNvSpPr>
                <a:spLocks noChangeArrowheads="1"/>
              </p:cNvSpPr>
              <p:nvPr/>
            </p:nvSpPr>
            <p:spPr bwMode="auto">
              <a:xfrm>
                <a:off x="1046" y="2040"/>
                <a:ext cx="47" cy="47"/>
              </a:xfrm>
              <a:prstGeom prst="ellipse">
                <a:avLst/>
              </a:prstGeom>
              <a:solidFill>
                <a:srgbClr val="993366"/>
              </a:solidFill>
              <a:ln w="9525">
                <a:solidFill>
                  <a:schemeClr val="tx1"/>
                </a:solidFill>
                <a:round/>
                <a:headEnd/>
                <a:tailEnd/>
              </a:ln>
            </p:spPr>
            <p:txBody>
              <a:bodyPr wrap="none" anchor="ctr"/>
              <a:lstStyle/>
              <a:p>
                <a:endParaRPr lang="de-DE" sz="1400"/>
              </a:p>
            </p:txBody>
          </p:sp>
          <p:sp>
            <p:nvSpPr>
              <p:cNvPr id="22575" name="Oval 58"/>
              <p:cNvSpPr>
                <a:spLocks noChangeArrowheads="1"/>
              </p:cNvSpPr>
              <p:nvPr/>
            </p:nvSpPr>
            <p:spPr bwMode="auto">
              <a:xfrm>
                <a:off x="836" y="166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76" name="Oval 59"/>
              <p:cNvSpPr>
                <a:spLocks noChangeArrowheads="1"/>
              </p:cNvSpPr>
              <p:nvPr/>
            </p:nvSpPr>
            <p:spPr bwMode="auto">
              <a:xfrm>
                <a:off x="834" y="184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77" name="Oval 60"/>
              <p:cNvSpPr>
                <a:spLocks noChangeArrowheads="1"/>
              </p:cNvSpPr>
              <p:nvPr/>
            </p:nvSpPr>
            <p:spPr bwMode="auto">
              <a:xfrm>
                <a:off x="840" y="203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78" name="Oval 61"/>
              <p:cNvSpPr>
                <a:spLocks noChangeArrowheads="1"/>
              </p:cNvSpPr>
              <p:nvPr/>
            </p:nvSpPr>
            <p:spPr bwMode="auto">
              <a:xfrm>
                <a:off x="843" y="222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79" name="Oval 62"/>
              <p:cNvSpPr>
                <a:spLocks noChangeArrowheads="1"/>
              </p:cNvSpPr>
              <p:nvPr/>
            </p:nvSpPr>
            <p:spPr bwMode="auto">
              <a:xfrm>
                <a:off x="843"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80" name="Oval 63"/>
              <p:cNvSpPr>
                <a:spLocks noChangeArrowheads="1"/>
              </p:cNvSpPr>
              <p:nvPr/>
            </p:nvSpPr>
            <p:spPr bwMode="auto">
              <a:xfrm>
                <a:off x="852" y="260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81" name="Oval 64"/>
              <p:cNvSpPr>
                <a:spLocks noChangeArrowheads="1"/>
              </p:cNvSpPr>
              <p:nvPr/>
            </p:nvSpPr>
            <p:spPr bwMode="auto">
              <a:xfrm>
                <a:off x="1035"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82" name="Oval 65"/>
              <p:cNvSpPr>
                <a:spLocks noChangeArrowheads="1"/>
              </p:cNvSpPr>
              <p:nvPr/>
            </p:nvSpPr>
            <p:spPr bwMode="auto">
              <a:xfrm>
                <a:off x="1035" y="1839"/>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83" name="Oval 66"/>
              <p:cNvSpPr>
                <a:spLocks noChangeArrowheads="1"/>
              </p:cNvSpPr>
              <p:nvPr/>
            </p:nvSpPr>
            <p:spPr bwMode="auto">
              <a:xfrm>
                <a:off x="1650" y="183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84" name="Oval 67"/>
              <p:cNvSpPr>
                <a:spLocks noChangeArrowheads="1"/>
              </p:cNvSpPr>
              <p:nvPr/>
            </p:nvSpPr>
            <p:spPr bwMode="auto">
              <a:xfrm>
                <a:off x="1644"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85" name="Oval 68"/>
              <p:cNvSpPr>
                <a:spLocks noChangeArrowheads="1"/>
              </p:cNvSpPr>
              <p:nvPr/>
            </p:nvSpPr>
            <p:spPr bwMode="auto">
              <a:xfrm>
                <a:off x="1440" y="164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86" name="Oval 69"/>
              <p:cNvSpPr>
                <a:spLocks noChangeArrowheads="1"/>
              </p:cNvSpPr>
              <p:nvPr/>
            </p:nvSpPr>
            <p:spPr bwMode="auto">
              <a:xfrm>
                <a:off x="1236" y="165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87" name="Oval 70"/>
              <p:cNvSpPr>
                <a:spLocks noChangeArrowheads="1"/>
              </p:cNvSpPr>
              <p:nvPr/>
            </p:nvSpPr>
            <p:spPr bwMode="auto">
              <a:xfrm>
                <a:off x="1047" y="260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88" name="Oval 71"/>
              <p:cNvSpPr>
                <a:spLocks noChangeArrowheads="1"/>
              </p:cNvSpPr>
              <p:nvPr/>
            </p:nvSpPr>
            <p:spPr bwMode="auto">
              <a:xfrm>
                <a:off x="1041" y="241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89" name="Oval 72"/>
              <p:cNvSpPr>
                <a:spLocks noChangeArrowheads="1"/>
              </p:cNvSpPr>
              <p:nvPr/>
            </p:nvSpPr>
            <p:spPr bwMode="auto">
              <a:xfrm>
                <a:off x="1044" y="2223"/>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90" name="Oval 73"/>
              <p:cNvSpPr>
                <a:spLocks noChangeArrowheads="1"/>
              </p:cNvSpPr>
              <p:nvPr/>
            </p:nvSpPr>
            <p:spPr bwMode="auto">
              <a:xfrm>
                <a:off x="1857" y="2025"/>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91" name="Oval 74"/>
              <p:cNvSpPr>
                <a:spLocks noChangeArrowheads="1"/>
              </p:cNvSpPr>
              <p:nvPr/>
            </p:nvSpPr>
            <p:spPr bwMode="auto">
              <a:xfrm>
                <a:off x="1656" y="2217"/>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92" name="Oval 75"/>
              <p:cNvSpPr>
                <a:spLocks noChangeArrowheads="1"/>
              </p:cNvSpPr>
              <p:nvPr/>
            </p:nvSpPr>
            <p:spPr bwMode="auto">
              <a:xfrm>
                <a:off x="1653" y="202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93" name="Oval 76"/>
              <p:cNvSpPr>
                <a:spLocks noChangeArrowheads="1"/>
              </p:cNvSpPr>
              <p:nvPr/>
            </p:nvSpPr>
            <p:spPr bwMode="auto">
              <a:xfrm>
                <a:off x="1656" y="2406"/>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94" name="Oval 77"/>
              <p:cNvSpPr>
                <a:spLocks noChangeArrowheads="1"/>
              </p:cNvSpPr>
              <p:nvPr/>
            </p:nvSpPr>
            <p:spPr bwMode="auto">
              <a:xfrm>
                <a:off x="1251" y="2604"/>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95" name="Oval 78"/>
              <p:cNvSpPr>
                <a:spLocks noChangeArrowheads="1"/>
              </p:cNvSpPr>
              <p:nvPr/>
            </p:nvSpPr>
            <p:spPr bwMode="auto">
              <a:xfrm>
                <a:off x="1845" y="164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96" name="Oval 79"/>
              <p:cNvSpPr>
                <a:spLocks noChangeArrowheads="1"/>
              </p:cNvSpPr>
              <p:nvPr/>
            </p:nvSpPr>
            <p:spPr bwMode="auto">
              <a:xfrm>
                <a:off x="1848" y="1830"/>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97" name="Oval 80"/>
              <p:cNvSpPr>
                <a:spLocks noChangeArrowheads="1"/>
              </p:cNvSpPr>
              <p:nvPr/>
            </p:nvSpPr>
            <p:spPr bwMode="auto">
              <a:xfrm>
                <a:off x="1860" y="2211"/>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98" name="Oval 81"/>
              <p:cNvSpPr>
                <a:spLocks noChangeArrowheads="1"/>
              </p:cNvSpPr>
              <p:nvPr/>
            </p:nvSpPr>
            <p:spPr bwMode="auto">
              <a:xfrm>
                <a:off x="1863" y="2592"/>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599" name="Oval 82"/>
              <p:cNvSpPr>
                <a:spLocks noChangeArrowheads="1"/>
              </p:cNvSpPr>
              <p:nvPr/>
            </p:nvSpPr>
            <p:spPr bwMode="auto">
              <a:xfrm>
                <a:off x="1659"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sp>
            <p:nvSpPr>
              <p:cNvPr id="22600" name="Oval 83"/>
              <p:cNvSpPr>
                <a:spLocks noChangeArrowheads="1"/>
              </p:cNvSpPr>
              <p:nvPr/>
            </p:nvSpPr>
            <p:spPr bwMode="auto">
              <a:xfrm>
                <a:off x="1455" y="2598"/>
                <a:ext cx="47" cy="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sp>
          <p:nvSpPr>
            <p:cNvPr id="22549" name="Line 84"/>
            <p:cNvSpPr>
              <a:spLocks noChangeShapeType="1"/>
            </p:cNvSpPr>
            <p:nvPr/>
          </p:nvSpPr>
          <p:spPr bwMode="auto">
            <a:xfrm rot="1606866" flipV="1">
              <a:off x="3582" y="2799"/>
              <a:ext cx="496" cy="14"/>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550" name="Line 85"/>
            <p:cNvSpPr>
              <a:spLocks noChangeShapeType="1"/>
            </p:cNvSpPr>
            <p:nvPr/>
          </p:nvSpPr>
          <p:spPr bwMode="auto">
            <a:xfrm rot="1606866">
              <a:off x="3584" y="3014"/>
              <a:ext cx="490" cy="1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551" name="Line 86"/>
            <p:cNvSpPr>
              <a:spLocks noChangeShapeType="1"/>
            </p:cNvSpPr>
            <p:nvPr/>
          </p:nvSpPr>
          <p:spPr bwMode="auto">
            <a:xfrm rot="1606866" flipV="1">
              <a:off x="3832" y="2629"/>
              <a:ext cx="92" cy="6"/>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552" name="Line 87"/>
            <p:cNvSpPr>
              <a:spLocks noChangeShapeType="1"/>
            </p:cNvSpPr>
            <p:nvPr/>
          </p:nvSpPr>
          <p:spPr bwMode="auto">
            <a:xfrm rot="1606866">
              <a:off x="3491" y="3174"/>
              <a:ext cx="451" cy="15"/>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553" name="Line 88"/>
            <p:cNvSpPr>
              <a:spLocks noChangeShapeType="1"/>
            </p:cNvSpPr>
            <p:nvPr/>
          </p:nvSpPr>
          <p:spPr bwMode="auto">
            <a:xfrm flipH="1" flipV="1">
              <a:off x="3919" y="3303"/>
              <a:ext cx="713" cy="393"/>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554" name="Line 89"/>
            <p:cNvSpPr>
              <a:spLocks noChangeShapeType="1"/>
            </p:cNvSpPr>
            <p:nvPr/>
          </p:nvSpPr>
          <p:spPr bwMode="auto">
            <a:xfrm flipH="1" flipV="1">
              <a:off x="4058" y="3135"/>
              <a:ext cx="691" cy="38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555" name="Line 90"/>
            <p:cNvSpPr>
              <a:spLocks noChangeShapeType="1"/>
            </p:cNvSpPr>
            <p:nvPr/>
          </p:nvSpPr>
          <p:spPr bwMode="auto">
            <a:xfrm flipH="1" flipV="1">
              <a:off x="4058" y="2898"/>
              <a:ext cx="761" cy="42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556" name="Line 91"/>
            <p:cNvSpPr>
              <a:spLocks noChangeShapeType="1"/>
            </p:cNvSpPr>
            <p:nvPr/>
          </p:nvSpPr>
          <p:spPr bwMode="auto">
            <a:xfrm flipH="1" flipV="1">
              <a:off x="3927" y="2655"/>
              <a:ext cx="1001" cy="497"/>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557" name="Line 92"/>
            <p:cNvSpPr>
              <a:spLocks noChangeShapeType="1"/>
            </p:cNvSpPr>
            <p:nvPr/>
          </p:nvSpPr>
          <p:spPr bwMode="auto">
            <a:xfrm rot="1606866">
              <a:off x="3889" y="2735"/>
              <a:ext cx="1192" cy="0"/>
            </a:xfrm>
            <a:prstGeom prst="line">
              <a:avLst/>
            </a:prstGeom>
            <a:noFill/>
            <a:ln w="2857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558" name="Line 93"/>
            <p:cNvSpPr>
              <a:spLocks noChangeShapeType="1"/>
            </p:cNvSpPr>
            <p:nvPr/>
          </p:nvSpPr>
          <p:spPr bwMode="auto">
            <a:xfrm rot="1606866">
              <a:off x="3209" y="3539"/>
              <a:ext cx="1507" cy="0"/>
            </a:xfrm>
            <a:prstGeom prst="line">
              <a:avLst/>
            </a:prstGeom>
            <a:noFill/>
            <a:ln w="2857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2559" name="Line 94"/>
            <p:cNvSpPr>
              <a:spLocks noChangeShapeType="1"/>
            </p:cNvSpPr>
            <p:nvPr/>
          </p:nvSpPr>
          <p:spPr bwMode="auto">
            <a:xfrm rot="1606866">
              <a:off x="3274" y="3746"/>
              <a:ext cx="1347" cy="0"/>
            </a:xfrm>
            <a:prstGeom prst="line">
              <a:avLst/>
            </a:prstGeom>
            <a:noFill/>
            <a:ln w="2857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de-DE" sz="1400"/>
            </a:p>
          </p:txBody>
        </p:sp>
      </p:grpSp>
      <p:sp>
        <p:nvSpPr>
          <p:cNvPr id="97" name="TextBox 9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74</a:t>
            </a:fld>
            <a:endParaRPr lang="en-US" sz="1400" dirty="0"/>
          </a:p>
        </p:txBody>
      </p:sp>
    </p:spTree>
    <p:extLst>
      <p:ext uri="{BB962C8B-B14F-4D97-AF65-F5344CB8AC3E}">
        <p14:creationId xmlns:p14="http://schemas.microsoft.com/office/powerpoint/2010/main" val="20331358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Octrees</a:t>
            </a:r>
            <a:r>
              <a:rPr lang="en-US" dirty="0"/>
              <a:t>/PARC for Empty Space Skipping</a:t>
            </a:r>
            <a:br>
              <a:rPr lang="en-US" dirty="0"/>
            </a:br>
            <a:endParaRPr lang="en-US" dirty="0"/>
          </a:p>
        </p:txBody>
      </p:sp>
      <p:pic>
        <p:nvPicPr>
          <p:cNvPr id="235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268413"/>
            <a:ext cx="294005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3558" name="Rectangle 3"/>
          <p:cNvSpPr>
            <a:spLocks noChangeArrowheads="1"/>
          </p:cNvSpPr>
          <p:nvPr/>
        </p:nvSpPr>
        <p:spPr bwMode="auto">
          <a:xfrm>
            <a:off x="233363" y="1066800"/>
            <a:ext cx="5562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lnSpc>
                <a:spcPct val="90000"/>
              </a:lnSpc>
              <a:spcAft>
                <a:spcPct val="30000"/>
              </a:spcAft>
              <a:buSzPct val="120000"/>
            </a:pPr>
            <a:r>
              <a:rPr lang="en-US" sz="2000" i="0" dirty="0"/>
              <a:t>Hierarchical spatial data structure</a:t>
            </a:r>
          </a:p>
          <a:p>
            <a:pPr marL="742950" lvl="1" indent="-285750" algn="l">
              <a:lnSpc>
                <a:spcPct val="90000"/>
              </a:lnSpc>
              <a:spcBef>
                <a:spcPct val="0"/>
              </a:spcBef>
              <a:spcAft>
                <a:spcPct val="20000"/>
              </a:spcAft>
              <a:buClr>
                <a:schemeClr val="tx1"/>
              </a:buClr>
              <a:buSzPct val="120000"/>
              <a:buFontTx/>
              <a:buChar char="•"/>
            </a:pPr>
            <a:r>
              <a:rPr lang="en-US" sz="2000" i="0" dirty="0" err="1"/>
              <a:t>Octree</a:t>
            </a:r>
            <a:endParaRPr lang="en-US" sz="2000" i="0" dirty="0"/>
          </a:p>
          <a:p>
            <a:pPr marL="742950" lvl="1" indent="-285750" algn="l">
              <a:lnSpc>
                <a:spcPct val="90000"/>
              </a:lnSpc>
              <a:spcBef>
                <a:spcPct val="0"/>
              </a:spcBef>
              <a:spcAft>
                <a:spcPct val="20000"/>
              </a:spcAft>
              <a:buClr>
                <a:schemeClr val="tx1"/>
              </a:buClr>
              <a:buSzPct val="120000"/>
              <a:buFontTx/>
              <a:buChar char="•"/>
            </a:pPr>
            <a:r>
              <a:rPr lang="en-US" sz="2000" i="0" dirty="0"/>
              <a:t>Empty </a:t>
            </a:r>
            <a:r>
              <a:rPr lang="en-US" sz="2000" i="0" dirty="0" err="1"/>
              <a:t>octree</a:t>
            </a:r>
            <a:r>
              <a:rPr lang="en-US" sz="2000" i="0" dirty="0"/>
              <a:t> cells are not subdivided further and can be skipped quickly during traversal (see figure)</a:t>
            </a:r>
          </a:p>
          <a:p>
            <a:pPr marL="742950" lvl="1" indent="-285750" algn="l">
              <a:lnSpc>
                <a:spcPct val="90000"/>
              </a:lnSpc>
              <a:spcBef>
                <a:spcPct val="0"/>
              </a:spcBef>
              <a:spcAft>
                <a:spcPct val="20000"/>
              </a:spcAft>
              <a:buClr>
                <a:schemeClr val="tx1"/>
              </a:buClr>
              <a:buSzPct val="120000"/>
              <a:buFontTx/>
              <a:buChar char="•"/>
            </a:pPr>
            <a:r>
              <a:rPr lang="en-US" sz="2000" i="0" dirty="0"/>
              <a:t>Extendable to Homogeneity-acceleration: Store mean value and variance in nodes of </a:t>
            </a:r>
            <a:r>
              <a:rPr lang="en-US" sz="2000" i="0" dirty="0" err="1"/>
              <a:t>octree</a:t>
            </a:r>
            <a:endParaRPr lang="en-US" sz="2000" i="0" dirty="0"/>
          </a:p>
          <a:p>
            <a:pPr marL="342900" indent="-342900" algn="l">
              <a:lnSpc>
                <a:spcPct val="90000"/>
              </a:lnSpc>
              <a:spcAft>
                <a:spcPct val="30000"/>
              </a:spcAft>
              <a:buSzPct val="120000"/>
            </a:pPr>
            <a:endParaRPr lang="en-US" sz="2000" i="0" dirty="0"/>
          </a:p>
          <a:p>
            <a:pPr marL="342900" indent="-342900" algn="l">
              <a:lnSpc>
                <a:spcPct val="90000"/>
              </a:lnSpc>
              <a:spcAft>
                <a:spcPct val="30000"/>
              </a:spcAft>
              <a:buSzPct val="120000"/>
            </a:pPr>
            <a:r>
              <a:rPr lang="en-US" sz="2000" i="0" dirty="0"/>
              <a:t>Bounding boxes around objects</a:t>
            </a:r>
          </a:p>
          <a:p>
            <a:pPr marL="742950" lvl="1" indent="-285750" algn="l">
              <a:lnSpc>
                <a:spcPct val="90000"/>
              </a:lnSpc>
              <a:spcBef>
                <a:spcPct val="0"/>
              </a:spcBef>
              <a:spcAft>
                <a:spcPct val="20000"/>
              </a:spcAft>
              <a:buClr>
                <a:schemeClr val="tx1"/>
              </a:buClr>
              <a:buSzPct val="120000"/>
              <a:buFontTx/>
              <a:buChar char="•"/>
            </a:pPr>
            <a:r>
              <a:rPr lang="en-US" sz="2000" i="0" dirty="0"/>
              <a:t>Polygon assisted ray casting (PARC</a:t>
            </a:r>
            <a:r>
              <a:rPr lang="en-US" i="0" dirty="0" smtClean="0"/>
              <a:t>)</a:t>
            </a:r>
            <a:endParaRPr lang="en-US" i="0" dirty="0"/>
          </a:p>
        </p:txBody>
      </p:sp>
      <p:sp>
        <p:nvSpPr>
          <p:cNvPr id="7" name="TextBox 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75</a:t>
            </a:fld>
            <a:endParaRPr lang="en-US" sz="1400" dirty="0"/>
          </a:p>
        </p:txBody>
      </p:sp>
    </p:spTree>
    <p:extLst>
      <p:ext uri="{BB962C8B-B14F-4D97-AF65-F5344CB8AC3E}">
        <p14:creationId xmlns:p14="http://schemas.microsoft.com/office/powerpoint/2010/main" val="3774562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Screen Sampling</a:t>
            </a:r>
            <a:br>
              <a:rPr lang="en-US" dirty="0"/>
            </a:br>
            <a:endParaRPr lang="en-US" dirty="0"/>
          </a:p>
        </p:txBody>
      </p:sp>
      <p:sp>
        <p:nvSpPr>
          <p:cNvPr id="27653" name="Rectangle 3"/>
          <p:cNvSpPr>
            <a:spLocks noGrp="1" noChangeArrowheads="1"/>
          </p:cNvSpPr>
          <p:nvPr>
            <p:ph type="body" idx="4294967295"/>
          </p:nvPr>
        </p:nvSpPr>
        <p:spPr>
          <a:xfrm>
            <a:off x="0" y="936625"/>
            <a:ext cx="8229600" cy="4525963"/>
          </a:xfrm>
        </p:spPr>
        <p:txBody>
          <a:bodyPr/>
          <a:lstStyle/>
          <a:p>
            <a:pPr marL="0" indent="0">
              <a:buNone/>
            </a:pPr>
            <a:r>
              <a:rPr lang="en-US" sz="1800" dirty="0" smtClean="0"/>
              <a:t>Approach by [</a:t>
            </a:r>
            <a:r>
              <a:rPr lang="en-US" sz="1800" dirty="0" err="1" smtClean="0"/>
              <a:t>Levoy</a:t>
            </a:r>
            <a:r>
              <a:rPr lang="en-US" sz="1800" dirty="0" smtClean="0"/>
              <a:t> 1990]</a:t>
            </a:r>
          </a:p>
          <a:p>
            <a:pPr indent="-285750"/>
            <a:r>
              <a:rPr lang="en-US" sz="1800" dirty="0" smtClean="0"/>
              <a:t>Rays are emitted from a subset of pixels (on image plane)</a:t>
            </a:r>
          </a:p>
          <a:p>
            <a:pPr indent="-285750"/>
            <a:r>
              <a:rPr lang="en-US" sz="1800" dirty="0" smtClean="0"/>
              <a:t>Missing values are interpolated</a:t>
            </a:r>
          </a:p>
          <a:p>
            <a:pPr indent="-285750"/>
            <a:r>
              <a:rPr lang="en-US" sz="1800" dirty="0" smtClean="0"/>
              <a:t>In areas of high value gradient additional rays are traced</a:t>
            </a:r>
          </a:p>
          <a:p>
            <a:endParaRPr lang="en-US" sz="1800" dirty="0" smtClean="0"/>
          </a:p>
        </p:txBody>
      </p:sp>
      <p:pic>
        <p:nvPicPr>
          <p:cNvPr id="276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200400"/>
            <a:ext cx="51054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 name="TextBox 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76</a:t>
            </a:fld>
            <a:endParaRPr lang="en-US" sz="1400" dirty="0"/>
          </a:p>
        </p:txBody>
      </p:sp>
    </p:spTree>
    <p:extLst>
      <p:ext uri="{BB962C8B-B14F-4D97-AF65-F5344CB8AC3E}">
        <p14:creationId xmlns:p14="http://schemas.microsoft.com/office/powerpoint/2010/main" val="2426290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Shear-Warp Factorization: </a:t>
            </a:r>
            <a:r>
              <a:rPr lang="en-US" dirty="0" smtClean="0"/>
              <a:t>Idea</a:t>
            </a:r>
            <a:endParaRPr lang="en-US" dirty="0"/>
          </a:p>
        </p:txBody>
      </p:sp>
      <p:sp>
        <p:nvSpPr>
          <p:cNvPr id="45061" name="Rectangle 3"/>
          <p:cNvSpPr>
            <a:spLocks noGrp="1" noChangeArrowheads="1"/>
          </p:cNvSpPr>
          <p:nvPr>
            <p:ph type="body" idx="4294967295"/>
          </p:nvPr>
        </p:nvSpPr>
        <p:spPr>
          <a:xfrm>
            <a:off x="914400" y="998538"/>
            <a:ext cx="8229600" cy="2438400"/>
          </a:xfrm>
        </p:spPr>
        <p:txBody>
          <a:bodyPr>
            <a:normAutofit/>
          </a:bodyPr>
          <a:lstStyle/>
          <a:p>
            <a:pPr marL="0" indent="0">
              <a:buNone/>
            </a:pPr>
            <a:r>
              <a:rPr lang="en-US" sz="1800" dirty="0" smtClean="0"/>
              <a:t>Popularized for volume rendering </a:t>
            </a:r>
            <a:r>
              <a:rPr lang="en-US" sz="1800" dirty="0"/>
              <a:t>by [</a:t>
            </a:r>
            <a:r>
              <a:rPr lang="en-US" sz="1800" dirty="0" err="1"/>
              <a:t>Lacroute</a:t>
            </a:r>
            <a:r>
              <a:rPr lang="en-US" sz="1800" dirty="0"/>
              <a:t> &amp; </a:t>
            </a:r>
            <a:r>
              <a:rPr lang="en-US" sz="1800" dirty="0" err="1"/>
              <a:t>Levoy</a:t>
            </a:r>
            <a:r>
              <a:rPr lang="en-US" sz="1800" dirty="0"/>
              <a:t> 1994</a:t>
            </a:r>
            <a:r>
              <a:rPr lang="en-US" sz="1800" dirty="0" smtClean="0"/>
              <a:t>]</a:t>
            </a:r>
          </a:p>
          <a:p>
            <a:r>
              <a:rPr lang="en-US" sz="1800" dirty="0"/>
              <a:t>General goal: make viewing rays parallel to each other and perpendicular to the image</a:t>
            </a:r>
          </a:p>
          <a:p>
            <a:r>
              <a:rPr lang="en-US" sz="1800" dirty="0"/>
              <a:t>This is achieved by a simple shear</a:t>
            </a:r>
          </a:p>
          <a:p>
            <a:pPr marL="0" indent="0">
              <a:buNone/>
            </a:pPr>
            <a:endParaRPr lang="en-US" sz="1800" dirty="0" smtClean="0"/>
          </a:p>
        </p:txBody>
      </p:sp>
      <p:sp>
        <p:nvSpPr>
          <p:cNvPr id="10" name="TextBox 9"/>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77</a:t>
            </a:fld>
            <a:endParaRPr lang="en-US" sz="1400" dirty="0"/>
          </a:p>
        </p:txBody>
      </p:sp>
      <p:grpSp>
        <p:nvGrpSpPr>
          <p:cNvPr id="11" name="Group 4"/>
          <p:cNvGrpSpPr>
            <a:grpSpLocks/>
          </p:cNvGrpSpPr>
          <p:nvPr/>
        </p:nvGrpSpPr>
        <p:grpSpPr bwMode="auto">
          <a:xfrm>
            <a:off x="1282700" y="3429000"/>
            <a:ext cx="6946900" cy="1993900"/>
            <a:chOff x="864" y="1960"/>
            <a:chExt cx="4376" cy="1256"/>
          </a:xfrm>
        </p:grpSpPr>
        <p:sp>
          <p:nvSpPr>
            <p:cNvPr id="12" name="Line 5"/>
            <p:cNvSpPr>
              <a:spLocks noChangeShapeType="1"/>
            </p:cNvSpPr>
            <p:nvPr/>
          </p:nvSpPr>
          <p:spPr bwMode="auto">
            <a:xfrm>
              <a:off x="1008" y="2112"/>
              <a:ext cx="9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3" name="Line 6"/>
            <p:cNvSpPr>
              <a:spLocks noChangeShapeType="1"/>
            </p:cNvSpPr>
            <p:nvPr/>
          </p:nvSpPr>
          <p:spPr bwMode="auto">
            <a:xfrm>
              <a:off x="1008" y="2208"/>
              <a:ext cx="9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4" name="Line 7"/>
            <p:cNvSpPr>
              <a:spLocks noChangeShapeType="1"/>
            </p:cNvSpPr>
            <p:nvPr/>
          </p:nvSpPr>
          <p:spPr bwMode="auto">
            <a:xfrm>
              <a:off x="1008" y="2304"/>
              <a:ext cx="9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5" name="Line 8"/>
            <p:cNvSpPr>
              <a:spLocks noChangeShapeType="1"/>
            </p:cNvSpPr>
            <p:nvPr/>
          </p:nvSpPr>
          <p:spPr bwMode="auto">
            <a:xfrm>
              <a:off x="1008" y="2400"/>
              <a:ext cx="9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6" name="Line 9"/>
            <p:cNvSpPr>
              <a:spLocks noChangeShapeType="1"/>
            </p:cNvSpPr>
            <p:nvPr/>
          </p:nvSpPr>
          <p:spPr bwMode="auto">
            <a:xfrm>
              <a:off x="1008" y="2496"/>
              <a:ext cx="9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7" name="Line 10"/>
            <p:cNvSpPr>
              <a:spLocks noChangeShapeType="1"/>
            </p:cNvSpPr>
            <p:nvPr/>
          </p:nvSpPr>
          <p:spPr bwMode="auto">
            <a:xfrm flipV="1">
              <a:off x="1440" y="2784"/>
              <a:ext cx="672"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18" name="Line 11"/>
            <p:cNvSpPr>
              <a:spLocks noChangeShapeType="1"/>
            </p:cNvSpPr>
            <p:nvPr/>
          </p:nvSpPr>
          <p:spPr bwMode="auto">
            <a:xfrm flipH="1" flipV="1">
              <a:off x="864" y="2256"/>
              <a:ext cx="672" cy="8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19" name="Line 12"/>
            <p:cNvSpPr>
              <a:spLocks noChangeShapeType="1"/>
            </p:cNvSpPr>
            <p:nvPr/>
          </p:nvSpPr>
          <p:spPr bwMode="auto">
            <a:xfrm flipH="1" flipV="1">
              <a:off x="1008" y="2160"/>
              <a:ext cx="672" cy="8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20" name="Line 13"/>
            <p:cNvSpPr>
              <a:spLocks noChangeShapeType="1"/>
            </p:cNvSpPr>
            <p:nvPr/>
          </p:nvSpPr>
          <p:spPr bwMode="auto">
            <a:xfrm flipH="1" flipV="1">
              <a:off x="1152" y="2064"/>
              <a:ext cx="672" cy="8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21" name="Line 14"/>
            <p:cNvSpPr>
              <a:spLocks noChangeShapeType="1"/>
            </p:cNvSpPr>
            <p:nvPr/>
          </p:nvSpPr>
          <p:spPr bwMode="auto">
            <a:xfrm flipH="1" flipV="1">
              <a:off x="1296" y="1968"/>
              <a:ext cx="672" cy="8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22" name="Line 15"/>
            <p:cNvSpPr>
              <a:spLocks noChangeShapeType="1"/>
            </p:cNvSpPr>
            <p:nvPr/>
          </p:nvSpPr>
          <p:spPr bwMode="auto">
            <a:xfrm>
              <a:off x="2544" y="2592"/>
              <a:ext cx="816"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23" name="Line 16"/>
            <p:cNvSpPr>
              <a:spLocks noChangeShapeType="1"/>
            </p:cNvSpPr>
            <p:nvPr/>
          </p:nvSpPr>
          <p:spPr bwMode="auto">
            <a:xfrm>
              <a:off x="4320" y="2112"/>
              <a:ext cx="9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4" name="Line 17"/>
            <p:cNvSpPr>
              <a:spLocks noChangeShapeType="1"/>
            </p:cNvSpPr>
            <p:nvPr/>
          </p:nvSpPr>
          <p:spPr bwMode="auto">
            <a:xfrm>
              <a:off x="4224" y="2208"/>
              <a:ext cx="9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5" name="Line 18"/>
            <p:cNvSpPr>
              <a:spLocks noChangeShapeType="1"/>
            </p:cNvSpPr>
            <p:nvPr/>
          </p:nvSpPr>
          <p:spPr bwMode="auto">
            <a:xfrm>
              <a:off x="4176" y="2304"/>
              <a:ext cx="9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6" name="Line 19"/>
            <p:cNvSpPr>
              <a:spLocks noChangeShapeType="1"/>
            </p:cNvSpPr>
            <p:nvPr/>
          </p:nvSpPr>
          <p:spPr bwMode="auto">
            <a:xfrm>
              <a:off x="4080" y="2400"/>
              <a:ext cx="9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7" name="Line 20"/>
            <p:cNvSpPr>
              <a:spLocks noChangeShapeType="1"/>
            </p:cNvSpPr>
            <p:nvPr/>
          </p:nvSpPr>
          <p:spPr bwMode="auto">
            <a:xfrm>
              <a:off x="3984" y="2496"/>
              <a:ext cx="9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8" name="Line 21"/>
            <p:cNvSpPr>
              <a:spLocks noChangeShapeType="1"/>
            </p:cNvSpPr>
            <p:nvPr/>
          </p:nvSpPr>
          <p:spPr bwMode="auto">
            <a:xfrm flipV="1">
              <a:off x="4416" y="2784"/>
              <a:ext cx="672"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sz="1400"/>
            </a:p>
          </p:txBody>
        </p:sp>
        <p:sp>
          <p:nvSpPr>
            <p:cNvPr id="29" name="Line 22"/>
            <p:cNvSpPr>
              <a:spLocks noChangeShapeType="1"/>
            </p:cNvSpPr>
            <p:nvPr/>
          </p:nvSpPr>
          <p:spPr bwMode="auto">
            <a:xfrm flipH="1" flipV="1">
              <a:off x="4040" y="2512"/>
              <a:ext cx="472" cy="60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30" name="Line 23"/>
            <p:cNvSpPr>
              <a:spLocks noChangeShapeType="1"/>
            </p:cNvSpPr>
            <p:nvPr/>
          </p:nvSpPr>
          <p:spPr bwMode="auto">
            <a:xfrm flipH="1" flipV="1">
              <a:off x="4248" y="2504"/>
              <a:ext cx="416" cy="5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31" name="Line 24"/>
            <p:cNvSpPr>
              <a:spLocks noChangeShapeType="1"/>
            </p:cNvSpPr>
            <p:nvPr/>
          </p:nvSpPr>
          <p:spPr bwMode="auto">
            <a:xfrm flipH="1" flipV="1">
              <a:off x="4472" y="2512"/>
              <a:ext cx="328" cy="41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32" name="Line 25"/>
            <p:cNvSpPr>
              <a:spLocks noChangeShapeType="1"/>
            </p:cNvSpPr>
            <p:nvPr/>
          </p:nvSpPr>
          <p:spPr bwMode="auto">
            <a:xfrm flipH="1" flipV="1">
              <a:off x="4656" y="2496"/>
              <a:ext cx="288" cy="3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33" name="Line 26"/>
            <p:cNvSpPr>
              <a:spLocks noChangeShapeType="1"/>
            </p:cNvSpPr>
            <p:nvPr/>
          </p:nvSpPr>
          <p:spPr bwMode="auto">
            <a:xfrm flipV="1">
              <a:off x="4040" y="1984"/>
              <a:ext cx="0" cy="5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34" name="Line 27"/>
            <p:cNvSpPr>
              <a:spLocks noChangeShapeType="1"/>
            </p:cNvSpPr>
            <p:nvPr/>
          </p:nvSpPr>
          <p:spPr bwMode="auto">
            <a:xfrm flipV="1">
              <a:off x="4248" y="1960"/>
              <a:ext cx="0" cy="5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35" name="Line 28"/>
            <p:cNvSpPr>
              <a:spLocks noChangeShapeType="1"/>
            </p:cNvSpPr>
            <p:nvPr/>
          </p:nvSpPr>
          <p:spPr bwMode="auto">
            <a:xfrm flipV="1">
              <a:off x="4472" y="1968"/>
              <a:ext cx="0" cy="5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36" name="Line 29"/>
            <p:cNvSpPr>
              <a:spLocks noChangeShapeType="1"/>
            </p:cNvSpPr>
            <p:nvPr/>
          </p:nvSpPr>
          <p:spPr bwMode="auto">
            <a:xfrm flipV="1">
              <a:off x="4656" y="1968"/>
              <a:ext cx="0" cy="5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sz="1400"/>
            </a:p>
          </p:txBody>
        </p:sp>
        <p:sp>
          <p:nvSpPr>
            <p:cNvPr id="37" name="Text Box 30"/>
            <p:cNvSpPr txBox="1">
              <a:spLocks noChangeArrowheads="1"/>
            </p:cNvSpPr>
            <p:nvPr/>
          </p:nvSpPr>
          <p:spPr bwMode="auto">
            <a:xfrm>
              <a:off x="3318" y="2297"/>
              <a:ext cx="3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Clr>
                  <a:schemeClr val="accent1"/>
                </a:buClr>
                <a:buSzPct val="90000"/>
                <a:buFont typeface="Monotype Sorts" pitchFamily="2" charset="2"/>
                <a:buNone/>
              </a:pPr>
              <a:r>
                <a:rPr kumimoji="1" lang="en-US" sz="1400" i="0" dirty="0"/>
                <a:t>shear</a:t>
              </a:r>
              <a:endParaRPr kumimoji="1" lang="en-US" sz="1400" b="1" i="0" u="sng" dirty="0"/>
            </a:p>
          </p:txBody>
        </p:sp>
        <p:sp>
          <p:nvSpPr>
            <p:cNvPr id="38" name="Text Box 31"/>
            <p:cNvSpPr txBox="1">
              <a:spLocks noChangeArrowheads="1"/>
            </p:cNvSpPr>
            <p:nvPr/>
          </p:nvSpPr>
          <p:spPr bwMode="auto">
            <a:xfrm>
              <a:off x="3355" y="2723"/>
              <a:ext cx="36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Clr>
                  <a:schemeClr val="accent1"/>
                </a:buClr>
                <a:buSzPct val="90000"/>
                <a:buFont typeface="Monotype Sorts" pitchFamily="2" charset="2"/>
                <a:buNone/>
              </a:pPr>
              <a:r>
                <a:rPr kumimoji="1" lang="en-US" sz="1400" i="0" dirty="0"/>
                <a:t>warp</a:t>
              </a:r>
              <a:endParaRPr kumimoji="1" lang="en-US" sz="1400" b="1" i="0" u="sng" dirty="0"/>
            </a:p>
          </p:txBody>
        </p:sp>
      </p:grpSp>
      <p:sp>
        <p:nvSpPr>
          <p:cNvPr id="39" name="Rectangle 3"/>
          <p:cNvSpPr txBox="1">
            <a:spLocks noChangeArrowheads="1"/>
          </p:cNvSpPr>
          <p:nvPr/>
        </p:nvSpPr>
        <p:spPr>
          <a:xfrm>
            <a:off x="457200" y="5652862"/>
            <a:ext cx="8229600" cy="977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t>Sketch assumes orthographic projection, but generalizations for perspective projections exist.</a:t>
            </a:r>
          </a:p>
        </p:txBody>
      </p:sp>
    </p:spTree>
    <p:extLst>
      <p:ext uri="{BB962C8B-B14F-4D97-AF65-F5344CB8AC3E}">
        <p14:creationId xmlns:p14="http://schemas.microsoft.com/office/powerpoint/2010/main" val="2886387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132" name="Picture 2" descr="whole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51013"/>
            <a:ext cx="6096000"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a:t>Shear-Warp Factorization: Illustration</a:t>
            </a:r>
            <a:br>
              <a:rPr lang="en-US" dirty="0"/>
            </a:br>
            <a:endParaRPr lang="en-US" dirty="0"/>
          </a:p>
        </p:txBody>
      </p:sp>
      <p:sp>
        <p:nvSpPr>
          <p:cNvPr id="9" name="TextBox 8"/>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78</a:t>
            </a:fld>
            <a:endParaRPr lang="en-US" sz="1400" dirty="0"/>
          </a:p>
        </p:txBody>
      </p:sp>
      <p:sp>
        <p:nvSpPr>
          <p:cNvPr id="6" name="Rectangle 3"/>
          <p:cNvSpPr txBox="1">
            <a:spLocks noChangeArrowheads="1"/>
          </p:cNvSpPr>
          <p:nvPr/>
        </p:nvSpPr>
        <p:spPr bwMode="auto">
          <a:xfrm>
            <a:off x="457200" y="446088"/>
            <a:ext cx="8229600" cy="2609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a:lstStyle>
          <a:p>
            <a:pPr marL="571500" indent="-514350">
              <a:buFont typeface="+mj-lt"/>
              <a:buAutoNum type="arabicPeriod"/>
            </a:pPr>
            <a:r>
              <a:rPr lang="en-US" sz="1800" kern="0" dirty="0" smtClean="0"/>
              <a:t>Shear along the volume slices (3D)</a:t>
            </a:r>
          </a:p>
          <a:p>
            <a:pPr marL="571500" indent="-514350">
              <a:buFont typeface="+mj-lt"/>
              <a:buAutoNum type="arabicPeriod"/>
            </a:pPr>
            <a:r>
              <a:rPr lang="en-US" sz="1800" kern="0" dirty="0" smtClean="0"/>
              <a:t>Projection and compositing to get intermediate image (3D -&gt; 2D)</a:t>
            </a:r>
          </a:p>
          <a:p>
            <a:pPr marL="571500" indent="-514350">
              <a:buFont typeface="+mj-lt"/>
              <a:buAutoNum type="arabicPeriod"/>
            </a:pPr>
            <a:r>
              <a:rPr lang="en-US" sz="1800" kern="0" dirty="0" smtClean="0"/>
              <a:t>Warping transformation of intermediate image to get correct result (2D)</a:t>
            </a:r>
          </a:p>
          <a:p>
            <a:endParaRPr lang="en-US" sz="1800" kern="0" dirty="0" smtClean="0"/>
          </a:p>
        </p:txBody>
      </p:sp>
    </p:spTree>
    <p:extLst>
      <p:ext uri="{BB962C8B-B14F-4D97-AF65-F5344CB8AC3E}">
        <p14:creationId xmlns:p14="http://schemas.microsoft.com/office/powerpoint/2010/main" val="3204336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4" descr="tooth_tr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143000"/>
            <a:ext cx="4570413"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5" descr="tooth1_tr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429000"/>
            <a:ext cx="169545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6" descr="tooth2_tra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2895600"/>
            <a:ext cx="176371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79</a:t>
            </a:fld>
            <a:endParaRPr lang="en-US" sz="1400" dirty="0"/>
          </a:p>
        </p:txBody>
      </p:sp>
      <p:sp>
        <p:nvSpPr>
          <p:cNvPr id="3" name="Title 2"/>
          <p:cNvSpPr>
            <a:spLocks noGrp="1"/>
          </p:cNvSpPr>
          <p:nvPr>
            <p:ph type="title"/>
          </p:nvPr>
        </p:nvSpPr>
        <p:spPr/>
        <p:txBody>
          <a:bodyPr/>
          <a:lstStyle/>
          <a:p>
            <a:r>
              <a:rPr lang="en-US" dirty="0"/>
              <a:t>Examples of Different Transfer Functions</a:t>
            </a:r>
            <a:br>
              <a:rPr lang="en-US" dirty="0"/>
            </a:br>
            <a:endParaRPr lang="en-US" dirty="0"/>
          </a:p>
        </p:txBody>
      </p:sp>
    </p:spTree>
    <p:extLst>
      <p:ext uri="{BB962C8B-B14F-4D97-AF65-F5344CB8AC3E}">
        <p14:creationId xmlns:p14="http://schemas.microsoft.com/office/powerpoint/2010/main" val="2369002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817772"/>
            <a:ext cx="82296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One of the simplest transfer functions maps a range of data values </a:t>
            </a:r>
            <a:r>
              <a:rPr lang="en-US" sz="2400" b="1" dirty="0" smtClean="0"/>
              <a:t>(“window”) </a:t>
            </a:r>
            <a:r>
              <a:rPr lang="en-US" sz="2400" dirty="0" smtClean="0"/>
              <a:t>to a linear ramp of grayscales. Values outside that range are mapped to black or white, respectively.</a:t>
            </a:r>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8</a:t>
            </a:fld>
            <a:endParaRPr lang="en-US" sz="1400" dirty="0"/>
          </a:p>
        </p:txBody>
      </p:sp>
      <p:pic>
        <p:nvPicPr>
          <p:cNvPr id="5" name="Picture 4" descr="MR_f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3124497"/>
            <a:ext cx="247967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R_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588" y="3121322"/>
            <a:ext cx="2709862"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MR_t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057822"/>
            <a:ext cx="25415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09600" y="5862935"/>
            <a:ext cx="2364581" cy="369332"/>
          </a:xfrm>
          <a:prstGeom prst="rect">
            <a:avLst/>
          </a:prstGeom>
          <a:noFill/>
        </p:spPr>
        <p:txBody>
          <a:bodyPr wrap="square" rtlCol="0">
            <a:spAutoFit/>
          </a:bodyPr>
          <a:lstStyle/>
          <a:p>
            <a:pPr algn="ctr"/>
            <a:r>
              <a:rPr lang="en-US" dirty="0" smtClean="0"/>
              <a:t>Full Data Range</a:t>
            </a:r>
            <a:endParaRPr lang="en-US" dirty="0"/>
          </a:p>
        </p:txBody>
      </p:sp>
      <p:sp>
        <p:nvSpPr>
          <p:cNvPr id="11" name="TextBox 10"/>
          <p:cNvSpPr txBox="1"/>
          <p:nvPr/>
        </p:nvSpPr>
        <p:spPr>
          <a:xfrm>
            <a:off x="3502819" y="5862935"/>
            <a:ext cx="2364581" cy="369332"/>
          </a:xfrm>
          <a:prstGeom prst="rect">
            <a:avLst/>
          </a:prstGeom>
          <a:noFill/>
        </p:spPr>
        <p:txBody>
          <a:bodyPr wrap="square" rtlCol="0">
            <a:spAutoFit/>
          </a:bodyPr>
          <a:lstStyle/>
          <a:p>
            <a:pPr algn="ctr"/>
            <a:r>
              <a:rPr lang="en-US" dirty="0" smtClean="0"/>
              <a:t>Brain Window</a:t>
            </a:r>
            <a:endParaRPr lang="en-US" dirty="0"/>
          </a:p>
        </p:txBody>
      </p:sp>
      <p:sp>
        <p:nvSpPr>
          <p:cNvPr id="12" name="TextBox 11"/>
          <p:cNvSpPr txBox="1"/>
          <p:nvPr/>
        </p:nvSpPr>
        <p:spPr>
          <a:xfrm>
            <a:off x="6398419" y="5862935"/>
            <a:ext cx="2364581" cy="369332"/>
          </a:xfrm>
          <a:prstGeom prst="rect">
            <a:avLst/>
          </a:prstGeom>
          <a:noFill/>
        </p:spPr>
        <p:txBody>
          <a:bodyPr wrap="square" rtlCol="0">
            <a:spAutoFit/>
          </a:bodyPr>
          <a:lstStyle/>
          <a:p>
            <a:pPr algn="ctr"/>
            <a:r>
              <a:rPr lang="en-US" dirty="0" smtClean="0"/>
              <a:t>Tissue Window</a:t>
            </a:r>
            <a:endParaRPr lang="en-US" dirty="0"/>
          </a:p>
        </p:txBody>
      </p:sp>
      <p:sp>
        <p:nvSpPr>
          <p:cNvPr id="2" name="Title 1"/>
          <p:cNvSpPr>
            <a:spLocks noGrp="1"/>
          </p:cNvSpPr>
          <p:nvPr>
            <p:ph type="title"/>
          </p:nvPr>
        </p:nvSpPr>
        <p:spPr/>
        <p:txBody>
          <a:bodyPr/>
          <a:lstStyle/>
          <a:p>
            <a:r>
              <a:rPr lang="en-US" dirty="0"/>
              <a:t>Windowing</a:t>
            </a:r>
          </a:p>
        </p:txBody>
      </p:sp>
    </p:spTree>
    <p:extLst>
      <p:ext uri="{BB962C8B-B14F-4D97-AF65-F5344CB8AC3E}">
        <p14:creationId xmlns:p14="http://schemas.microsoft.com/office/powerpoint/2010/main" val="39953263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9" name="Group 3"/>
          <p:cNvGrpSpPr>
            <a:grpSpLocks/>
          </p:cNvGrpSpPr>
          <p:nvPr/>
        </p:nvGrpSpPr>
        <p:grpSpPr bwMode="auto">
          <a:xfrm>
            <a:off x="1066800" y="1295400"/>
            <a:ext cx="7315200" cy="4795838"/>
            <a:chOff x="859" y="1104"/>
            <a:chExt cx="4421" cy="2829"/>
          </a:xfrm>
        </p:grpSpPr>
        <p:sp>
          <p:nvSpPr>
            <p:cNvPr id="16390" name="AutoShape 4"/>
            <p:cNvSpPr>
              <a:spLocks noChangeArrowheads="1"/>
            </p:cNvSpPr>
            <p:nvPr/>
          </p:nvSpPr>
          <p:spPr bwMode="auto">
            <a:xfrm>
              <a:off x="3120" y="1615"/>
              <a:ext cx="528" cy="235"/>
            </a:xfrm>
            <a:prstGeom prst="rightArrow">
              <a:avLst>
                <a:gd name="adj1" fmla="val 50000"/>
                <a:gd name="adj2" fmla="val 56170"/>
              </a:avLst>
            </a:prstGeom>
            <a:solidFill>
              <a:schemeClr val="tx2"/>
            </a:solidFill>
            <a:ln w="12700">
              <a:solidFill>
                <a:schemeClr val="tx1"/>
              </a:solidFill>
              <a:miter lim="800000"/>
              <a:headEnd/>
              <a:tailEnd/>
            </a:ln>
          </p:spPr>
          <p:txBody>
            <a:bodyPr wrap="none" anchor="ctr"/>
            <a:lstStyle/>
            <a:p>
              <a:endParaRPr lang="de-DE" sz="1400"/>
            </a:p>
          </p:txBody>
        </p:sp>
        <p:sp>
          <p:nvSpPr>
            <p:cNvPr id="16391" name="AutoShape 5"/>
            <p:cNvSpPr>
              <a:spLocks noChangeArrowheads="1"/>
            </p:cNvSpPr>
            <p:nvPr/>
          </p:nvSpPr>
          <p:spPr bwMode="auto">
            <a:xfrm>
              <a:off x="3120" y="3164"/>
              <a:ext cx="528" cy="235"/>
            </a:xfrm>
            <a:prstGeom prst="rightArrow">
              <a:avLst>
                <a:gd name="adj1" fmla="val 50000"/>
                <a:gd name="adj2" fmla="val 56170"/>
              </a:avLst>
            </a:prstGeom>
            <a:solidFill>
              <a:schemeClr val="tx2"/>
            </a:solidFill>
            <a:ln w="12700">
              <a:solidFill>
                <a:schemeClr val="tx1"/>
              </a:solidFill>
              <a:miter lim="800000"/>
              <a:headEnd/>
              <a:tailEnd/>
            </a:ln>
          </p:spPr>
          <p:txBody>
            <a:bodyPr wrap="none" anchor="ctr"/>
            <a:lstStyle/>
            <a:p>
              <a:endParaRPr lang="de-DE" sz="1400"/>
            </a:p>
          </p:txBody>
        </p:sp>
        <p:pic>
          <p:nvPicPr>
            <p:cNvPr id="16392" name="Picture 6" descr="FOOT1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 y="1104"/>
              <a:ext cx="1536" cy="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7" descr="FOOT4LA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744" y="2688"/>
              <a:ext cx="1536" cy="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8" descr="TF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 y="1129"/>
              <a:ext cx="2165" cy="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9" descr="TF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 y="2648"/>
              <a:ext cx="2165" cy="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80</a:t>
            </a:fld>
            <a:endParaRPr lang="en-US" sz="1400" dirty="0"/>
          </a:p>
        </p:txBody>
      </p:sp>
      <p:sp>
        <p:nvSpPr>
          <p:cNvPr id="3" name="Title 2"/>
          <p:cNvSpPr>
            <a:spLocks noGrp="1"/>
          </p:cNvSpPr>
          <p:nvPr>
            <p:ph type="title"/>
          </p:nvPr>
        </p:nvSpPr>
        <p:spPr/>
        <p:txBody>
          <a:bodyPr/>
          <a:lstStyle/>
          <a:p>
            <a:r>
              <a:rPr lang="en-US" dirty="0"/>
              <a:t>Basic Transfer Function Editing</a:t>
            </a:r>
            <a:br>
              <a:rPr lang="en-US" dirty="0"/>
            </a:br>
            <a:endParaRPr lang="en-US" dirty="0"/>
          </a:p>
        </p:txBody>
      </p:sp>
    </p:spTree>
    <p:extLst>
      <p:ext uri="{BB962C8B-B14F-4D97-AF65-F5344CB8AC3E}">
        <p14:creationId xmlns:p14="http://schemas.microsoft.com/office/powerpoint/2010/main" val="33357002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81</a:t>
            </a:fld>
            <a:endParaRPr lang="en-US" sz="1400" dirty="0"/>
          </a:p>
        </p:txBody>
      </p:sp>
      <p:sp>
        <p:nvSpPr>
          <p:cNvPr id="5" name="Content Placeholder 2"/>
          <p:cNvSpPr txBox="1">
            <a:spLocks/>
          </p:cNvSpPr>
          <p:nvPr/>
        </p:nvSpPr>
        <p:spPr>
          <a:xfrm>
            <a:off x="457200" y="817772"/>
            <a:ext cx="8229600" cy="603131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We introduced a </a:t>
            </a:r>
            <a:r>
              <a:rPr lang="en-US" sz="2000" b="1" dirty="0" smtClean="0"/>
              <a:t>transfer function</a:t>
            </a:r>
            <a:r>
              <a:rPr lang="en-US" sz="2000" dirty="0" smtClean="0"/>
              <a:t> as a map of data values to colors:</a:t>
            </a:r>
          </a:p>
          <a:p>
            <a:pPr marL="0" indent="0">
              <a:buNone/>
            </a:pPr>
            <a:endParaRPr lang="de-DE" sz="2000" dirty="0" smtClean="0"/>
          </a:p>
          <a:p>
            <a:pPr marL="0" indent="0">
              <a:buNone/>
            </a:pPr>
            <a:endParaRPr lang="en-US" sz="2000" dirty="0" smtClean="0"/>
          </a:p>
          <a:p>
            <a:pPr marL="0" indent="0">
              <a:buNone/>
            </a:pPr>
            <a:r>
              <a:rPr lang="en-US" sz="2000" dirty="0" smtClean="0"/>
              <a:t>More precisely, that </a:t>
            </a:r>
            <a:r>
              <a:rPr lang="en-US" sz="2000" dirty="0"/>
              <a:t>transfer function </a:t>
            </a:r>
            <a:r>
              <a:rPr lang="en-US" sz="2000" dirty="0" smtClean="0"/>
              <a:t>should be seen as the </a:t>
            </a:r>
            <a:r>
              <a:rPr lang="en-US" sz="2000" i="1" dirty="0" smtClean="0"/>
              <a:t>composition of two functions:</a:t>
            </a:r>
          </a:p>
          <a:p>
            <a:pPr marL="514350" indent="-514350">
              <a:buFont typeface="+mj-lt"/>
              <a:buAutoNum type="arabicPeriod"/>
            </a:pPr>
            <a:r>
              <a:rPr lang="de-DE" sz="2000" dirty="0" smtClean="0"/>
              <a:t>Map data value to probabilities of the presence of any of </a:t>
            </a:r>
            <a:r>
              <a:rPr lang="de-DE" sz="2000" i="1" dirty="0" smtClean="0"/>
              <a:t>n</a:t>
            </a:r>
            <a:r>
              <a:rPr lang="de-DE" sz="2000" dirty="0" smtClean="0"/>
              <a:t> materials at this point:</a:t>
            </a:r>
            <a:br>
              <a:rPr lang="de-DE" sz="2000" dirty="0" smtClean="0"/>
            </a:br>
            <a:endParaRPr lang="de-DE" sz="2000" dirty="0" smtClean="0"/>
          </a:p>
          <a:p>
            <a:pPr marL="514350" indent="-514350">
              <a:buFont typeface="+mj-lt"/>
              <a:buAutoNum type="arabicPeriod"/>
            </a:pPr>
            <a:r>
              <a:rPr lang="de-DE" sz="2000" dirty="0" smtClean="0"/>
              <a:t>Map the probabilities to a color value by assigning a color </a:t>
            </a:r>
            <a:r>
              <a:rPr lang="de-DE" sz="2000" i="1" dirty="0" smtClean="0"/>
              <a:t>C</a:t>
            </a:r>
            <a:r>
              <a:rPr lang="de-DE" sz="2000" i="1" baseline="-25000" dirty="0" smtClean="0"/>
              <a:t>i</a:t>
            </a:r>
            <a:r>
              <a:rPr lang="de-DE" sz="2000" dirty="0" smtClean="0"/>
              <a:t> to each material:</a:t>
            </a:r>
            <a:endParaRPr lang="en-US" sz="2000" dirty="0"/>
          </a:p>
          <a:p>
            <a:pPr marL="0" indent="0">
              <a:buNone/>
            </a:pPr>
            <a:endParaRPr lang="de-DE" sz="2000" dirty="0" smtClean="0"/>
          </a:p>
          <a:p>
            <a:pPr marL="0" indent="0">
              <a:buNone/>
            </a:pPr>
            <a:r>
              <a:rPr lang="de-DE" sz="2000" dirty="0"/>
              <a:t> </a:t>
            </a:r>
          </a:p>
        </p:txBody>
      </p:sp>
      <p:pic>
        <p:nvPicPr>
          <p:cNvPr id="6" name="Picture 2" descr="C:\Users\tschultz\Desktop\Vorlesung\images-4\transfer-func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12" y="1371600"/>
            <a:ext cx="2162175" cy="36195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tschultz\Desktop\Vorlesung\probabiliti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029714"/>
            <a:ext cx="2857500" cy="46672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tschultz\Desktop\Vorlesung\prob-to-color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3748" y="4626884"/>
            <a:ext cx="4871704" cy="102562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Transfer Functions Re-Examined</a:t>
            </a:r>
            <a:br>
              <a:rPr lang="en-US" dirty="0"/>
            </a:br>
            <a:endParaRPr lang="en-US" dirty="0"/>
          </a:p>
        </p:txBody>
      </p:sp>
    </p:spTree>
    <p:extLst>
      <p:ext uri="{BB962C8B-B14F-4D97-AF65-F5344CB8AC3E}">
        <p14:creationId xmlns:p14="http://schemas.microsoft.com/office/powerpoint/2010/main" val="10339875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Gradient-based Classification</a:t>
            </a:r>
            <a:br>
              <a:rPr lang="en-US" dirty="0"/>
            </a:br>
            <a:endParaRPr lang="en-US" dirty="0"/>
          </a:p>
        </p:txBody>
      </p:sp>
      <p:sp>
        <p:nvSpPr>
          <p:cNvPr id="21509" name="Rectangle 3"/>
          <p:cNvSpPr>
            <a:spLocks noGrp="1" noChangeArrowheads="1"/>
          </p:cNvSpPr>
          <p:nvPr>
            <p:ph type="body" idx="4294967295"/>
          </p:nvPr>
        </p:nvSpPr>
        <p:spPr>
          <a:xfrm>
            <a:off x="0" y="1143000"/>
            <a:ext cx="6111875" cy="5337175"/>
          </a:xfrm>
        </p:spPr>
        <p:txBody>
          <a:bodyPr>
            <a:normAutofit/>
          </a:bodyPr>
          <a:lstStyle/>
          <a:p>
            <a:pPr marL="0" lvl="1" indent="0">
              <a:buNone/>
            </a:pPr>
            <a:r>
              <a:rPr lang="en-US" sz="2400" dirty="0" smtClean="0"/>
              <a:t>In many cases, rapid changes in data values are important features</a:t>
            </a:r>
            <a:endParaRPr lang="en-US" sz="2400" dirty="0"/>
          </a:p>
          <a:p>
            <a:pPr>
              <a:buFont typeface="Arial" pitchFamily="34" charset="0"/>
              <a:buChar char="•"/>
            </a:pPr>
            <a:r>
              <a:rPr lang="en-US" sz="1800" dirty="0" smtClean="0"/>
              <a:t>Boundaries between different objects</a:t>
            </a:r>
          </a:p>
          <a:p>
            <a:pPr>
              <a:buFont typeface="Arial" pitchFamily="34" charset="0"/>
              <a:buChar char="•"/>
            </a:pPr>
            <a:r>
              <a:rPr lang="en-US" sz="1800" dirty="0" smtClean="0"/>
              <a:t>Indicated by a large gradient magnitude</a:t>
            </a:r>
          </a:p>
          <a:p>
            <a:r>
              <a:rPr lang="en-US" sz="1800" dirty="0" err="1" smtClean="0"/>
              <a:t>Isosurface</a:t>
            </a:r>
            <a:r>
              <a:rPr lang="en-US" sz="1800" dirty="0" smtClean="0"/>
              <a:t> “strength”</a:t>
            </a:r>
          </a:p>
          <a:p>
            <a:pPr>
              <a:buFont typeface="Arial" pitchFamily="34" charset="0"/>
              <a:buChar char="•"/>
            </a:pPr>
            <a:r>
              <a:rPr lang="en-US" sz="1800" dirty="0" smtClean="0"/>
              <a:t>May want to assign a high value of opacity in regions of change</a:t>
            </a:r>
          </a:p>
        </p:txBody>
      </p:sp>
      <p:pic>
        <p:nvPicPr>
          <p:cNvPr id="215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2866" y="1371600"/>
            <a:ext cx="183197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825" y="3921369"/>
            <a:ext cx="183197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82</a:t>
            </a:fld>
            <a:endParaRPr lang="en-US" sz="1400" dirty="0"/>
          </a:p>
        </p:txBody>
      </p:sp>
    </p:spTree>
    <p:extLst>
      <p:ext uri="{BB962C8B-B14F-4D97-AF65-F5344CB8AC3E}">
        <p14:creationId xmlns:p14="http://schemas.microsoft.com/office/powerpoint/2010/main" val="8192445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Gradient in </a:t>
            </a:r>
            <a:r>
              <a:rPr lang="en-US" dirty="0" err="1"/>
              <a:t>Isosurface</a:t>
            </a:r>
            <a:r>
              <a:rPr lang="en-US" dirty="0"/>
              <a:t> Rendering</a:t>
            </a:r>
            <a:br>
              <a:rPr lang="en-US" dirty="0"/>
            </a:br>
            <a:endParaRPr lang="en-US" dirty="0"/>
          </a:p>
        </p:txBody>
      </p:sp>
      <p:sp>
        <p:nvSpPr>
          <p:cNvPr id="22530" name="Rectangle 3"/>
          <p:cNvSpPr>
            <a:spLocks noGrp="1" noChangeArrowheads="1"/>
          </p:cNvSpPr>
          <p:nvPr>
            <p:ph type="body" idx="4294967295"/>
          </p:nvPr>
        </p:nvSpPr>
        <p:spPr>
          <a:xfrm>
            <a:off x="914400" y="1014413"/>
            <a:ext cx="8229600" cy="4525962"/>
          </a:xfrm>
        </p:spPr>
        <p:txBody>
          <a:bodyPr/>
          <a:lstStyle/>
          <a:p>
            <a:pPr marL="0" indent="0">
              <a:buNone/>
            </a:pPr>
            <a:r>
              <a:rPr lang="en-US" sz="1800" dirty="0" err="1" smtClean="0"/>
              <a:t>Levoy</a:t>
            </a:r>
            <a:r>
              <a:rPr lang="en-US" sz="1800" dirty="0" smtClean="0"/>
              <a:t> [1988] suggests to combine scalar value and gradient of the scalar field in a transfer function to render </a:t>
            </a:r>
            <a:r>
              <a:rPr lang="en-US" sz="1800" dirty="0" err="1" smtClean="0"/>
              <a:t>isosurfaces</a:t>
            </a:r>
            <a:r>
              <a:rPr lang="en-US" sz="1800" dirty="0" smtClean="0"/>
              <a:t>: </a:t>
            </a:r>
            <a:r>
              <a:rPr lang="en-US" sz="1800" b="1" dirty="0" smtClean="0"/>
              <a:t>2d transfer function</a:t>
            </a:r>
            <a:r>
              <a:rPr lang="en-US" sz="1800" dirty="0" smtClean="0"/>
              <a:t>.</a:t>
            </a:r>
            <a:endParaRPr lang="en-US" sz="1050" dirty="0" smtClean="0"/>
          </a:p>
        </p:txBody>
      </p:sp>
      <p:sp>
        <p:nvSpPr>
          <p:cNvPr id="3153" name="Freeform 102"/>
          <p:cNvSpPr>
            <a:spLocks/>
          </p:cNvSpPr>
          <p:nvPr/>
        </p:nvSpPr>
        <p:spPr bwMode="auto">
          <a:xfrm>
            <a:off x="3860800" y="3416440"/>
            <a:ext cx="965200" cy="1306513"/>
          </a:xfrm>
          <a:custGeom>
            <a:avLst/>
            <a:gdLst>
              <a:gd name="T0" fmla="*/ 0 w 608"/>
              <a:gd name="T1" fmla="*/ 2033767856 h 823"/>
              <a:gd name="T2" fmla="*/ 40322496 w 608"/>
              <a:gd name="T3" fmla="*/ 2074090360 h 823"/>
              <a:gd name="T4" fmla="*/ 1532254782 w 608"/>
              <a:gd name="T5" fmla="*/ 40322516 h 823"/>
              <a:gd name="T6" fmla="*/ 1491932298 w 608"/>
              <a:gd name="T7" fmla="*/ 0 h 823"/>
              <a:gd name="T8" fmla="*/ 0 w 608"/>
              <a:gd name="T9" fmla="*/ 2033767856 h 823"/>
              <a:gd name="T10" fmla="*/ 0 60000 65536"/>
              <a:gd name="T11" fmla="*/ 0 60000 65536"/>
              <a:gd name="T12" fmla="*/ 0 60000 65536"/>
              <a:gd name="T13" fmla="*/ 0 60000 65536"/>
              <a:gd name="T14" fmla="*/ 0 60000 65536"/>
              <a:gd name="T15" fmla="*/ 0 w 608"/>
              <a:gd name="T16" fmla="*/ 0 h 823"/>
              <a:gd name="T17" fmla="*/ 608 w 608"/>
              <a:gd name="T18" fmla="*/ 823 h 823"/>
            </a:gdLst>
            <a:ahLst/>
            <a:cxnLst>
              <a:cxn ang="T10">
                <a:pos x="T0" y="T1"/>
              </a:cxn>
              <a:cxn ang="T11">
                <a:pos x="T2" y="T3"/>
              </a:cxn>
              <a:cxn ang="T12">
                <a:pos x="T4" y="T5"/>
              </a:cxn>
              <a:cxn ang="T13">
                <a:pos x="T6" y="T7"/>
              </a:cxn>
              <a:cxn ang="T14">
                <a:pos x="T8" y="T9"/>
              </a:cxn>
            </a:cxnLst>
            <a:rect l="T15" t="T16" r="T17" b="T18"/>
            <a:pathLst>
              <a:path w="608" h="823">
                <a:moveTo>
                  <a:pt x="0" y="807"/>
                </a:moveTo>
                <a:lnTo>
                  <a:pt x="16" y="823"/>
                </a:lnTo>
                <a:lnTo>
                  <a:pt x="608" y="16"/>
                </a:lnTo>
                <a:lnTo>
                  <a:pt x="592" y="0"/>
                </a:lnTo>
                <a:lnTo>
                  <a:pt x="0" y="807"/>
                </a:lnTo>
                <a:close/>
              </a:path>
            </a:pathLst>
          </a:custGeom>
          <a:blipFill dpi="0" rotWithShape="0">
            <a:blip r:embed="rId3" cstate="print">
              <a:duotone>
                <a:schemeClr val="accent3">
                  <a:shade val="45000"/>
                  <a:satMod val="135000"/>
                </a:schemeClr>
                <a:prstClr val="white"/>
              </a:duotone>
            </a:blip>
            <a:srcRect/>
            <a:tile tx="0" ty="0" sx="100000" sy="100000" flip="none" algn="tl"/>
          </a:blipFill>
          <a:ln w="9525">
            <a:noFill/>
            <a:round/>
            <a:headEnd/>
            <a:tailEnd/>
          </a:ln>
        </p:spPr>
        <p:txBody>
          <a:bodyPr/>
          <a:lstStyle/>
          <a:p>
            <a:pPr>
              <a:defRPr/>
            </a:pPr>
            <a:endParaRPr lang="en-US" sz="1400"/>
          </a:p>
        </p:txBody>
      </p:sp>
      <p:sp>
        <p:nvSpPr>
          <p:cNvPr id="3135" name="Freeform 78"/>
          <p:cNvSpPr>
            <a:spLocks/>
          </p:cNvSpPr>
          <p:nvPr/>
        </p:nvSpPr>
        <p:spPr bwMode="auto">
          <a:xfrm>
            <a:off x="3873500" y="3716478"/>
            <a:ext cx="1797050" cy="1019175"/>
          </a:xfrm>
          <a:custGeom>
            <a:avLst/>
            <a:gdLst>
              <a:gd name="T0" fmla="*/ 0 w 1136"/>
              <a:gd name="T1" fmla="*/ 1623046729 h 615"/>
              <a:gd name="T2" fmla="*/ 20019071 w 1136"/>
              <a:gd name="T3" fmla="*/ 1688956667 h 615"/>
              <a:gd name="T4" fmla="*/ 2147483647 w 1136"/>
              <a:gd name="T5" fmla="*/ 65909964 h 615"/>
              <a:gd name="T6" fmla="*/ 2147483647 w 1136"/>
              <a:gd name="T7" fmla="*/ 0 h 615"/>
              <a:gd name="T8" fmla="*/ 0 w 1136"/>
              <a:gd name="T9" fmla="*/ 1623046729 h 615"/>
              <a:gd name="T10" fmla="*/ 0 60000 65536"/>
              <a:gd name="T11" fmla="*/ 0 60000 65536"/>
              <a:gd name="T12" fmla="*/ 0 60000 65536"/>
              <a:gd name="T13" fmla="*/ 0 60000 65536"/>
              <a:gd name="T14" fmla="*/ 0 60000 65536"/>
              <a:gd name="T15" fmla="*/ 0 w 1136"/>
              <a:gd name="T16" fmla="*/ 0 h 615"/>
              <a:gd name="T17" fmla="*/ 1136 w 1136"/>
              <a:gd name="T18" fmla="*/ 615 h 615"/>
            </a:gdLst>
            <a:ahLst/>
            <a:cxnLst>
              <a:cxn ang="T10">
                <a:pos x="T0" y="T1"/>
              </a:cxn>
              <a:cxn ang="T11">
                <a:pos x="T2" y="T3"/>
              </a:cxn>
              <a:cxn ang="T12">
                <a:pos x="T4" y="T5"/>
              </a:cxn>
              <a:cxn ang="T13">
                <a:pos x="T6" y="T7"/>
              </a:cxn>
              <a:cxn ang="T14">
                <a:pos x="T8" y="T9"/>
              </a:cxn>
            </a:cxnLst>
            <a:rect l="T15" t="T16" r="T17" b="T18"/>
            <a:pathLst>
              <a:path w="1136" h="615">
                <a:moveTo>
                  <a:pt x="0" y="591"/>
                </a:moveTo>
                <a:lnTo>
                  <a:pt x="8" y="615"/>
                </a:lnTo>
                <a:lnTo>
                  <a:pt x="1136" y="24"/>
                </a:lnTo>
                <a:lnTo>
                  <a:pt x="1128" y="0"/>
                </a:lnTo>
                <a:lnTo>
                  <a:pt x="0" y="591"/>
                </a:lnTo>
                <a:close/>
              </a:path>
            </a:pathLst>
          </a:custGeom>
          <a:blipFill dpi="0" rotWithShape="0">
            <a:blip r:embed="rId4" cstate="print">
              <a:duotone>
                <a:schemeClr val="accent3">
                  <a:shade val="45000"/>
                  <a:satMod val="135000"/>
                </a:schemeClr>
                <a:prstClr val="white"/>
              </a:duotone>
            </a:blip>
            <a:srcRect/>
            <a:tile tx="0" ty="0" sx="100000" sy="100000" flip="none" algn="tl"/>
          </a:blipFill>
          <a:ln w="9525">
            <a:noFill/>
            <a:round/>
            <a:headEnd/>
            <a:tailEnd/>
          </a:ln>
        </p:spPr>
        <p:txBody>
          <a:bodyPr/>
          <a:lstStyle/>
          <a:p>
            <a:pPr>
              <a:defRPr/>
            </a:pPr>
            <a:endParaRPr lang="en-US" sz="1400"/>
          </a:p>
        </p:txBody>
      </p:sp>
      <p:sp>
        <p:nvSpPr>
          <p:cNvPr id="3138" name="Freeform 81"/>
          <p:cNvSpPr>
            <a:spLocks/>
          </p:cNvSpPr>
          <p:nvPr/>
        </p:nvSpPr>
        <p:spPr bwMode="auto">
          <a:xfrm>
            <a:off x="4813300" y="3416440"/>
            <a:ext cx="1727200" cy="635000"/>
          </a:xfrm>
          <a:custGeom>
            <a:avLst/>
            <a:gdLst>
              <a:gd name="T0" fmla="*/ 20161247 w 1088"/>
              <a:gd name="T1" fmla="*/ 0 h 400"/>
              <a:gd name="T2" fmla="*/ 0 w 1088"/>
              <a:gd name="T3" fmla="*/ 60483756 h 400"/>
              <a:gd name="T4" fmla="*/ 2147483647 w 1088"/>
              <a:gd name="T5" fmla="*/ 1008062589 h 400"/>
              <a:gd name="T6" fmla="*/ 2147483647 w 1088"/>
              <a:gd name="T7" fmla="*/ 947578858 h 400"/>
              <a:gd name="T8" fmla="*/ 20161247 w 1088"/>
              <a:gd name="T9" fmla="*/ 0 h 400"/>
              <a:gd name="T10" fmla="*/ 0 60000 65536"/>
              <a:gd name="T11" fmla="*/ 0 60000 65536"/>
              <a:gd name="T12" fmla="*/ 0 60000 65536"/>
              <a:gd name="T13" fmla="*/ 0 60000 65536"/>
              <a:gd name="T14" fmla="*/ 0 60000 65536"/>
              <a:gd name="T15" fmla="*/ 0 w 1088"/>
              <a:gd name="T16" fmla="*/ 0 h 400"/>
              <a:gd name="T17" fmla="*/ 1088 w 1088"/>
              <a:gd name="T18" fmla="*/ 400 h 400"/>
            </a:gdLst>
            <a:ahLst/>
            <a:cxnLst>
              <a:cxn ang="T10">
                <a:pos x="T0" y="T1"/>
              </a:cxn>
              <a:cxn ang="T11">
                <a:pos x="T2" y="T3"/>
              </a:cxn>
              <a:cxn ang="T12">
                <a:pos x="T4" y="T5"/>
              </a:cxn>
              <a:cxn ang="T13">
                <a:pos x="T6" y="T7"/>
              </a:cxn>
              <a:cxn ang="T14">
                <a:pos x="T8" y="T9"/>
              </a:cxn>
            </a:cxnLst>
            <a:rect l="T15" t="T16" r="T17" b="T18"/>
            <a:pathLst>
              <a:path w="1088" h="400">
                <a:moveTo>
                  <a:pt x="8" y="0"/>
                </a:moveTo>
                <a:lnTo>
                  <a:pt x="0" y="24"/>
                </a:lnTo>
                <a:lnTo>
                  <a:pt x="1080" y="400"/>
                </a:lnTo>
                <a:lnTo>
                  <a:pt x="1088" y="376"/>
                </a:lnTo>
                <a:lnTo>
                  <a:pt x="8" y="0"/>
                </a:lnTo>
                <a:close/>
              </a:path>
            </a:pathLst>
          </a:custGeom>
          <a:blipFill dpi="0" rotWithShape="0">
            <a:blip r:embed="rId5" cstate="print">
              <a:duotone>
                <a:schemeClr val="accent3">
                  <a:shade val="45000"/>
                  <a:satMod val="135000"/>
                </a:schemeClr>
                <a:prstClr val="white"/>
              </a:duotone>
            </a:blip>
            <a:srcRect/>
            <a:tile tx="0" ty="0" sx="100000" sy="100000" flip="none" algn="tl"/>
          </a:blipFill>
          <a:ln w="9525">
            <a:noFill/>
            <a:round/>
            <a:headEnd/>
            <a:tailEnd/>
          </a:ln>
        </p:spPr>
        <p:txBody>
          <a:bodyPr/>
          <a:lstStyle/>
          <a:p>
            <a:pPr>
              <a:defRPr/>
            </a:pPr>
            <a:endParaRPr lang="en-US" sz="1400"/>
          </a:p>
        </p:txBody>
      </p:sp>
      <p:sp>
        <p:nvSpPr>
          <p:cNvPr id="3140" name="Rectangle 90"/>
          <p:cNvSpPr>
            <a:spLocks noChangeArrowheads="1"/>
          </p:cNvSpPr>
          <p:nvPr/>
        </p:nvSpPr>
        <p:spPr bwMode="auto">
          <a:xfrm>
            <a:off x="5651500" y="3175140"/>
            <a:ext cx="46038" cy="541338"/>
          </a:xfrm>
          <a:prstGeom prst="rect">
            <a:avLst/>
          </a:prstGeom>
          <a:blipFill dpi="0" rotWithShape="0">
            <a:blip r:embed="rId6" cstate="print">
              <a:duotone>
                <a:schemeClr val="accent3">
                  <a:shade val="45000"/>
                  <a:satMod val="135000"/>
                </a:schemeClr>
                <a:prstClr val="white"/>
              </a:duotone>
            </a:blip>
            <a:srcRect/>
            <a:tile tx="0" ty="0" sx="100000" sy="100000" flip="none" algn="tl"/>
          </a:blipFill>
          <a:ln w="9525">
            <a:noFill/>
            <a:miter lim="800000"/>
            <a:headEnd/>
            <a:tailEnd/>
          </a:ln>
        </p:spPr>
        <p:txBody>
          <a:bodyPr/>
          <a:lstStyle/>
          <a:p>
            <a:pPr>
              <a:defRPr/>
            </a:pPr>
            <a:endParaRPr lang="en-US" sz="1400"/>
          </a:p>
        </p:txBody>
      </p:sp>
      <p:sp>
        <p:nvSpPr>
          <p:cNvPr id="3157" name="Freeform 106"/>
          <p:cNvSpPr>
            <a:spLocks/>
          </p:cNvSpPr>
          <p:nvPr/>
        </p:nvSpPr>
        <p:spPr bwMode="auto">
          <a:xfrm>
            <a:off x="4381500" y="3581540"/>
            <a:ext cx="533400" cy="457200"/>
          </a:xfrm>
          <a:custGeom>
            <a:avLst/>
            <a:gdLst>
              <a:gd name="T0" fmla="*/ 846772589 w 336"/>
              <a:gd name="T1" fmla="*/ 20161248 h 288"/>
              <a:gd name="T2" fmla="*/ 826611148 w 336"/>
              <a:gd name="T3" fmla="*/ 0 h 288"/>
              <a:gd name="T4" fmla="*/ 0 w 336"/>
              <a:gd name="T5" fmla="*/ 705643649 h 288"/>
              <a:gd name="T6" fmla="*/ 20161249 w 336"/>
              <a:gd name="T7" fmla="*/ 725804891 h 288"/>
              <a:gd name="T8" fmla="*/ 846772589 w 336"/>
              <a:gd name="T9" fmla="*/ 20161248 h 288"/>
              <a:gd name="T10" fmla="*/ 0 60000 65536"/>
              <a:gd name="T11" fmla="*/ 0 60000 65536"/>
              <a:gd name="T12" fmla="*/ 0 60000 65536"/>
              <a:gd name="T13" fmla="*/ 0 60000 65536"/>
              <a:gd name="T14" fmla="*/ 0 60000 65536"/>
              <a:gd name="T15" fmla="*/ 0 w 336"/>
              <a:gd name="T16" fmla="*/ 0 h 288"/>
              <a:gd name="T17" fmla="*/ 336 w 336"/>
              <a:gd name="T18" fmla="*/ 288 h 288"/>
            </a:gdLst>
            <a:ahLst/>
            <a:cxnLst>
              <a:cxn ang="T10">
                <a:pos x="T0" y="T1"/>
              </a:cxn>
              <a:cxn ang="T11">
                <a:pos x="T2" y="T3"/>
              </a:cxn>
              <a:cxn ang="T12">
                <a:pos x="T4" y="T5"/>
              </a:cxn>
              <a:cxn ang="T13">
                <a:pos x="T6" y="T7"/>
              </a:cxn>
              <a:cxn ang="T14">
                <a:pos x="T8" y="T9"/>
              </a:cxn>
            </a:cxnLst>
            <a:rect l="T15" t="T16" r="T17" b="T18"/>
            <a:pathLst>
              <a:path w="336" h="288">
                <a:moveTo>
                  <a:pt x="336" y="8"/>
                </a:moveTo>
                <a:lnTo>
                  <a:pt x="328" y="0"/>
                </a:lnTo>
                <a:lnTo>
                  <a:pt x="0" y="280"/>
                </a:lnTo>
                <a:lnTo>
                  <a:pt x="8" y="288"/>
                </a:lnTo>
                <a:lnTo>
                  <a:pt x="336" y="8"/>
                </a:lnTo>
                <a:close/>
              </a:path>
            </a:pathLst>
          </a:custGeom>
          <a:blipFill dpi="0" rotWithShape="0">
            <a:blip r:embed="rId3" cstate="print">
              <a:duotone>
                <a:schemeClr val="accent3">
                  <a:shade val="45000"/>
                  <a:satMod val="135000"/>
                </a:schemeClr>
                <a:prstClr val="white"/>
              </a:duotone>
            </a:blip>
            <a:srcRect/>
            <a:tile tx="0" ty="0" sx="100000" sy="100000" flip="none" algn="tl"/>
          </a:blipFill>
          <a:ln w="9525">
            <a:noFill/>
            <a:round/>
            <a:headEnd/>
            <a:tailEnd/>
          </a:ln>
        </p:spPr>
        <p:txBody>
          <a:bodyPr/>
          <a:lstStyle/>
          <a:p>
            <a:pPr>
              <a:defRPr/>
            </a:pPr>
            <a:endParaRPr lang="en-US" sz="1400"/>
          </a:p>
        </p:txBody>
      </p:sp>
      <p:sp>
        <p:nvSpPr>
          <p:cNvPr id="3162" name="Freeform 112"/>
          <p:cNvSpPr>
            <a:spLocks/>
          </p:cNvSpPr>
          <p:nvPr/>
        </p:nvSpPr>
        <p:spPr bwMode="auto">
          <a:xfrm>
            <a:off x="4152900" y="3848240"/>
            <a:ext cx="228600" cy="493713"/>
          </a:xfrm>
          <a:custGeom>
            <a:avLst/>
            <a:gdLst>
              <a:gd name="T0" fmla="*/ 362902445 w 144"/>
              <a:gd name="T1" fmla="*/ 0 h 311"/>
              <a:gd name="T2" fmla="*/ 342741204 w 144"/>
              <a:gd name="T3" fmla="*/ 0 h 311"/>
              <a:gd name="T4" fmla="*/ 0 w 144"/>
              <a:gd name="T5" fmla="*/ 783770072 h 311"/>
              <a:gd name="T6" fmla="*/ 20161248 w 144"/>
              <a:gd name="T7" fmla="*/ 783770072 h 311"/>
              <a:gd name="T8" fmla="*/ 362902445 w 144"/>
              <a:gd name="T9" fmla="*/ 0 h 311"/>
              <a:gd name="T10" fmla="*/ 0 60000 65536"/>
              <a:gd name="T11" fmla="*/ 0 60000 65536"/>
              <a:gd name="T12" fmla="*/ 0 60000 65536"/>
              <a:gd name="T13" fmla="*/ 0 60000 65536"/>
              <a:gd name="T14" fmla="*/ 0 60000 65536"/>
              <a:gd name="T15" fmla="*/ 0 w 144"/>
              <a:gd name="T16" fmla="*/ 0 h 311"/>
              <a:gd name="T17" fmla="*/ 144 w 144"/>
              <a:gd name="T18" fmla="*/ 311 h 311"/>
            </a:gdLst>
            <a:ahLst/>
            <a:cxnLst>
              <a:cxn ang="T10">
                <a:pos x="T0" y="T1"/>
              </a:cxn>
              <a:cxn ang="T11">
                <a:pos x="T2" y="T3"/>
              </a:cxn>
              <a:cxn ang="T12">
                <a:pos x="T4" y="T5"/>
              </a:cxn>
              <a:cxn ang="T13">
                <a:pos x="T6" y="T7"/>
              </a:cxn>
              <a:cxn ang="T14">
                <a:pos x="T8" y="T9"/>
              </a:cxn>
            </a:cxnLst>
            <a:rect l="T15" t="T16" r="T17" b="T18"/>
            <a:pathLst>
              <a:path w="144" h="311">
                <a:moveTo>
                  <a:pt x="144" y="0"/>
                </a:moveTo>
                <a:lnTo>
                  <a:pt x="136" y="0"/>
                </a:lnTo>
                <a:lnTo>
                  <a:pt x="0" y="311"/>
                </a:lnTo>
                <a:lnTo>
                  <a:pt x="8" y="311"/>
                </a:lnTo>
                <a:lnTo>
                  <a:pt x="144" y="0"/>
                </a:lnTo>
                <a:close/>
              </a:path>
            </a:pathLst>
          </a:custGeom>
          <a:blipFill dpi="0" rotWithShape="0">
            <a:blip r:embed="rId3" cstate="print">
              <a:duotone>
                <a:schemeClr val="accent3">
                  <a:shade val="45000"/>
                  <a:satMod val="135000"/>
                </a:schemeClr>
                <a:prstClr val="white"/>
              </a:duotone>
            </a:blip>
            <a:srcRect/>
            <a:tile tx="0" ty="0" sx="100000" sy="100000" flip="none" algn="tl"/>
          </a:blipFill>
          <a:ln w="9525">
            <a:noFill/>
            <a:round/>
            <a:headEnd/>
            <a:tailEnd/>
          </a:ln>
        </p:spPr>
        <p:txBody>
          <a:bodyPr/>
          <a:lstStyle/>
          <a:p>
            <a:pPr>
              <a:defRPr/>
            </a:pPr>
            <a:endParaRPr lang="en-US" sz="1400"/>
          </a:p>
        </p:txBody>
      </p:sp>
      <p:sp>
        <p:nvSpPr>
          <p:cNvPr id="3170" name="Freeform 121"/>
          <p:cNvSpPr>
            <a:spLocks/>
          </p:cNvSpPr>
          <p:nvPr/>
        </p:nvSpPr>
        <p:spPr bwMode="auto">
          <a:xfrm>
            <a:off x="4025900" y="3987940"/>
            <a:ext cx="114300" cy="519113"/>
          </a:xfrm>
          <a:custGeom>
            <a:avLst/>
            <a:gdLst>
              <a:gd name="T0" fmla="*/ 181451223 w 72"/>
              <a:gd name="T1" fmla="*/ 0 h 327"/>
              <a:gd name="T2" fmla="*/ 161289981 w 72"/>
              <a:gd name="T3" fmla="*/ 0 h 327"/>
              <a:gd name="T4" fmla="*/ 0 w 72"/>
              <a:gd name="T5" fmla="*/ 824092572 h 327"/>
              <a:gd name="T6" fmla="*/ 20161248 w 72"/>
              <a:gd name="T7" fmla="*/ 824092572 h 327"/>
              <a:gd name="T8" fmla="*/ 181451223 w 72"/>
              <a:gd name="T9" fmla="*/ 0 h 327"/>
              <a:gd name="T10" fmla="*/ 0 60000 65536"/>
              <a:gd name="T11" fmla="*/ 0 60000 65536"/>
              <a:gd name="T12" fmla="*/ 0 60000 65536"/>
              <a:gd name="T13" fmla="*/ 0 60000 65536"/>
              <a:gd name="T14" fmla="*/ 0 60000 65536"/>
              <a:gd name="T15" fmla="*/ 0 w 72"/>
              <a:gd name="T16" fmla="*/ 0 h 327"/>
              <a:gd name="T17" fmla="*/ 72 w 72"/>
              <a:gd name="T18" fmla="*/ 327 h 327"/>
            </a:gdLst>
            <a:ahLst/>
            <a:cxnLst>
              <a:cxn ang="T10">
                <a:pos x="T0" y="T1"/>
              </a:cxn>
              <a:cxn ang="T11">
                <a:pos x="T2" y="T3"/>
              </a:cxn>
              <a:cxn ang="T12">
                <a:pos x="T4" y="T5"/>
              </a:cxn>
              <a:cxn ang="T13">
                <a:pos x="T6" y="T7"/>
              </a:cxn>
              <a:cxn ang="T14">
                <a:pos x="T8" y="T9"/>
              </a:cxn>
            </a:cxnLst>
            <a:rect l="T15" t="T16" r="T17" b="T18"/>
            <a:pathLst>
              <a:path w="72" h="327">
                <a:moveTo>
                  <a:pt x="72" y="0"/>
                </a:moveTo>
                <a:lnTo>
                  <a:pt x="64" y="0"/>
                </a:lnTo>
                <a:lnTo>
                  <a:pt x="0" y="327"/>
                </a:lnTo>
                <a:lnTo>
                  <a:pt x="8" y="327"/>
                </a:lnTo>
                <a:lnTo>
                  <a:pt x="72" y="0"/>
                </a:lnTo>
                <a:close/>
              </a:path>
            </a:pathLst>
          </a:custGeom>
          <a:blipFill dpi="0" rotWithShape="0">
            <a:blip r:embed="rId3" cstate="print">
              <a:duotone>
                <a:schemeClr val="accent3">
                  <a:shade val="45000"/>
                  <a:satMod val="135000"/>
                </a:schemeClr>
                <a:prstClr val="white"/>
              </a:duotone>
            </a:blip>
            <a:srcRect/>
            <a:tile tx="0" ty="0" sx="100000" sy="100000" flip="none" algn="tl"/>
          </a:blipFill>
          <a:ln w="9525">
            <a:noFill/>
            <a:round/>
            <a:headEnd/>
            <a:tailEnd/>
          </a:ln>
        </p:spPr>
        <p:txBody>
          <a:bodyPr/>
          <a:lstStyle/>
          <a:p>
            <a:pPr>
              <a:defRPr/>
            </a:pPr>
            <a:endParaRPr lang="en-US" sz="1400"/>
          </a:p>
        </p:txBody>
      </p:sp>
      <p:sp>
        <p:nvSpPr>
          <p:cNvPr id="3173" name="Freeform 124"/>
          <p:cNvSpPr>
            <a:spLocks/>
          </p:cNvSpPr>
          <p:nvPr/>
        </p:nvSpPr>
        <p:spPr bwMode="auto">
          <a:xfrm>
            <a:off x="4318000" y="3733940"/>
            <a:ext cx="317500" cy="381000"/>
          </a:xfrm>
          <a:custGeom>
            <a:avLst/>
            <a:gdLst>
              <a:gd name="T0" fmla="*/ 504031295 w 200"/>
              <a:gd name="T1" fmla="*/ 20161251 h 240"/>
              <a:gd name="T2" fmla="*/ 483870051 w 200"/>
              <a:gd name="T3" fmla="*/ 0 h 240"/>
              <a:gd name="T4" fmla="*/ 0 w 200"/>
              <a:gd name="T5" fmla="*/ 584676300 h 240"/>
              <a:gd name="T6" fmla="*/ 20161250 w 200"/>
              <a:gd name="T7" fmla="*/ 604837545 h 240"/>
              <a:gd name="T8" fmla="*/ 504031295 w 200"/>
              <a:gd name="T9" fmla="*/ 20161251 h 240"/>
              <a:gd name="T10" fmla="*/ 0 60000 65536"/>
              <a:gd name="T11" fmla="*/ 0 60000 65536"/>
              <a:gd name="T12" fmla="*/ 0 60000 65536"/>
              <a:gd name="T13" fmla="*/ 0 60000 65536"/>
              <a:gd name="T14" fmla="*/ 0 60000 65536"/>
              <a:gd name="T15" fmla="*/ 0 w 200"/>
              <a:gd name="T16" fmla="*/ 0 h 240"/>
              <a:gd name="T17" fmla="*/ 200 w 200"/>
              <a:gd name="T18" fmla="*/ 240 h 240"/>
            </a:gdLst>
            <a:ahLst/>
            <a:cxnLst>
              <a:cxn ang="T10">
                <a:pos x="T0" y="T1"/>
              </a:cxn>
              <a:cxn ang="T11">
                <a:pos x="T2" y="T3"/>
              </a:cxn>
              <a:cxn ang="T12">
                <a:pos x="T4" y="T5"/>
              </a:cxn>
              <a:cxn ang="T13">
                <a:pos x="T6" y="T7"/>
              </a:cxn>
              <a:cxn ang="T14">
                <a:pos x="T8" y="T9"/>
              </a:cxn>
            </a:cxnLst>
            <a:rect l="T15" t="T16" r="T17" b="T18"/>
            <a:pathLst>
              <a:path w="200" h="240">
                <a:moveTo>
                  <a:pt x="200" y="8"/>
                </a:moveTo>
                <a:lnTo>
                  <a:pt x="192" y="0"/>
                </a:lnTo>
                <a:lnTo>
                  <a:pt x="0" y="232"/>
                </a:lnTo>
                <a:lnTo>
                  <a:pt x="8" y="240"/>
                </a:lnTo>
                <a:lnTo>
                  <a:pt x="200" y="8"/>
                </a:lnTo>
                <a:close/>
              </a:path>
            </a:pathLst>
          </a:custGeom>
          <a:blipFill dpi="0" rotWithShape="0">
            <a:blip r:embed="rId3" cstate="print">
              <a:duotone>
                <a:schemeClr val="accent3">
                  <a:shade val="45000"/>
                  <a:satMod val="135000"/>
                </a:schemeClr>
                <a:prstClr val="white"/>
              </a:duotone>
            </a:blip>
            <a:srcRect/>
            <a:tile tx="0" ty="0" sx="100000" sy="100000" flip="none" algn="tl"/>
          </a:blipFill>
          <a:ln w="9525">
            <a:noFill/>
            <a:round/>
            <a:headEnd/>
            <a:tailEnd/>
          </a:ln>
        </p:spPr>
        <p:txBody>
          <a:bodyPr/>
          <a:lstStyle/>
          <a:p>
            <a:pPr>
              <a:defRPr/>
            </a:pPr>
            <a:endParaRPr lang="en-US" sz="1400"/>
          </a:p>
        </p:txBody>
      </p:sp>
      <p:sp>
        <p:nvSpPr>
          <p:cNvPr id="22555" name="Freeform 109"/>
          <p:cNvSpPr>
            <a:spLocks/>
          </p:cNvSpPr>
          <p:nvPr/>
        </p:nvSpPr>
        <p:spPr bwMode="auto">
          <a:xfrm>
            <a:off x="5321300" y="3365640"/>
            <a:ext cx="635000" cy="812800"/>
          </a:xfrm>
          <a:custGeom>
            <a:avLst/>
            <a:gdLst>
              <a:gd name="T0" fmla="*/ 2147483647 w 400"/>
              <a:gd name="T1" fmla="*/ 0 h 512"/>
              <a:gd name="T2" fmla="*/ 0 w 400"/>
              <a:gd name="T3" fmla="*/ 2147483647 h 512"/>
              <a:gd name="T4" fmla="*/ 2147483647 w 400"/>
              <a:gd name="T5" fmla="*/ 2147483647 h 512"/>
              <a:gd name="T6" fmla="*/ 2147483647 w 400"/>
              <a:gd name="T7" fmla="*/ 2147483647 h 512"/>
              <a:gd name="T8" fmla="*/ 2147483647 w 400"/>
              <a:gd name="T9" fmla="*/ 0 h 512"/>
              <a:gd name="T10" fmla="*/ 0 60000 65536"/>
              <a:gd name="T11" fmla="*/ 0 60000 65536"/>
              <a:gd name="T12" fmla="*/ 0 60000 65536"/>
              <a:gd name="T13" fmla="*/ 0 60000 65536"/>
              <a:gd name="T14" fmla="*/ 0 60000 65536"/>
              <a:gd name="T15" fmla="*/ 0 w 400"/>
              <a:gd name="T16" fmla="*/ 0 h 512"/>
              <a:gd name="T17" fmla="*/ 400 w 400"/>
              <a:gd name="T18" fmla="*/ 512 h 512"/>
            </a:gdLst>
            <a:ahLst/>
            <a:cxnLst>
              <a:cxn ang="T10">
                <a:pos x="T0" y="T1"/>
              </a:cxn>
              <a:cxn ang="T11">
                <a:pos x="T2" y="T3"/>
              </a:cxn>
              <a:cxn ang="T12">
                <a:pos x="T4" y="T5"/>
              </a:cxn>
              <a:cxn ang="T13">
                <a:pos x="T6" y="T7"/>
              </a:cxn>
              <a:cxn ang="T14">
                <a:pos x="T8" y="T9"/>
              </a:cxn>
            </a:cxnLst>
            <a:rect l="T15" t="T16" r="T17" b="T18"/>
            <a:pathLst>
              <a:path w="400" h="512">
                <a:moveTo>
                  <a:pt x="8" y="0"/>
                </a:moveTo>
                <a:lnTo>
                  <a:pt x="0" y="8"/>
                </a:lnTo>
                <a:lnTo>
                  <a:pt x="392" y="512"/>
                </a:lnTo>
                <a:lnTo>
                  <a:pt x="400" y="504"/>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59" name="Freeform 5"/>
          <p:cNvSpPr>
            <a:spLocks/>
          </p:cNvSpPr>
          <p:nvPr/>
        </p:nvSpPr>
        <p:spPr bwMode="auto">
          <a:xfrm>
            <a:off x="2895600" y="3264040"/>
            <a:ext cx="50800" cy="50800"/>
          </a:xfrm>
          <a:custGeom>
            <a:avLst/>
            <a:gdLst>
              <a:gd name="T0" fmla="*/ 2147483647 w 32"/>
              <a:gd name="T1" fmla="*/ 0 h 32"/>
              <a:gd name="T2" fmla="*/ 2147483647 w 32"/>
              <a:gd name="T3" fmla="*/ 2147483647 h 32"/>
              <a:gd name="T4" fmla="*/ 0 w 32"/>
              <a:gd name="T5" fmla="*/ 2147483647 h 32"/>
              <a:gd name="T6" fmla="*/ 2147483647 w 32"/>
              <a:gd name="T7" fmla="*/ 2147483647 h 32"/>
              <a:gd name="T8" fmla="*/ 2147483647 w 32"/>
              <a:gd name="T9" fmla="*/ 2147483647 h 32"/>
              <a:gd name="T10" fmla="*/ 2147483647 w 32"/>
              <a:gd name="T11" fmla="*/ 2147483647 h 32"/>
              <a:gd name="T12" fmla="*/ 2147483647 w 32"/>
              <a:gd name="T13" fmla="*/ 2147483647 h 32"/>
              <a:gd name="T14" fmla="*/ 2147483647 w 32"/>
              <a:gd name="T15" fmla="*/ 2147483647 h 32"/>
              <a:gd name="T16" fmla="*/ 2147483647 w 32"/>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32"/>
              <a:gd name="T29" fmla="*/ 32 w 32"/>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32">
                <a:moveTo>
                  <a:pt x="16" y="0"/>
                </a:moveTo>
                <a:lnTo>
                  <a:pt x="8" y="8"/>
                </a:lnTo>
                <a:lnTo>
                  <a:pt x="0" y="16"/>
                </a:lnTo>
                <a:lnTo>
                  <a:pt x="8" y="24"/>
                </a:lnTo>
                <a:lnTo>
                  <a:pt x="16" y="32"/>
                </a:lnTo>
                <a:lnTo>
                  <a:pt x="32" y="24"/>
                </a:lnTo>
                <a:lnTo>
                  <a:pt x="32" y="16"/>
                </a:lnTo>
                <a:lnTo>
                  <a:pt x="32" y="8"/>
                </a:lnTo>
                <a:lnTo>
                  <a:pt x="16"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60" name="Freeform 6"/>
          <p:cNvSpPr>
            <a:spLocks/>
          </p:cNvSpPr>
          <p:nvPr/>
        </p:nvSpPr>
        <p:spPr bwMode="auto">
          <a:xfrm>
            <a:off x="2844800" y="2971940"/>
            <a:ext cx="165100" cy="317500"/>
          </a:xfrm>
          <a:custGeom>
            <a:avLst/>
            <a:gdLst>
              <a:gd name="T0" fmla="*/ 2147483647 w 104"/>
              <a:gd name="T1" fmla="*/ 2147483647 h 200"/>
              <a:gd name="T2" fmla="*/ 0 w 104"/>
              <a:gd name="T3" fmla="*/ 2147483647 h 200"/>
              <a:gd name="T4" fmla="*/ 0 w 104"/>
              <a:gd name="T5" fmla="*/ 2147483647 h 200"/>
              <a:gd name="T6" fmla="*/ 0 w 104"/>
              <a:gd name="T7" fmla="*/ 2147483647 h 200"/>
              <a:gd name="T8" fmla="*/ 2147483647 w 104"/>
              <a:gd name="T9" fmla="*/ 2147483647 h 200"/>
              <a:gd name="T10" fmla="*/ 2147483647 w 104"/>
              <a:gd name="T11" fmla="*/ 0 h 200"/>
              <a:gd name="T12" fmla="*/ 2147483647 w 104"/>
              <a:gd name="T13" fmla="*/ 2147483647 h 200"/>
              <a:gd name="T14" fmla="*/ 2147483647 w 104"/>
              <a:gd name="T15" fmla="*/ 2147483647 h 200"/>
              <a:gd name="T16" fmla="*/ 2147483647 w 104"/>
              <a:gd name="T17" fmla="*/ 2147483647 h 200"/>
              <a:gd name="T18" fmla="*/ 2147483647 w 104"/>
              <a:gd name="T19" fmla="*/ 2147483647 h 200"/>
              <a:gd name="T20" fmla="*/ 2147483647 w 104"/>
              <a:gd name="T21" fmla="*/ 2147483647 h 200"/>
              <a:gd name="T22" fmla="*/ 2147483647 w 104"/>
              <a:gd name="T23" fmla="*/ 2147483647 h 200"/>
              <a:gd name="T24" fmla="*/ 2147483647 w 104"/>
              <a:gd name="T25" fmla="*/ 2147483647 h 200"/>
              <a:gd name="T26" fmla="*/ 2147483647 w 104"/>
              <a:gd name="T27" fmla="*/ 2147483647 h 200"/>
              <a:gd name="T28" fmla="*/ 2147483647 w 104"/>
              <a:gd name="T29" fmla="*/ 2147483647 h 200"/>
              <a:gd name="T30" fmla="*/ 0 w 104"/>
              <a:gd name="T31" fmla="*/ 2147483647 h 200"/>
              <a:gd name="T32" fmla="*/ 0 w 104"/>
              <a:gd name="T33" fmla="*/ 2147483647 h 200"/>
              <a:gd name="T34" fmla="*/ 2147483647 w 104"/>
              <a:gd name="T35" fmla="*/ 2147483647 h 200"/>
              <a:gd name="T36" fmla="*/ 2147483647 w 104"/>
              <a:gd name="T37" fmla="*/ 2147483647 h 2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200"/>
              <a:gd name="T59" fmla="*/ 104 w 104"/>
              <a:gd name="T60" fmla="*/ 200 h 2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200">
                <a:moveTo>
                  <a:pt x="48" y="200"/>
                </a:moveTo>
                <a:lnTo>
                  <a:pt x="0" y="200"/>
                </a:lnTo>
                <a:lnTo>
                  <a:pt x="48" y="32"/>
                </a:lnTo>
                <a:lnTo>
                  <a:pt x="48" y="0"/>
                </a:lnTo>
                <a:lnTo>
                  <a:pt x="56" y="32"/>
                </a:lnTo>
                <a:lnTo>
                  <a:pt x="104" y="200"/>
                </a:lnTo>
                <a:lnTo>
                  <a:pt x="96" y="200"/>
                </a:lnTo>
                <a:lnTo>
                  <a:pt x="48" y="32"/>
                </a:lnTo>
                <a:lnTo>
                  <a:pt x="56" y="32"/>
                </a:lnTo>
                <a:lnTo>
                  <a:pt x="8" y="200"/>
                </a:lnTo>
                <a:lnTo>
                  <a:pt x="0" y="200"/>
                </a:lnTo>
                <a:lnTo>
                  <a:pt x="0" y="192"/>
                </a:lnTo>
                <a:lnTo>
                  <a:pt x="48" y="192"/>
                </a:lnTo>
                <a:lnTo>
                  <a:pt x="48" y="20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61" name="Freeform 7"/>
          <p:cNvSpPr>
            <a:spLocks/>
          </p:cNvSpPr>
          <p:nvPr/>
        </p:nvSpPr>
        <p:spPr bwMode="auto">
          <a:xfrm>
            <a:off x="2921000" y="3276740"/>
            <a:ext cx="76200" cy="12700"/>
          </a:xfrm>
          <a:custGeom>
            <a:avLst/>
            <a:gdLst>
              <a:gd name="T0" fmla="*/ 2147483647 w 48"/>
              <a:gd name="T1" fmla="*/ 2147483647 h 8"/>
              <a:gd name="T2" fmla="*/ 0 w 48"/>
              <a:gd name="T3" fmla="*/ 2147483647 h 8"/>
              <a:gd name="T4" fmla="*/ 0 w 48"/>
              <a:gd name="T5" fmla="*/ 0 h 8"/>
              <a:gd name="T6" fmla="*/ 0 w 48"/>
              <a:gd name="T7" fmla="*/ 0 h 8"/>
              <a:gd name="T8" fmla="*/ 0 w 48"/>
              <a:gd name="T9" fmla="*/ 0 h 8"/>
              <a:gd name="T10" fmla="*/ 2147483647 w 48"/>
              <a:gd name="T11" fmla="*/ 0 h 8"/>
              <a:gd name="T12" fmla="*/ 2147483647 w 48"/>
              <a:gd name="T13" fmla="*/ 2147483647 h 8"/>
              <a:gd name="T14" fmla="*/ 0 60000 65536"/>
              <a:gd name="T15" fmla="*/ 0 60000 65536"/>
              <a:gd name="T16" fmla="*/ 0 60000 65536"/>
              <a:gd name="T17" fmla="*/ 0 60000 65536"/>
              <a:gd name="T18" fmla="*/ 0 60000 65536"/>
              <a:gd name="T19" fmla="*/ 0 60000 65536"/>
              <a:gd name="T20" fmla="*/ 0 60000 65536"/>
              <a:gd name="T21" fmla="*/ 0 w 48"/>
              <a:gd name="T22" fmla="*/ 0 h 8"/>
              <a:gd name="T23" fmla="*/ 48 w 4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8">
                <a:moveTo>
                  <a:pt x="48" y="8"/>
                </a:moveTo>
                <a:lnTo>
                  <a:pt x="0" y="8"/>
                </a:lnTo>
                <a:lnTo>
                  <a:pt x="0" y="0"/>
                </a:lnTo>
                <a:lnTo>
                  <a:pt x="48" y="0"/>
                </a:lnTo>
                <a:lnTo>
                  <a:pt x="48" y="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62" name="Freeform 8"/>
          <p:cNvSpPr>
            <a:spLocks/>
          </p:cNvSpPr>
          <p:nvPr/>
        </p:nvSpPr>
        <p:spPr bwMode="auto">
          <a:xfrm>
            <a:off x="2844800" y="3022740"/>
            <a:ext cx="152400" cy="266700"/>
          </a:xfrm>
          <a:custGeom>
            <a:avLst/>
            <a:gdLst>
              <a:gd name="T0" fmla="*/ 2147483647 w 96"/>
              <a:gd name="T1" fmla="*/ 2147483647 h 168"/>
              <a:gd name="T2" fmla="*/ 0 w 96"/>
              <a:gd name="T3" fmla="*/ 2147483647 h 168"/>
              <a:gd name="T4" fmla="*/ 2147483647 w 96"/>
              <a:gd name="T5" fmla="*/ 0 h 168"/>
              <a:gd name="T6" fmla="*/ 2147483647 w 96"/>
              <a:gd name="T7" fmla="*/ 2147483647 h 168"/>
              <a:gd name="T8" fmla="*/ 2147483647 w 96"/>
              <a:gd name="T9" fmla="*/ 2147483647 h 168"/>
              <a:gd name="T10" fmla="*/ 0 60000 65536"/>
              <a:gd name="T11" fmla="*/ 0 60000 65536"/>
              <a:gd name="T12" fmla="*/ 0 60000 65536"/>
              <a:gd name="T13" fmla="*/ 0 60000 65536"/>
              <a:gd name="T14" fmla="*/ 0 60000 65536"/>
              <a:gd name="T15" fmla="*/ 0 w 96"/>
              <a:gd name="T16" fmla="*/ 0 h 168"/>
              <a:gd name="T17" fmla="*/ 96 w 96"/>
              <a:gd name="T18" fmla="*/ 168 h 168"/>
            </a:gdLst>
            <a:ahLst/>
            <a:cxnLst>
              <a:cxn ang="T10">
                <a:pos x="T0" y="T1"/>
              </a:cxn>
              <a:cxn ang="T11">
                <a:pos x="T2" y="T3"/>
              </a:cxn>
              <a:cxn ang="T12">
                <a:pos x="T4" y="T5"/>
              </a:cxn>
              <a:cxn ang="T13">
                <a:pos x="T6" y="T7"/>
              </a:cxn>
              <a:cxn ang="T14">
                <a:pos x="T8" y="T9"/>
              </a:cxn>
            </a:cxnLst>
            <a:rect l="T15" t="T16" r="T17" b="T18"/>
            <a:pathLst>
              <a:path w="96" h="168">
                <a:moveTo>
                  <a:pt x="48" y="168"/>
                </a:moveTo>
                <a:lnTo>
                  <a:pt x="0" y="168"/>
                </a:lnTo>
                <a:lnTo>
                  <a:pt x="48" y="0"/>
                </a:lnTo>
                <a:lnTo>
                  <a:pt x="96" y="168"/>
                </a:lnTo>
                <a:lnTo>
                  <a:pt x="48" y="16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63" name="Rectangle 9"/>
          <p:cNvSpPr>
            <a:spLocks noChangeArrowheads="1"/>
          </p:cNvSpPr>
          <p:nvPr/>
        </p:nvSpPr>
        <p:spPr bwMode="auto">
          <a:xfrm>
            <a:off x="2895600" y="4367353"/>
            <a:ext cx="50800" cy="25400"/>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22564" name="Rectangle 10"/>
          <p:cNvSpPr>
            <a:spLocks noChangeArrowheads="1"/>
          </p:cNvSpPr>
          <p:nvPr/>
        </p:nvSpPr>
        <p:spPr bwMode="auto">
          <a:xfrm>
            <a:off x="2895600" y="3264040"/>
            <a:ext cx="50800" cy="25400"/>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22565" name="Rectangle 11"/>
          <p:cNvSpPr>
            <a:spLocks noChangeArrowheads="1"/>
          </p:cNvSpPr>
          <p:nvPr/>
        </p:nvSpPr>
        <p:spPr bwMode="auto">
          <a:xfrm>
            <a:off x="2895600" y="3289440"/>
            <a:ext cx="50800" cy="1077913"/>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22566" name="Freeform 12"/>
          <p:cNvSpPr>
            <a:spLocks/>
          </p:cNvSpPr>
          <p:nvPr/>
        </p:nvSpPr>
        <p:spPr bwMode="auto">
          <a:xfrm>
            <a:off x="4864100" y="3365640"/>
            <a:ext cx="50800" cy="38100"/>
          </a:xfrm>
          <a:custGeom>
            <a:avLst/>
            <a:gdLst>
              <a:gd name="T0" fmla="*/ 2147483647 w 32"/>
              <a:gd name="T1" fmla="*/ 2147483647 h 24"/>
              <a:gd name="T2" fmla="*/ 2147483647 w 32"/>
              <a:gd name="T3" fmla="*/ 0 h 24"/>
              <a:gd name="T4" fmla="*/ 2147483647 w 32"/>
              <a:gd name="T5" fmla="*/ 0 h 24"/>
              <a:gd name="T6" fmla="*/ 0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24"/>
              <a:gd name="T29" fmla="*/ 32 w 3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24">
                <a:moveTo>
                  <a:pt x="32" y="8"/>
                </a:moveTo>
                <a:lnTo>
                  <a:pt x="24" y="0"/>
                </a:lnTo>
                <a:lnTo>
                  <a:pt x="8" y="0"/>
                </a:lnTo>
                <a:lnTo>
                  <a:pt x="0" y="8"/>
                </a:lnTo>
                <a:lnTo>
                  <a:pt x="8" y="16"/>
                </a:lnTo>
                <a:lnTo>
                  <a:pt x="16" y="24"/>
                </a:lnTo>
                <a:lnTo>
                  <a:pt x="24" y="24"/>
                </a:lnTo>
                <a:lnTo>
                  <a:pt x="32" y="16"/>
                </a:lnTo>
                <a:lnTo>
                  <a:pt x="32" y="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67" name="Freeform 16"/>
          <p:cNvSpPr>
            <a:spLocks/>
          </p:cNvSpPr>
          <p:nvPr/>
        </p:nvSpPr>
        <p:spPr bwMode="auto">
          <a:xfrm>
            <a:off x="2882900" y="4341953"/>
            <a:ext cx="50800" cy="63500"/>
          </a:xfrm>
          <a:custGeom>
            <a:avLst/>
            <a:gdLst>
              <a:gd name="T0" fmla="*/ 2147483647 w 32"/>
              <a:gd name="T1" fmla="*/ 0 h 40"/>
              <a:gd name="T2" fmla="*/ 0 w 32"/>
              <a:gd name="T3" fmla="*/ 2147483647 h 40"/>
              <a:gd name="T4" fmla="*/ 2147483647 w 32"/>
              <a:gd name="T5" fmla="*/ 2147483647 h 40"/>
              <a:gd name="T6" fmla="*/ 2147483647 w 32"/>
              <a:gd name="T7" fmla="*/ 2147483647 h 40"/>
              <a:gd name="T8" fmla="*/ 2147483647 w 32"/>
              <a:gd name="T9" fmla="*/ 0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16" y="0"/>
                </a:moveTo>
                <a:lnTo>
                  <a:pt x="0" y="8"/>
                </a:lnTo>
                <a:lnTo>
                  <a:pt x="16" y="40"/>
                </a:lnTo>
                <a:lnTo>
                  <a:pt x="32" y="32"/>
                </a:lnTo>
                <a:lnTo>
                  <a:pt x="16"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68" name="Freeform 18"/>
          <p:cNvSpPr>
            <a:spLocks/>
          </p:cNvSpPr>
          <p:nvPr/>
        </p:nvSpPr>
        <p:spPr bwMode="auto">
          <a:xfrm>
            <a:off x="2908300" y="2954478"/>
            <a:ext cx="2811463" cy="1438275"/>
          </a:xfrm>
          <a:custGeom>
            <a:avLst/>
            <a:gdLst>
              <a:gd name="T0" fmla="*/ 0 w 1771"/>
              <a:gd name="T1" fmla="*/ 2147483647 h 906"/>
              <a:gd name="T2" fmla="*/ 2147483647 w 1771"/>
              <a:gd name="T3" fmla="*/ 2147483647 h 906"/>
              <a:gd name="T4" fmla="*/ 2147483647 w 1771"/>
              <a:gd name="T5" fmla="*/ 2147483647 h 906"/>
              <a:gd name="T6" fmla="*/ 2147483647 w 1771"/>
              <a:gd name="T7" fmla="*/ 0 h 906"/>
              <a:gd name="T8" fmla="*/ 0 w 1771"/>
              <a:gd name="T9" fmla="*/ 2147483647 h 906"/>
              <a:gd name="T10" fmla="*/ 0 60000 65536"/>
              <a:gd name="T11" fmla="*/ 0 60000 65536"/>
              <a:gd name="T12" fmla="*/ 0 60000 65536"/>
              <a:gd name="T13" fmla="*/ 0 60000 65536"/>
              <a:gd name="T14" fmla="*/ 0 60000 65536"/>
              <a:gd name="T15" fmla="*/ 0 w 1771"/>
              <a:gd name="T16" fmla="*/ 0 h 906"/>
              <a:gd name="T17" fmla="*/ 1771 w 1771"/>
              <a:gd name="T18" fmla="*/ 906 h 906"/>
            </a:gdLst>
            <a:ahLst/>
            <a:cxnLst>
              <a:cxn ang="T10">
                <a:pos x="T0" y="T1"/>
              </a:cxn>
              <a:cxn ang="T11">
                <a:pos x="T2" y="T3"/>
              </a:cxn>
              <a:cxn ang="T12">
                <a:pos x="T4" y="T5"/>
              </a:cxn>
              <a:cxn ang="T13">
                <a:pos x="T6" y="T7"/>
              </a:cxn>
              <a:cxn ang="T14">
                <a:pos x="T8" y="T9"/>
              </a:cxn>
            </a:cxnLst>
            <a:rect l="T15" t="T16" r="T17" b="T18"/>
            <a:pathLst>
              <a:path w="1771" h="906">
                <a:moveTo>
                  <a:pt x="0" y="874"/>
                </a:moveTo>
                <a:lnTo>
                  <a:pt x="16" y="906"/>
                </a:lnTo>
                <a:lnTo>
                  <a:pt x="1771" y="22"/>
                </a:lnTo>
                <a:lnTo>
                  <a:pt x="1744" y="0"/>
                </a:lnTo>
                <a:lnTo>
                  <a:pt x="0" y="874"/>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69" name="Freeform 19"/>
          <p:cNvSpPr>
            <a:spLocks/>
          </p:cNvSpPr>
          <p:nvPr/>
        </p:nvSpPr>
        <p:spPr bwMode="auto">
          <a:xfrm>
            <a:off x="4864100" y="5167453"/>
            <a:ext cx="50800" cy="50800"/>
          </a:xfrm>
          <a:custGeom>
            <a:avLst/>
            <a:gdLst>
              <a:gd name="T0" fmla="*/ 2147483647 w 32"/>
              <a:gd name="T1" fmla="*/ 2147483647 h 32"/>
              <a:gd name="T2" fmla="*/ 2147483647 w 32"/>
              <a:gd name="T3" fmla="*/ 2147483647 h 32"/>
              <a:gd name="T4" fmla="*/ 2147483647 w 32"/>
              <a:gd name="T5" fmla="*/ 0 h 32"/>
              <a:gd name="T6" fmla="*/ 2147483647 w 32"/>
              <a:gd name="T7" fmla="*/ 0 h 32"/>
              <a:gd name="T8" fmla="*/ 0 w 32"/>
              <a:gd name="T9" fmla="*/ 2147483647 h 32"/>
              <a:gd name="T10" fmla="*/ 0 w 32"/>
              <a:gd name="T11" fmla="*/ 2147483647 h 32"/>
              <a:gd name="T12" fmla="*/ 2147483647 w 32"/>
              <a:gd name="T13" fmla="*/ 2147483647 h 32"/>
              <a:gd name="T14" fmla="*/ 2147483647 w 32"/>
              <a:gd name="T15" fmla="*/ 2147483647 h 32"/>
              <a:gd name="T16" fmla="*/ 2147483647 w 32"/>
              <a:gd name="T17" fmla="*/ 2147483647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32"/>
              <a:gd name="T29" fmla="*/ 32 w 32"/>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32">
                <a:moveTo>
                  <a:pt x="32" y="24"/>
                </a:moveTo>
                <a:lnTo>
                  <a:pt x="32" y="16"/>
                </a:lnTo>
                <a:lnTo>
                  <a:pt x="16" y="0"/>
                </a:lnTo>
                <a:lnTo>
                  <a:pt x="8" y="0"/>
                </a:lnTo>
                <a:lnTo>
                  <a:pt x="0" y="8"/>
                </a:lnTo>
                <a:lnTo>
                  <a:pt x="0" y="24"/>
                </a:lnTo>
                <a:lnTo>
                  <a:pt x="8" y="32"/>
                </a:lnTo>
                <a:lnTo>
                  <a:pt x="16" y="32"/>
                </a:lnTo>
                <a:lnTo>
                  <a:pt x="32" y="24"/>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70" name="Freeform 20"/>
          <p:cNvSpPr>
            <a:spLocks/>
          </p:cNvSpPr>
          <p:nvPr/>
        </p:nvSpPr>
        <p:spPr bwMode="auto">
          <a:xfrm>
            <a:off x="4864100" y="5129353"/>
            <a:ext cx="266700" cy="190500"/>
          </a:xfrm>
          <a:custGeom>
            <a:avLst/>
            <a:gdLst>
              <a:gd name="T0" fmla="*/ 2147483647 w 168"/>
              <a:gd name="T1" fmla="*/ 2147483647 h 120"/>
              <a:gd name="T2" fmla="*/ 2147483647 w 168"/>
              <a:gd name="T3" fmla="*/ 0 h 120"/>
              <a:gd name="T4" fmla="*/ 2147483647 w 168"/>
              <a:gd name="T5" fmla="*/ 0 h 120"/>
              <a:gd name="T6" fmla="*/ 2147483647 w 168"/>
              <a:gd name="T7" fmla="*/ 0 h 120"/>
              <a:gd name="T8" fmla="*/ 2147483647 w 168"/>
              <a:gd name="T9" fmla="*/ 2147483647 h 120"/>
              <a:gd name="T10" fmla="*/ 2147483647 w 168"/>
              <a:gd name="T11" fmla="*/ 2147483647 h 120"/>
              <a:gd name="T12" fmla="*/ 2147483647 w 168"/>
              <a:gd name="T13" fmla="*/ 2147483647 h 120"/>
              <a:gd name="T14" fmla="*/ 0 w 168"/>
              <a:gd name="T15" fmla="*/ 2147483647 h 120"/>
              <a:gd name="T16" fmla="*/ 0 w 168"/>
              <a:gd name="T17" fmla="*/ 2147483647 h 120"/>
              <a:gd name="T18" fmla="*/ 0 w 168"/>
              <a:gd name="T19" fmla="*/ 2147483647 h 120"/>
              <a:gd name="T20" fmla="*/ 0 w 168"/>
              <a:gd name="T21" fmla="*/ 2147483647 h 120"/>
              <a:gd name="T22" fmla="*/ 2147483647 w 168"/>
              <a:gd name="T23" fmla="*/ 2147483647 h 120"/>
              <a:gd name="T24" fmla="*/ 2147483647 w 168"/>
              <a:gd name="T25" fmla="*/ 2147483647 h 120"/>
              <a:gd name="T26" fmla="*/ 2147483647 w 168"/>
              <a:gd name="T27" fmla="*/ 2147483647 h 120"/>
              <a:gd name="T28" fmla="*/ 2147483647 w 168"/>
              <a:gd name="T29" fmla="*/ 2147483647 h 120"/>
              <a:gd name="T30" fmla="*/ 2147483647 w 168"/>
              <a:gd name="T31" fmla="*/ 0 h 120"/>
              <a:gd name="T32" fmla="*/ 2147483647 w 168"/>
              <a:gd name="T33" fmla="*/ 0 h 120"/>
              <a:gd name="T34" fmla="*/ 2147483647 w 168"/>
              <a:gd name="T35" fmla="*/ 2147483647 h 120"/>
              <a:gd name="T36" fmla="*/ 2147483647 w 168"/>
              <a:gd name="T37" fmla="*/ 2147483647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8"/>
              <a:gd name="T58" fmla="*/ 0 h 120"/>
              <a:gd name="T59" fmla="*/ 168 w 168"/>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8" h="120">
                <a:moveTo>
                  <a:pt x="16" y="40"/>
                </a:moveTo>
                <a:lnTo>
                  <a:pt x="32" y="0"/>
                </a:lnTo>
                <a:lnTo>
                  <a:pt x="168" y="112"/>
                </a:lnTo>
                <a:lnTo>
                  <a:pt x="168" y="120"/>
                </a:lnTo>
                <a:lnTo>
                  <a:pt x="0" y="96"/>
                </a:lnTo>
                <a:lnTo>
                  <a:pt x="0" y="88"/>
                </a:lnTo>
                <a:lnTo>
                  <a:pt x="168" y="112"/>
                </a:lnTo>
                <a:lnTo>
                  <a:pt x="168" y="120"/>
                </a:lnTo>
                <a:lnTo>
                  <a:pt x="32" y="8"/>
                </a:lnTo>
                <a:lnTo>
                  <a:pt x="32" y="0"/>
                </a:lnTo>
                <a:lnTo>
                  <a:pt x="40" y="0"/>
                </a:lnTo>
                <a:lnTo>
                  <a:pt x="24" y="40"/>
                </a:lnTo>
                <a:lnTo>
                  <a:pt x="16" y="4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71" name="Freeform 21"/>
          <p:cNvSpPr>
            <a:spLocks/>
          </p:cNvSpPr>
          <p:nvPr/>
        </p:nvSpPr>
        <p:spPr bwMode="auto">
          <a:xfrm>
            <a:off x="4864100" y="5192853"/>
            <a:ext cx="38100" cy="76200"/>
          </a:xfrm>
          <a:custGeom>
            <a:avLst/>
            <a:gdLst>
              <a:gd name="T0" fmla="*/ 0 w 24"/>
              <a:gd name="T1" fmla="*/ 2147483647 h 48"/>
              <a:gd name="T2" fmla="*/ 2147483647 w 24"/>
              <a:gd name="T3" fmla="*/ 0 h 48"/>
              <a:gd name="T4" fmla="*/ 2147483647 w 24"/>
              <a:gd name="T5" fmla="*/ 0 h 48"/>
              <a:gd name="T6" fmla="*/ 2147483647 w 24"/>
              <a:gd name="T7" fmla="*/ 0 h 48"/>
              <a:gd name="T8" fmla="*/ 2147483647 w 24"/>
              <a:gd name="T9" fmla="*/ 0 h 48"/>
              <a:gd name="T10" fmla="*/ 2147483647 w 24"/>
              <a:gd name="T11" fmla="*/ 2147483647 h 48"/>
              <a:gd name="T12" fmla="*/ 0 w 24"/>
              <a:gd name="T13" fmla="*/ 2147483647 h 48"/>
              <a:gd name="T14" fmla="*/ 0 60000 65536"/>
              <a:gd name="T15" fmla="*/ 0 60000 65536"/>
              <a:gd name="T16" fmla="*/ 0 60000 65536"/>
              <a:gd name="T17" fmla="*/ 0 60000 65536"/>
              <a:gd name="T18" fmla="*/ 0 60000 65536"/>
              <a:gd name="T19" fmla="*/ 0 60000 65536"/>
              <a:gd name="T20" fmla="*/ 0 60000 65536"/>
              <a:gd name="T21" fmla="*/ 0 w 24"/>
              <a:gd name="T22" fmla="*/ 0 h 48"/>
              <a:gd name="T23" fmla="*/ 24 w 24"/>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48">
                <a:moveTo>
                  <a:pt x="0" y="48"/>
                </a:moveTo>
                <a:lnTo>
                  <a:pt x="16" y="0"/>
                </a:lnTo>
                <a:lnTo>
                  <a:pt x="24" y="0"/>
                </a:lnTo>
                <a:lnTo>
                  <a:pt x="8" y="48"/>
                </a:lnTo>
                <a:lnTo>
                  <a:pt x="0" y="4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72" name="Freeform 22"/>
          <p:cNvSpPr>
            <a:spLocks/>
          </p:cNvSpPr>
          <p:nvPr/>
        </p:nvSpPr>
        <p:spPr bwMode="auto">
          <a:xfrm>
            <a:off x="4864100" y="5129353"/>
            <a:ext cx="266700" cy="177800"/>
          </a:xfrm>
          <a:custGeom>
            <a:avLst/>
            <a:gdLst>
              <a:gd name="T0" fmla="*/ 2147483647 w 168"/>
              <a:gd name="T1" fmla="*/ 2147483647 h 112"/>
              <a:gd name="T2" fmla="*/ 2147483647 w 168"/>
              <a:gd name="T3" fmla="*/ 0 h 112"/>
              <a:gd name="T4" fmla="*/ 2147483647 w 168"/>
              <a:gd name="T5" fmla="*/ 2147483647 h 112"/>
              <a:gd name="T6" fmla="*/ 0 w 168"/>
              <a:gd name="T7" fmla="*/ 2147483647 h 112"/>
              <a:gd name="T8" fmla="*/ 2147483647 w 168"/>
              <a:gd name="T9" fmla="*/ 2147483647 h 112"/>
              <a:gd name="T10" fmla="*/ 0 60000 65536"/>
              <a:gd name="T11" fmla="*/ 0 60000 65536"/>
              <a:gd name="T12" fmla="*/ 0 60000 65536"/>
              <a:gd name="T13" fmla="*/ 0 60000 65536"/>
              <a:gd name="T14" fmla="*/ 0 60000 65536"/>
              <a:gd name="T15" fmla="*/ 0 w 168"/>
              <a:gd name="T16" fmla="*/ 0 h 112"/>
              <a:gd name="T17" fmla="*/ 168 w 168"/>
              <a:gd name="T18" fmla="*/ 112 h 112"/>
            </a:gdLst>
            <a:ahLst/>
            <a:cxnLst>
              <a:cxn ang="T10">
                <a:pos x="T0" y="T1"/>
              </a:cxn>
              <a:cxn ang="T11">
                <a:pos x="T2" y="T3"/>
              </a:cxn>
              <a:cxn ang="T12">
                <a:pos x="T4" y="T5"/>
              </a:cxn>
              <a:cxn ang="T13">
                <a:pos x="T6" y="T7"/>
              </a:cxn>
              <a:cxn ang="T14">
                <a:pos x="T8" y="T9"/>
              </a:cxn>
            </a:cxnLst>
            <a:rect l="T15" t="T16" r="T17" b="T18"/>
            <a:pathLst>
              <a:path w="168" h="112">
                <a:moveTo>
                  <a:pt x="16" y="40"/>
                </a:moveTo>
                <a:lnTo>
                  <a:pt x="32" y="0"/>
                </a:lnTo>
                <a:lnTo>
                  <a:pt x="168" y="112"/>
                </a:lnTo>
                <a:lnTo>
                  <a:pt x="0" y="88"/>
                </a:lnTo>
                <a:lnTo>
                  <a:pt x="16" y="4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73" name="Freeform 23"/>
          <p:cNvSpPr>
            <a:spLocks/>
          </p:cNvSpPr>
          <p:nvPr/>
        </p:nvSpPr>
        <p:spPr bwMode="auto">
          <a:xfrm>
            <a:off x="2882900" y="4329253"/>
            <a:ext cx="50800" cy="63500"/>
          </a:xfrm>
          <a:custGeom>
            <a:avLst/>
            <a:gdLst>
              <a:gd name="T0" fmla="*/ 2147483647 w 32"/>
              <a:gd name="T1" fmla="*/ 2147483647 h 40"/>
              <a:gd name="T2" fmla="*/ 2147483647 w 32"/>
              <a:gd name="T3" fmla="*/ 0 h 40"/>
              <a:gd name="T4" fmla="*/ 0 w 32"/>
              <a:gd name="T5" fmla="*/ 2147483647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8"/>
                </a:moveTo>
                <a:lnTo>
                  <a:pt x="16" y="0"/>
                </a:lnTo>
                <a:lnTo>
                  <a:pt x="0" y="32"/>
                </a:lnTo>
                <a:lnTo>
                  <a:pt x="16" y="40"/>
                </a:lnTo>
                <a:lnTo>
                  <a:pt x="32" y="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74" name="Freeform 24"/>
          <p:cNvSpPr>
            <a:spLocks/>
          </p:cNvSpPr>
          <p:nvPr/>
        </p:nvSpPr>
        <p:spPr bwMode="auto">
          <a:xfrm>
            <a:off x="4876800" y="5167453"/>
            <a:ext cx="50800" cy="63500"/>
          </a:xfrm>
          <a:custGeom>
            <a:avLst/>
            <a:gdLst>
              <a:gd name="T0" fmla="*/ 2147483647 w 32"/>
              <a:gd name="T1" fmla="*/ 0 h 40"/>
              <a:gd name="T2" fmla="*/ 2147483647 w 32"/>
              <a:gd name="T3" fmla="*/ 2147483647 h 40"/>
              <a:gd name="T4" fmla="*/ 2147483647 w 32"/>
              <a:gd name="T5" fmla="*/ 2147483647 h 40"/>
              <a:gd name="T6" fmla="*/ 0 w 32"/>
              <a:gd name="T7" fmla="*/ 2147483647 h 40"/>
              <a:gd name="T8" fmla="*/ 2147483647 w 32"/>
              <a:gd name="T9" fmla="*/ 0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16" y="0"/>
                </a:moveTo>
                <a:lnTo>
                  <a:pt x="32" y="8"/>
                </a:lnTo>
                <a:lnTo>
                  <a:pt x="16" y="40"/>
                </a:lnTo>
                <a:lnTo>
                  <a:pt x="0" y="32"/>
                </a:lnTo>
                <a:lnTo>
                  <a:pt x="16"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75" name="Freeform 25"/>
          <p:cNvSpPr>
            <a:spLocks/>
          </p:cNvSpPr>
          <p:nvPr/>
        </p:nvSpPr>
        <p:spPr bwMode="auto">
          <a:xfrm>
            <a:off x="2908300" y="4341953"/>
            <a:ext cx="1993900" cy="876300"/>
          </a:xfrm>
          <a:custGeom>
            <a:avLst/>
            <a:gdLst>
              <a:gd name="T0" fmla="*/ 2147483647 w 1256"/>
              <a:gd name="T1" fmla="*/ 0 h 552"/>
              <a:gd name="T2" fmla="*/ 0 w 1256"/>
              <a:gd name="T3" fmla="*/ 2147483647 h 552"/>
              <a:gd name="T4" fmla="*/ 2147483647 w 1256"/>
              <a:gd name="T5" fmla="*/ 2147483647 h 552"/>
              <a:gd name="T6" fmla="*/ 2147483647 w 1256"/>
              <a:gd name="T7" fmla="*/ 2147483647 h 552"/>
              <a:gd name="T8" fmla="*/ 2147483647 w 1256"/>
              <a:gd name="T9" fmla="*/ 0 h 552"/>
              <a:gd name="T10" fmla="*/ 0 60000 65536"/>
              <a:gd name="T11" fmla="*/ 0 60000 65536"/>
              <a:gd name="T12" fmla="*/ 0 60000 65536"/>
              <a:gd name="T13" fmla="*/ 0 60000 65536"/>
              <a:gd name="T14" fmla="*/ 0 60000 65536"/>
              <a:gd name="T15" fmla="*/ 0 w 1256"/>
              <a:gd name="T16" fmla="*/ 0 h 552"/>
              <a:gd name="T17" fmla="*/ 1256 w 1256"/>
              <a:gd name="T18" fmla="*/ 552 h 552"/>
            </a:gdLst>
            <a:ahLst/>
            <a:cxnLst>
              <a:cxn ang="T10">
                <a:pos x="T0" y="T1"/>
              </a:cxn>
              <a:cxn ang="T11">
                <a:pos x="T2" y="T3"/>
              </a:cxn>
              <a:cxn ang="T12">
                <a:pos x="T4" y="T5"/>
              </a:cxn>
              <a:cxn ang="T13">
                <a:pos x="T6" y="T7"/>
              </a:cxn>
              <a:cxn ang="T14">
                <a:pos x="T8" y="T9"/>
              </a:cxn>
            </a:cxnLst>
            <a:rect l="T15" t="T16" r="T17" b="T18"/>
            <a:pathLst>
              <a:path w="1256" h="552">
                <a:moveTo>
                  <a:pt x="16" y="0"/>
                </a:moveTo>
                <a:lnTo>
                  <a:pt x="0" y="32"/>
                </a:lnTo>
                <a:lnTo>
                  <a:pt x="1240" y="552"/>
                </a:lnTo>
                <a:lnTo>
                  <a:pt x="1256" y="520"/>
                </a:lnTo>
                <a:lnTo>
                  <a:pt x="16"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76" name="Rectangle 26"/>
          <p:cNvSpPr>
            <a:spLocks noChangeArrowheads="1"/>
          </p:cNvSpPr>
          <p:nvPr/>
        </p:nvSpPr>
        <p:spPr bwMode="auto">
          <a:xfrm>
            <a:off x="2582859" y="2698890"/>
            <a:ext cx="6572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a:solidFill>
                  <a:srgbClr val="000000"/>
                </a:solidFill>
              </a:rPr>
              <a:t>Opacity </a:t>
            </a:r>
            <a:endParaRPr kumimoji="1" lang="en-US" sz="1400" i="0" u="sng"/>
          </a:p>
        </p:txBody>
      </p:sp>
      <p:sp>
        <p:nvSpPr>
          <p:cNvPr id="22577" name="Rectangle 27"/>
          <p:cNvSpPr>
            <a:spLocks noChangeArrowheads="1"/>
          </p:cNvSpPr>
          <p:nvPr/>
        </p:nvSpPr>
        <p:spPr bwMode="auto">
          <a:xfrm>
            <a:off x="3334709" y="2662378"/>
            <a:ext cx="1298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600">
                <a:solidFill>
                  <a:srgbClr val="000000"/>
                </a:solidFill>
                <a:latin typeface="Symbol" pitchFamily="18" charset="2"/>
              </a:rPr>
              <a:t>a</a:t>
            </a:r>
            <a:endParaRPr kumimoji="1" lang="en-US" sz="1600" u="sng">
              <a:latin typeface="Symbol" pitchFamily="18" charset="2"/>
            </a:endParaRPr>
          </a:p>
        </p:txBody>
      </p:sp>
      <p:sp>
        <p:nvSpPr>
          <p:cNvPr id="22578" name="Rectangle 28"/>
          <p:cNvSpPr>
            <a:spLocks noChangeArrowheads="1"/>
          </p:cNvSpPr>
          <p:nvPr/>
        </p:nvSpPr>
        <p:spPr bwMode="auto">
          <a:xfrm>
            <a:off x="4462843" y="5470665"/>
            <a:ext cx="1234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a:solidFill>
                  <a:srgbClr val="000000"/>
                </a:solidFill>
              </a:rPr>
              <a:t>Acquired value </a:t>
            </a:r>
            <a:endParaRPr kumimoji="1" lang="en-US" sz="1400" i="0" u="sng"/>
          </a:p>
        </p:txBody>
      </p:sp>
      <p:sp>
        <p:nvSpPr>
          <p:cNvPr id="22579" name="Rectangle 29"/>
          <p:cNvSpPr>
            <a:spLocks noChangeArrowheads="1"/>
          </p:cNvSpPr>
          <p:nvPr/>
        </p:nvSpPr>
        <p:spPr bwMode="auto">
          <a:xfrm>
            <a:off x="5925657" y="547066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a:solidFill>
                  <a:srgbClr val="000000"/>
                </a:solidFill>
              </a:rPr>
              <a:t>f </a:t>
            </a:r>
            <a:endParaRPr kumimoji="1" lang="en-US" sz="1400" i="0" u="sng"/>
          </a:p>
        </p:txBody>
      </p:sp>
      <p:sp>
        <p:nvSpPr>
          <p:cNvPr id="22580" name="Rectangle 30"/>
          <p:cNvSpPr>
            <a:spLocks noChangeArrowheads="1"/>
          </p:cNvSpPr>
          <p:nvPr/>
        </p:nvSpPr>
        <p:spPr bwMode="auto">
          <a:xfrm>
            <a:off x="6047294" y="5470665"/>
            <a:ext cx="593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a:solidFill>
                  <a:srgbClr val="000000"/>
                </a:solidFill>
              </a:rPr>
              <a:t>(</a:t>
            </a:r>
            <a:endParaRPr kumimoji="1" lang="en-US" sz="1400" i="0" u="sng"/>
          </a:p>
        </p:txBody>
      </p:sp>
      <p:sp>
        <p:nvSpPr>
          <p:cNvPr id="22581" name="Rectangle 31"/>
          <p:cNvSpPr>
            <a:spLocks noChangeArrowheads="1"/>
          </p:cNvSpPr>
          <p:nvPr/>
        </p:nvSpPr>
        <p:spPr bwMode="auto">
          <a:xfrm>
            <a:off x="6288594" y="5470665"/>
            <a:ext cx="593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a:solidFill>
                  <a:srgbClr val="000000"/>
                </a:solidFill>
              </a:rPr>
              <a:t>)</a:t>
            </a:r>
            <a:endParaRPr kumimoji="1" lang="en-US" sz="1400" i="0" u="sng"/>
          </a:p>
        </p:txBody>
      </p:sp>
      <p:sp>
        <p:nvSpPr>
          <p:cNvPr id="22582" name="Rectangle 33"/>
          <p:cNvSpPr>
            <a:spLocks noChangeArrowheads="1"/>
          </p:cNvSpPr>
          <p:nvPr/>
        </p:nvSpPr>
        <p:spPr bwMode="auto">
          <a:xfrm>
            <a:off x="7243537" y="2581529"/>
            <a:ext cx="464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dirty="0">
                <a:solidFill>
                  <a:srgbClr val="000000"/>
                </a:solidFill>
              </a:rPr>
              <a:t>|</a:t>
            </a:r>
            <a:endParaRPr kumimoji="1" lang="en-US" sz="1400" i="0" u="sng" dirty="0"/>
          </a:p>
        </p:txBody>
      </p:sp>
      <p:sp>
        <p:nvSpPr>
          <p:cNvPr id="22583" name="Rectangle 35"/>
          <p:cNvSpPr>
            <a:spLocks noChangeArrowheads="1"/>
          </p:cNvSpPr>
          <p:nvPr/>
        </p:nvSpPr>
        <p:spPr bwMode="auto">
          <a:xfrm>
            <a:off x="7285038" y="2590940"/>
            <a:ext cx="3190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20000"/>
              </a:spcBef>
              <a:buClr>
                <a:schemeClr val="accent1"/>
              </a:buClr>
              <a:buSzPct val="90000"/>
              <a:buFont typeface="Monotype Sorts" pitchFamily="2" charset="2"/>
              <a:buNone/>
            </a:pPr>
            <a:r>
              <a:rPr kumimoji="1" lang="en-US" sz="1400" i="0">
                <a:solidFill>
                  <a:srgbClr val="000000"/>
                </a:solidFill>
                <a:sym typeface="Symbol" pitchFamily="18" charset="2"/>
              </a:rPr>
              <a:t></a:t>
            </a:r>
            <a:r>
              <a:rPr kumimoji="1" lang="en-US" sz="1400">
                <a:solidFill>
                  <a:srgbClr val="000000"/>
                </a:solidFill>
              </a:rPr>
              <a:t>f</a:t>
            </a:r>
            <a:endParaRPr kumimoji="1" lang="en-US" sz="1400" i="0" u="sng"/>
          </a:p>
        </p:txBody>
      </p:sp>
      <p:sp>
        <p:nvSpPr>
          <p:cNvPr id="22584" name="Rectangle 36"/>
          <p:cNvSpPr>
            <a:spLocks noChangeArrowheads="1"/>
          </p:cNvSpPr>
          <p:nvPr/>
        </p:nvSpPr>
        <p:spPr bwMode="auto">
          <a:xfrm>
            <a:off x="7476598" y="2590940"/>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dirty="0">
                <a:solidFill>
                  <a:srgbClr val="000000"/>
                </a:solidFill>
              </a:rPr>
              <a:t> (</a:t>
            </a:r>
            <a:endParaRPr kumimoji="1" lang="en-US" sz="1400" i="0" u="sng" dirty="0"/>
          </a:p>
        </p:txBody>
      </p:sp>
      <p:sp>
        <p:nvSpPr>
          <p:cNvPr id="22585" name="Rectangle 37"/>
          <p:cNvSpPr>
            <a:spLocks noChangeArrowheads="1"/>
          </p:cNvSpPr>
          <p:nvPr/>
        </p:nvSpPr>
        <p:spPr bwMode="auto">
          <a:xfrm>
            <a:off x="7600516" y="2590940"/>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a:solidFill>
                  <a:srgbClr val="000000"/>
                </a:solidFill>
              </a:rPr>
              <a:t>x</a:t>
            </a:r>
            <a:endParaRPr kumimoji="1" lang="en-US" sz="1400" u="sng"/>
          </a:p>
        </p:txBody>
      </p:sp>
      <p:sp>
        <p:nvSpPr>
          <p:cNvPr id="22586" name="Rectangle 38"/>
          <p:cNvSpPr>
            <a:spLocks noChangeArrowheads="1"/>
          </p:cNvSpPr>
          <p:nvPr/>
        </p:nvSpPr>
        <p:spPr bwMode="auto">
          <a:xfrm>
            <a:off x="7702550" y="2679840"/>
            <a:ext cx="984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20000"/>
              </a:spcBef>
              <a:buClr>
                <a:schemeClr val="accent1"/>
              </a:buClr>
              <a:buSzPct val="90000"/>
              <a:buFont typeface="Monotype Sorts" pitchFamily="2" charset="2"/>
              <a:buNone/>
            </a:pPr>
            <a:r>
              <a:rPr kumimoji="1" lang="en-US" sz="1100">
                <a:solidFill>
                  <a:srgbClr val="000000"/>
                </a:solidFill>
              </a:rPr>
              <a:t>i</a:t>
            </a:r>
            <a:endParaRPr kumimoji="1" lang="en-US" sz="1400" u="sng"/>
          </a:p>
        </p:txBody>
      </p:sp>
      <p:sp>
        <p:nvSpPr>
          <p:cNvPr id="22587" name="Rectangle 39"/>
          <p:cNvSpPr>
            <a:spLocks noChangeArrowheads="1"/>
          </p:cNvSpPr>
          <p:nvPr/>
        </p:nvSpPr>
        <p:spPr bwMode="auto">
          <a:xfrm>
            <a:off x="7785100" y="2590940"/>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a:solidFill>
                  <a:srgbClr val="000000"/>
                </a:solidFill>
              </a:rPr>
              <a:t>)|</a:t>
            </a:r>
            <a:endParaRPr kumimoji="1" lang="en-US" sz="1400" i="0" u="sng"/>
          </a:p>
        </p:txBody>
      </p:sp>
      <p:sp>
        <p:nvSpPr>
          <p:cNvPr id="22588" name="Rectangle 40"/>
          <p:cNvSpPr>
            <a:spLocks noChangeArrowheads="1"/>
          </p:cNvSpPr>
          <p:nvPr/>
        </p:nvSpPr>
        <p:spPr bwMode="auto">
          <a:xfrm>
            <a:off x="7954495" y="2602896"/>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i="0">
                <a:solidFill>
                  <a:srgbClr val="000000"/>
                </a:solidFill>
              </a:rPr>
              <a:t> </a:t>
            </a:r>
            <a:endParaRPr kumimoji="1" lang="en-US" sz="1400" i="0" u="sng"/>
          </a:p>
        </p:txBody>
      </p:sp>
      <p:sp>
        <p:nvSpPr>
          <p:cNvPr id="22589" name="Freeform 41"/>
          <p:cNvSpPr>
            <a:spLocks/>
          </p:cNvSpPr>
          <p:nvPr/>
        </p:nvSpPr>
        <p:spPr bwMode="auto">
          <a:xfrm>
            <a:off x="2895600" y="3264040"/>
            <a:ext cx="50800" cy="50800"/>
          </a:xfrm>
          <a:custGeom>
            <a:avLst/>
            <a:gdLst>
              <a:gd name="T0" fmla="*/ 2147483647 w 32"/>
              <a:gd name="T1" fmla="*/ 0 h 32"/>
              <a:gd name="T2" fmla="*/ 2147483647 w 32"/>
              <a:gd name="T3" fmla="*/ 2147483647 h 32"/>
              <a:gd name="T4" fmla="*/ 0 w 32"/>
              <a:gd name="T5" fmla="*/ 2147483647 h 32"/>
              <a:gd name="T6" fmla="*/ 2147483647 w 32"/>
              <a:gd name="T7" fmla="*/ 2147483647 h 32"/>
              <a:gd name="T8" fmla="*/ 2147483647 w 32"/>
              <a:gd name="T9" fmla="*/ 2147483647 h 32"/>
              <a:gd name="T10" fmla="*/ 2147483647 w 32"/>
              <a:gd name="T11" fmla="*/ 2147483647 h 32"/>
              <a:gd name="T12" fmla="*/ 2147483647 w 32"/>
              <a:gd name="T13" fmla="*/ 2147483647 h 32"/>
              <a:gd name="T14" fmla="*/ 2147483647 w 32"/>
              <a:gd name="T15" fmla="*/ 2147483647 h 32"/>
              <a:gd name="T16" fmla="*/ 2147483647 w 32"/>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32"/>
              <a:gd name="T29" fmla="*/ 32 w 32"/>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32">
                <a:moveTo>
                  <a:pt x="16" y="0"/>
                </a:moveTo>
                <a:lnTo>
                  <a:pt x="8" y="8"/>
                </a:lnTo>
                <a:lnTo>
                  <a:pt x="0" y="16"/>
                </a:lnTo>
                <a:lnTo>
                  <a:pt x="8" y="32"/>
                </a:lnTo>
                <a:lnTo>
                  <a:pt x="16" y="32"/>
                </a:lnTo>
                <a:lnTo>
                  <a:pt x="32" y="32"/>
                </a:lnTo>
                <a:lnTo>
                  <a:pt x="32" y="16"/>
                </a:lnTo>
                <a:lnTo>
                  <a:pt x="32" y="8"/>
                </a:lnTo>
                <a:lnTo>
                  <a:pt x="16"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90" name="Freeform 42"/>
          <p:cNvSpPr>
            <a:spLocks/>
          </p:cNvSpPr>
          <p:nvPr/>
        </p:nvSpPr>
        <p:spPr bwMode="auto">
          <a:xfrm>
            <a:off x="2844800" y="2971940"/>
            <a:ext cx="165100" cy="317500"/>
          </a:xfrm>
          <a:custGeom>
            <a:avLst/>
            <a:gdLst>
              <a:gd name="T0" fmla="*/ 2147483647 w 104"/>
              <a:gd name="T1" fmla="*/ 2147483647 h 200"/>
              <a:gd name="T2" fmla="*/ 0 w 104"/>
              <a:gd name="T3" fmla="*/ 2147483647 h 200"/>
              <a:gd name="T4" fmla="*/ 0 w 104"/>
              <a:gd name="T5" fmla="*/ 2147483647 h 200"/>
              <a:gd name="T6" fmla="*/ 0 w 104"/>
              <a:gd name="T7" fmla="*/ 2147483647 h 200"/>
              <a:gd name="T8" fmla="*/ 2147483647 w 104"/>
              <a:gd name="T9" fmla="*/ 2147483647 h 200"/>
              <a:gd name="T10" fmla="*/ 2147483647 w 104"/>
              <a:gd name="T11" fmla="*/ 0 h 200"/>
              <a:gd name="T12" fmla="*/ 2147483647 w 104"/>
              <a:gd name="T13" fmla="*/ 2147483647 h 200"/>
              <a:gd name="T14" fmla="*/ 2147483647 w 104"/>
              <a:gd name="T15" fmla="*/ 2147483647 h 200"/>
              <a:gd name="T16" fmla="*/ 2147483647 w 104"/>
              <a:gd name="T17" fmla="*/ 2147483647 h 200"/>
              <a:gd name="T18" fmla="*/ 2147483647 w 104"/>
              <a:gd name="T19" fmla="*/ 2147483647 h 200"/>
              <a:gd name="T20" fmla="*/ 2147483647 w 104"/>
              <a:gd name="T21" fmla="*/ 2147483647 h 200"/>
              <a:gd name="T22" fmla="*/ 2147483647 w 104"/>
              <a:gd name="T23" fmla="*/ 2147483647 h 200"/>
              <a:gd name="T24" fmla="*/ 2147483647 w 104"/>
              <a:gd name="T25" fmla="*/ 2147483647 h 200"/>
              <a:gd name="T26" fmla="*/ 2147483647 w 104"/>
              <a:gd name="T27" fmla="*/ 2147483647 h 200"/>
              <a:gd name="T28" fmla="*/ 2147483647 w 104"/>
              <a:gd name="T29" fmla="*/ 2147483647 h 200"/>
              <a:gd name="T30" fmla="*/ 0 w 104"/>
              <a:gd name="T31" fmla="*/ 2147483647 h 200"/>
              <a:gd name="T32" fmla="*/ 0 w 104"/>
              <a:gd name="T33" fmla="*/ 2147483647 h 200"/>
              <a:gd name="T34" fmla="*/ 2147483647 w 104"/>
              <a:gd name="T35" fmla="*/ 2147483647 h 200"/>
              <a:gd name="T36" fmla="*/ 2147483647 w 104"/>
              <a:gd name="T37" fmla="*/ 2147483647 h 2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200"/>
              <a:gd name="T59" fmla="*/ 104 w 104"/>
              <a:gd name="T60" fmla="*/ 200 h 2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200">
                <a:moveTo>
                  <a:pt x="48" y="200"/>
                </a:moveTo>
                <a:lnTo>
                  <a:pt x="0" y="200"/>
                </a:lnTo>
                <a:lnTo>
                  <a:pt x="48" y="32"/>
                </a:lnTo>
                <a:lnTo>
                  <a:pt x="48" y="0"/>
                </a:lnTo>
                <a:lnTo>
                  <a:pt x="56" y="32"/>
                </a:lnTo>
                <a:lnTo>
                  <a:pt x="104" y="200"/>
                </a:lnTo>
                <a:lnTo>
                  <a:pt x="96" y="200"/>
                </a:lnTo>
                <a:lnTo>
                  <a:pt x="48" y="32"/>
                </a:lnTo>
                <a:lnTo>
                  <a:pt x="56" y="32"/>
                </a:lnTo>
                <a:lnTo>
                  <a:pt x="8" y="200"/>
                </a:lnTo>
                <a:lnTo>
                  <a:pt x="0" y="200"/>
                </a:lnTo>
                <a:lnTo>
                  <a:pt x="0" y="192"/>
                </a:lnTo>
                <a:lnTo>
                  <a:pt x="48" y="192"/>
                </a:lnTo>
                <a:lnTo>
                  <a:pt x="48" y="20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91" name="Freeform 43"/>
          <p:cNvSpPr>
            <a:spLocks/>
          </p:cNvSpPr>
          <p:nvPr/>
        </p:nvSpPr>
        <p:spPr bwMode="auto">
          <a:xfrm>
            <a:off x="2921000" y="3276740"/>
            <a:ext cx="76200" cy="12700"/>
          </a:xfrm>
          <a:custGeom>
            <a:avLst/>
            <a:gdLst>
              <a:gd name="T0" fmla="*/ 2147483647 w 48"/>
              <a:gd name="T1" fmla="*/ 2147483647 h 8"/>
              <a:gd name="T2" fmla="*/ 0 w 48"/>
              <a:gd name="T3" fmla="*/ 2147483647 h 8"/>
              <a:gd name="T4" fmla="*/ 0 w 48"/>
              <a:gd name="T5" fmla="*/ 0 h 8"/>
              <a:gd name="T6" fmla="*/ 0 w 48"/>
              <a:gd name="T7" fmla="*/ 0 h 8"/>
              <a:gd name="T8" fmla="*/ 0 w 48"/>
              <a:gd name="T9" fmla="*/ 0 h 8"/>
              <a:gd name="T10" fmla="*/ 2147483647 w 48"/>
              <a:gd name="T11" fmla="*/ 0 h 8"/>
              <a:gd name="T12" fmla="*/ 2147483647 w 48"/>
              <a:gd name="T13" fmla="*/ 2147483647 h 8"/>
              <a:gd name="T14" fmla="*/ 0 60000 65536"/>
              <a:gd name="T15" fmla="*/ 0 60000 65536"/>
              <a:gd name="T16" fmla="*/ 0 60000 65536"/>
              <a:gd name="T17" fmla="*/ 0 60000 65536"/>
              <a:gd name="T18" fmla="*/ 0 60000 65536"/>
              <a:gd name="T19" fmla="*/ 0 60000 65536"/>
              <a:gd name="T20" fmla="*/ 0 60000 65536"/>
              <a:gd name="T21" fmla="*/ 0 w 48"/>
              <a:gd name="T22" fmla="*/ 0 h 8"/>
              <a:gd name="T23" fmla="*/ 48 w 4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8">
                <a:moveTo>
                  <a:pt x="48" y="8"/>
                </a:moveTo>
                <a:lnTo>
                  <a:pt x="0" y="8"/>
                </a:lnTo>
                <a:lnTo>
                  <a:pt x="0" y="0"/>
                </a:lnTo>
                <a:lnTo>
                  <a:pt x="48" y="0"/>
                </a:lnTo>
                <a:lnTo>
                  <a:pt x="48" y="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92" name="Freeform 44"/>
          <p:cNvSpPr>
            <a:spLocks/>
          </p:cNvSpPr>
          <p:nvPr/>
        </p:nvSpPr>
        <p:spPr bwMode="auto">
          <a:xfrm>
            <a:off x="2844800" y="3022740"/>
            <a:ext cx="152400" cy="266700"/>
          </a:xfrm>
          <a:custGeom>
            <a:avLst/>
            <a:gdLst>
              <a:gd name="T0" fmla="*/ 2147483647 w 96"/>
              <a:gd name="T1" fmla="*/ 2147483647 h 168"/>
              <a:gd name="T2" fmla="*/ 0 w 96"/>
              <a:gd name="T3" fmla="*/ 2147483647 h 168"/>
              <a:gd name="T4" fmla="*/ 2147483647 w 96"/>
              <a:gd name="T5" fmla="*/ 0 h 168"/>
              <a:gd name="T6" fmla="*/ 2147483647 w 96"/>
              <a:gd name="T7" fmla="*/ 2147483647 h 168"/>
              <a:gd name="T8" fmla="*/ 2147483647 w 96"/>
              <a:gd name="T9" fmla="*/ 2147483647 h 168"/>
              <a:gd name="T10" fmla="*/ 0 60000 65536"/>
              <a:gd name="T11" fmla="*/ 0 60000 65536"/>
              <a:gd name="T12" fmla="*/ 0 60000 65536"/>
              <a:gd name="T13" fmla="*/ 0 60000 65536"/>
              <a:gd name="T14" fmla="*/ 0 60000 65536"/>
              <a:gd name="T15" fmla="*/ 0 w 96"/>
              <a:gd name="T16" fmla="*/ 0 h 168"/>
              <a:gd name="T17" fmla="*/ 96 w 96"/>
              <a:gd name="T18" fmla="*/ 168 h 168"/>
            </a:gdLst>
            <a:ahLst/>
            <a:cxnLst>
              <a:cxn ang="T10">
                <a:pos x="T0" y="T1"/>
              </a:cxn>
              <a:cxn ang="T11">
                <a:pos x="T2" y="T3"/>
              </a:cxn>
              <a:cxn ang="T12">
                <a:pos x="T4" y="T5"/>
              </a:cxn>
              <a:cxn ang="T13">
                <a:pos x="T6" y="T7"/>
              </a:cxn>
              <a:cxn ang="T14">
                <a:pos x="T8" y="T9"/>
              </a:cxn>
            </a:cxnLst>
            <a:rect l="T15" t="T16" r="T17" b="T18"/>
            <a:pathLst>
              <a:path w="96" h="168">
                <a:moveTo>
                  <a:pt x="48" y="168"/>
                </a:moveTo>
                <a:lnTo>
                  <a:pt x="0" y="168"/>
                </a:lnTo>
                <a:lnTo>
                  <a:pt x="48" y="0"/>
                </a:lnTo>
                <a:lnTo>
                  <a:pt x="96" y="168"/>
                </a:lnTo>
                <a:lnTo>
                  <a:pt x="48" y="16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93" name="Rectangle 45"/>
          <p:cNvSpPr>
            <a:spLocks noChangeArrowheads="1"/>
          </p:cNvSpPr>
          <p:nvPr/>
        </p:nvSpPr>
        <p:spPr bwMode="auto">
          <a:xfrm>
            <a:off x="2895600" y="4367353"/>
            <a:ext cx="50800" cy="25400"/>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22594" name="Rectangle 46"/>
          <p:cNvSpPr>
            <a:spLocks noChangeArrowheads="1"/>
          </p:cNvSpPr>
          <p:nvPr/>
        </p:nvSpPr>
        <p:spPr bwMode="auto">
          <a:xfrm>
            <a:off x="2895600" y="3264040"/>
            <a:ext cx="50800" cy="25400"/>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22595" name="Rectangle 47"/>
          <p:cNvSpPr>
            <a:spLocks noChangeArrowheads="1"/>
          </p:cNvSpPr>
          <p:nvPr/>
        </p:nvSpPr>
        <p:spPr bwMode="auto">
          <a:xfrm>
            <a:off x="2895600" y="3289440"/>
            <a:ext cx="50800" cy="1077913"/>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22596" name="Freeform 51"/>
          <p:cNvSpPr>
            <a:spLocks/>
          </p:cNvSpPr>
          <p:nvPr/>
        </p:nvSpPr>
        <p:spPr bwMode="auto">
          <a:xfrm>
            <a:off x="5624513" y="2878278"/>
            <a:ext cx="266700" cy="190500"/>
          </a:xfrm>
          <a:custGeom>
            <a:avLst/>
            <a:gdLst>
              <a:gd name="T0" fmla="*/ 2147483647 w 168"/>
              <a:gd name="T1" fmla="*/ 2147483647 h 120"/>
              <a:gd name="T2" fmla="*/ 0 w 168"/>
              <a:gd name="T3" fmla="*/ 2147483647 h 120"/>
              <a:gd name="T4" fmla="*/ 2147483647 w 168"/>
              <a:gd name="T5" fmla="*/ 0 h 120"/>
              <a:gd name="T6" fmla="*/ 2147483647 w 168"/>
              <a:gd name="T7" fmla="*/ 2147483647 h 120"/>
              <a:gd name="T8" fmla="*/ 2147483647 w 168"/>
              <a:gd name="T9" fmla="*/ 2147483647 h 120"/>
              <a:gd name="T10" fmla="*/ 0 60000 65536"/>
              <a:gd name="T11" fmla="*/ 0 60000 65536"/>
              <a:gd name="T12" fmla="*/ 0 60000 65536"/>
              <a:gd name="T13" fmla="*/ 0 60000 65536"/>
              <a:gd name="T14" fmla="*/ 0 60000 65536"/>
              <a:gd name="T15" fmla="*/ 0 w 168"/>
              <a:gd name="T16" fmla="*/ 0 h 120"/>
              <a:gd name="T17" fmla="*/ 168 w 168"/>
              <a:gd name="T18" fmla="*/ 120 h 120"/>
            </a:gdLst>
            <a:ahLst/>
            <a:cxnLst>
              <a:cxn ang="T10">
                <a:pos x="T0" y="T1"/>
              </a:cxn>
              <a:cxn ang="T11">
                <a:pos x="T2" y="T3"/>
              </a:cxn>
              <a:cxn ang="T12">
                <a:pos x="T4" y="T5"/>
              </a:cxn>
              <a:cxn ang="T13">
                <a:pos x="T6" y="T7"/>
              </a:cxn>
              <a:cxn ang="T14">
                <a:pos x="T8" y="T9"/>
              </a:cxn>
            </a:cxnLst>
            <a:rect l="T15" t="T16" r="T17" b="T18"/>
            <a:pathLst>
              <a:path w="168" h="120">
                <a:moveTo>
                  <a:pt x="24" y="80"/>
                </a:moveTo>
                <a:lnTo>
                  <a:pt x="0" y="32"/>
                </a:lnTo>
                <a:lnTo>
                  <a:pt x="168" y="0"/>
                </a:lnTo>
                <a:lnTo>
                  <a:pt x="40" y="120"/>
                </a:lnTo>
                <a:lnTo>
                  <a:pt x="24" y="8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97" name="Freeform 52"/>
          <p:cNvSpPr>
            <a:spLocks/>
          </p:cNvSpPr>
          <p:nvPr/>
        </p:nvSpPr>
        <p:spPr bwMode="auto">
          <a:xfrm>
            <a:off x="2882900" y="4341953"/>
            <a:ext cx="50800" cy="63500"/>
          </a:xfrm>
          <a:custGeom>
            <a:avLst/>
            <a:gdLst>
              <a:gd name="T0" fmla="*/ 2147483647 w 32"/>
              <a:gd name="T1" fmla="*/ 0 h 40"/>
              <a:gd name="T2" fmla="*/ 0 w 32"/>
              <a:gd name="T3" fmla="*/ 2147483647 h 40"/>
              <a:gd name="T4" fmla="*/ 2147483647 w 32"/>
              <a:gd name="T5" fmla="*/ 2147483647 h 40"/>
              <a:gd name="T6" fmla="*/ 2147483647 w 32"/>
              <a:gd name="T7" fmla="*/ 2147483647 h 40"/>
              <a:gd name="T8" fmla="*/ 2147483647 w 32"/>
              <a:gd name="T9" fmla="*/ 0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16" y="0"/>
                </a:moveTo>
                <a:lnTo>
                  <a:pt x="0" y="8"/>
                </a:lnTo>
                <a:lnTo>
                  <a:pt x="16" y="40"/>
                </a:lnTo>
                <a:lnTo>
                  <a:pt x="32" y="32"/>
                </a:lnTo>
                <a:lnTo>
                  <a:pt x="16"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98" name="Freeform 55"/>
          <p:cNvSpPr>
            <a:spLocks/>
          </p:cNvSpPr>
          <p:nvPr/>
        </p:nvSpPr>
        <p:spPr bwMode="auto">
          <a:xfrm>
            <a:off x="4864100" y="5180153"/>
            <a:ext cx="50800" cy="38100"/>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0 w 32"/>
              <a:gd name="T11" fmla="*/ 2147483647 h 24"/>
              <a:gd name="T12" fmla="*/ 2147483647 w 32"/>
              <a:gd name="T13" fmla="*/ 2147483647 h 24"/>
              <a:gd name="T14" fmla="*/ 2147483647 w 32"/>
              <a:gd name="T15" fmla="*/ 2147483647 h 24"/>
              <a:gd name="T16" fmla="*/ 2147483647 w 32"/>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24"/>
              <a:gd name="T29" fmla="*/ 32 w 3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24">
                <a:moveTo>
                  <a:pt x="32" y="16"/>
                </a:moveTo>
                <a:lnTo>
                  <a:pt x="32" y="8"/>
                </a:lnTo>
                <a:lnTo>
                  <a:pt x="16" y="0"/>
                </a:lnTo>
                <a:lnTo>
                  <a:pt x="8" y="0"/>
                </a:lnTo>
                <a:lnTo>
                  <a:pt x="0" y="8"/>
                </a:lnTo>
                <a:lnTo>
                  <a:pt x="0" y="16"/>
                </a:lnTo>
                <a:lnTo>
                  <a:pt x="8" y="24"/>
                </a:lnTo>
                <a:lnTo>
                  <a:pt x="16" y="24"/>
                </a:lnTo>
                <a:lnTo>
                  <a:pt x="32" y="16"/>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599" name="Freeform 56"/>
          <p:cNvSpPr>
            <a:spLocks/>
          </p:cNvSpPr>
          <p:nvPr/>
        </p:nvSpPr>
        <p:spPr bwMode="auto">
          <a:xfrm>
            <a:off x="4864100" y="5129353"/>
            <a:ext cx="266700" cy="190500"/>
          </a:xfrm>
          <a:custGeom>
            <a:avLst/>
            <a:gdLst>
              <a:gd name="T0" fmla="*/ 2147483647 w 168"/>
              <a:gd name="T1" fmla="*/ 2147483647 h 120"/>
              <a:gd name="T2" fmla="*/ 2147483647 w 168"/>
              <a:gd name="T3" fmla="*/ 0 h 120"/>
              <a:gd name="T4" fmla="*/ 2147483647 w 168"/>
              <a:gd name="T5" fmla="*/ 0 h 120"/>
              <a:gd name="T6" fmla="*/ 2147483647 w 168"/>
              <a:gd name="T7" fmla="*/ 0 h 120"/>
              <a:gd name="T8" fmla="*/ 2147483647 w 168"/>
              <a:gd name="T9" fmla="*/ 2147483647 h 120"/>
              <a:gd name="T10" fmla="*/ 2147483647 w 168"/>
              <a:gd name="T11" fmla="*/ 2147483647 h 120"/>
              <a:gd name="T12" fmla="*/ 2147483647 w 168"/>
              <a:gd name="T13" fmla="*/ 2147483647 h 120"/>
              <a:gd name="T14" fmla="*/ 0 w 168"/>
              <a:gd name="T15" fmla="*/ 2147483647 h 120"/>
              <a:gd name="T16" fmla="*/ 0 w 168"/>
              <a:gd name="T17" fmla="*/ 2147483647 h 120"/>
              <a:gd name="T18" fmla="*/ 0 w 168"/>
              <a:gd name="T19" fmla="*/ 2147483647 h 120"/>
              <a:gd name="T20" fmla="*/ 0 w 168"/>
              <a:gd name="T21" fmla="*/ 2147483647 h 120"/>
              <a:gd name="T22" fmla="*/ 2147483647 w 168"/>
              <a:gd name="T23" fmla="*/ 2147483647 h 120"/>
              <a:gd name="T24" fmla="*/ 2147483647 w 168"/>
              <a:gd name="T25" fmla="*/ 2147483647 h 120"/>
              <a:gd name="T26" fmla="*/ 2147483647 w 168"/>
              <a:gd name="T27" fmla="*/ 2147483647 h 120"/>
              <a:gd name="T28" fmla="*/ 2147483647 w 168"/>
              <a:gd name="T29" fmla="*/ 2147483647 h 120"/>
              <a:gd name="T30" fmla="*/ 2147483647 w 168"/>
              <a:gd name="T31" fmla="*/ 0 h 120"/>
              <a:gd name="T32" fmla="*/ 2147483647 w 168"/>
              <a:gd name="T33" fmla="*/ 0 h 120"/>
              <a:gd name="T34" fmla="*/ 2147483647 w 168"/>
              <a:gd name="T35" fmla="*/ 2147483647 h 120"/>
              <a:gd name="T36" fmla="*/ 2147483647 w 168"/>
              <a:gd name="T37" fmla="*/ 2147483647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8"/>
              <a:gd name="T58" fmla="*/ 0 h 120"/>
              <a:gd name="T59" fmla="*/ 168 w 168"/>
              <a:gd name="T60" fmla="*/ 120 h 1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8" h="120">
                <a:moveTo>
                  <a:pt x="16" y="48"/>
                </a:moveTo>
                <a:lnTo>
                  <a:pt x="32" y="0"/>
                </a:lnTo>
                <a:lnTo>
                  <a:pt x="168" y="112"/>
                </a:lnTo>
                <a:lnTo>
                  <a:pt x="168" y="120"/>
                </a:lnTo>
                <a:lnTo>
                  <a:pt x="0" y="96"/>
                </a:lnTo>
                <a:lnTo>
                  <a:pt x="0" y="88"/>
                </a:lnTo>
                <a:lnTo>
                  <a:pt x="168" y="112"/>
                </a:lnTo>
                <a:lnTo>
                  <a:pt x="168" y="120"/>
                </a:lnTo>
                <a:lnTo>
                  <a:pt x="32" y="8"/>
                </a:lnTo>
                <a:lnTo>
                  <a:pt x="32" y="0"/>
                </a:lnTo>
                <a:lnTo>
                  <a:pt x="40" y="0"/>
                </a:lnTo>
                <a:lnTo>
                  <a:pt x="24" y="48"/>
                </a:lnTo>
                <a:lnTo>
                  <a:pt x="16" y="4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00" name="Freeform 57"/>
          <p:cNvSpPr>
            <a:spLocks/>
          </p:cNvSpPr>
          <p:nvPr/>
        </p:nvSpPr>
        <p:spPr bwMode="auto">
          <a:xfrm>
            <a:off x="4864100" y="5205553"/>
            <a:ext cx="38100" cy="63500"/>
          </a:xfrm>
          <a:custGeom>
            <a:avLst/>
            <a:gdLst>
              <a:gd name="T0" fmla="*/ 0 w 24"/>
              <a:gd name="T1" fmla="*/ 2147483647 h 40"/>
              <a:gd name="T2" fmla="*/ 2147483647 w 24"/>
              <a:gd name="T3" fmla="*/ 0 h 40"/>
              <a:gd name="T4" fmla="*/ 2147483647 w 24"/>
              <a:gd name="T5" fmla="*/ 0 h 40"/>
              <a:gd name="T6" fmla="*/ 2147483647 w 24"/>
              <a:gd name="T7" fmla="*/ 0 h 40"/>
              <a:gd name="T8" fmla="*/ 2147483647 w 24"/>
              <a:gd name="T9" fmla="*/ 0 h 40"/>
              <a:gd name="T10" fmla="*/ 2147483647 w 24"/>
              <a:gd name="T11" fmla="*/ 2147483647 h 40"/>
              <a:gd name="T12" fmla="*/ 0 w 24"/>
              <a:gd name="T13" fmla="*/ 2147483647 h 40"/>
              <a:gd name="T14" fmla="*/ 0 60000 65536"/>
              <a:gd name="T15" fmla="*/ 0 60000 65536"/>
              <a:gd name="T16" fmla="*/ 0 60000 65536"/>
              <a:gd name="T17" fmla="*/ 0 60000 65536"/>
              <a:gd name="T18" fmla="*/ 0 60000 65536"/>
              <a:gd name="T19" fmla="*/ 0 60000 65536"/>
              <a:gd name="T20" fmla="*/ 0 60000 65536"/>
              <a:gd name="T21" fmla="*/ 0 w 24"/>
              <a:gd name="T22" fmla="*/ 0 h 40"/>
              <a:gd name="T23" fmla="*/ 24 w 24"/>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40">
                <a:moveTo>
                  <a:pt x="0" y="40"/>
                </a:moveTo>
                <a:lnTo>
                  <a:pt x="16" y="0"/>
                </a:lnTo>
                <a:lnTo>
                  <a:pt x="24" y="0"/>
                </a:lnTo>
                <a:lnTo>
                  <a:pt x="8" y="40"/>
                </a:lnTo>
                <a:lnTo>
                  <a:pt x="0" y="4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01" name="Freeform 58"/>
          <p:cNvSpPr>
            <a:spLocks/>
          </p:cNvSpPr>
          <p:nvPr/>
        </p:nvSpPr>
        <p:spPr bwMode="auto">
          <a:xfrm>
            <a:off x="4864100" y="5129353"/>
            <a:ext cx="266700" cy="177800"/>
          </a:xfrm>
          <a:custGeom>
            <a:avLst/>
            <a:gdLst>
              <a:gd name="T0" fmla="*/ 2147483647 w 168"/>
              <a:gd name="T1" fmla="*/ 2147483647 h 112"/>
              <a:gd name="T2" fmla="*/ 2147483647 w 168"/>
              <a:gd name="T3" fmla="*/ 0 h 112"/>
              <a:gd name="T4" fmla="*/ 2147483647 w 168"/>
              <a:gd name="T5" fmla="*/ 2147483647 h 112"/>
              <a:gd name="T6" fmla="*/ 0 w 168"/>
              <a:gd name="T7" fmla="*/ 2147483647 h 112"/>
              <a:gd name="T8" fmla="*/ 2147483647 w 168"/>
              <a:gd name="T9" fmla="*/ 2147483647 h 112"/>
              <a:gd name="T10" fmla="*/ 0 60000 65536"/>
              <a:gd name="T11" fmla="*/ 0 60000 65536"/>
              <a:gd name="T12" fmla="*/ 0 60000 65536"/>
              <a:gd name="T13" fmla="*/ 0 60000 65536"/>
              <a:gd name="T14" fmla="*/ 0 60000 65536"/>
              <a:gd name="T15" fmla="*/ 0 w 168"/>
              <a:gd name="T16" fmla="*/ 0 h 112"/>
              <a:gd name="T17" fmla="*/ 168 w 168"/>
              <a:gd name="T18" fmla="*/ 112 h 112"/>
            </a:gdLst>
            <a:ahLst/>
            <a:cxnLst>
              <a:cxn ang="T10">
                <a:pos x="T0" y="T1"/>
              </a:cxn>
              <a:cxn ang="T11">
                <a:pos x="T2" y="T3"/>
              </a:cxn>
              <a:cxn ang="T12">
                <a:pos x="T4" y="T5"/>
              </a:cxn>
              <a:cxn ang="T13">
                <a:pos x="T6" y="T7"/>
              </a:cxn>
              <a:cxn ang="T14">
                <a:pos x="T8" y="T9"/>
              </a:cxn>
            </a:cxnLst>
            <a:rect l="T15" t="T16" r="T17" b="T18"/>
            <a:pathLst>
              <a:path w="168" h="112">
                <a:moveTo>
                  <a:pt x="16" y="48"/>
                </a:moveTo>
                <a:lnTo>
                  <a:pt x="32" y="0"/>
                </a:lnTo>
                <a:lnTo>
                  <a:pt x="168" y="112"/>
                </a:lnTo>
                <a:lnTo>
                  <a:pt x="0" y="88"/>
                </a:lnTo>
                <a:lnTo>
                  <a:pt x="16" y="4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02" name="Freeform 59"/>
          <p:cNvSpPr>
            <a:spLocks/>
          </p:cNvSpPr>
          <p:nvPr/>
        </p:nvSpPr>
        <p:spPr bwMode="auto">
          <a:xfrm>
            <a:off x="2882900" y="4329253"/>
            <a:ext cx="50800" cy="63500"/>
          </a:xfrm>
          <a:custGeom>
            <a:avLst/>
            <a:gdLst>
              <a:gd name="T0" fmla="*/ 2147483647 w 32"/>
              <a:gd name="T1" fmla="*/ 2147483647 h 40"/>
              <a:gd name="T2" fmla="*/ 2147483647 w 32"/>
              <a:gd name="T3" fmla="*/ 0 h 40"/>
              <a:gd name="T4" fmla="*/ 0 w 32"/>
              <a:gd name="T5" fmla="*/ 2147483647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8"/>
                </a:moveTo>
                <a:lnTo>
                  <a:pt x="16" y="0"/>
                </a:lnTo>
                <a:lnTo>
                  <a:pt x="0" y="32"/>
                </a:lnTo>
                <a:lnTo>
                  <a:pt x="16" y="40"/>
                </a:lnTo>
                <a:lnTo>
                  <a:pt x="32" y="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03" name="Freeform 60"/>
          <p:cNvSpPr>
            <a:spLocks/>
          </p:cNvSpPr>
          <p:nvPr/>
        </p:nvSpPr>
        <p:spPr bwMode="auto">
          <a:xfrm>
            <a:off x="4876800" y="5167453"/>
            <a:ext cx="50800" cy="63500"/>
          </a:xfrm>
          <a:custGeom>
            <a:avLst/>
            <a:gdLst>
              <a:gd name="T0" fmla="*/ 2147483647 w 32"/>
              <a:gd name="T1" fmla="*/ 0 h 40"/>
              <a:gd name="T2" fmla="*/ 2147483647 w 32"/>
              <a:gd name="T3" fmla="*/ 2147483647 h 40"/>
              <a:gd name="T4" fmla="*/ 2147483647 w 32"/>
              <a:gd name="T5" fmla="*/ 2147483647 h 40"/>
              <a:gd name="T6" fmla="*/ 0 w 32"/>
              <a:gd name="T7" fmla="*/ 2147483647 h 40"/>
              <a:gd name="T8" fmla="*/ 2147483647 w 32"/>
              <a:gd name="T9" fmla="*/ 0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16" y="0"/>
                </a:moveTo>
                <a:lnTo>
                  <a:pt x="32" y="8"/>
                </a:lnTo>
                <a:lnTo>
                  <a:pt x="16" y="40"/>
                </a:lnTo>
                <a:lnTo>
                  <a:pt x="0" y="32"/>
                </a:lnTo>
                <a:lnTo>
                  <a:pt x="16"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04" name="Freeform 61"/>
          <p:cNvSpPr>
            <a:spLocks/>
          </p:cNvSpPr>
          <p:nvPr/>
        </p:nvSpPr>
        <p:spPr bwMode="auto">
          <a:xfrm>
            <a:off x="2908300" y="4341953"/>
            <a:ext cx="1993900" cy="876300"/>
          </a:xfrm>
          <a:custGeom>
            <a:avLst/>
            <a:gdLst>
              <a:gd name="T0" fmla="*/ 2147483647 w 1256"/>
              <a:gd name="T1" fmla="*/ 0 h 552"/>
              <a:gd name="T2" fmla="*/ 0 w 1256"/>
              <a:gd name="T3" fmla="*/ 2147483647 h 552"/>
              <a:gd name="T4" fmla="*/ 2147483647 w 1256"/>
              <a:gd name="T5" fmla="*/ 2147483647 h 552"/>
              <a:gd name="T6" fmla="*/ 2147483647 w 1256"/>
              <a:gd name="T7" fmla="*/ 2147483647 h 552"/>
              <a:gd name="T8" fmla="*/ 2147483647 w 1256"/>
              <a:gd name="T9" fmla="*/ 0 h 552"/>
              <a:gd name="T10" fmla="*/ 0 60000 65536"/>
              <a:gd name="T11" fmla="*/ 0 60000 65536"/>
              <a:gd name="T12" fmla="*/ 0 60000 65536"/>
              <a:gd name="T13" fmla="*/ 0 60000 65536"/>
              <a:gd name="T14" fmla="*/ 0 60000 65536"/>
              <a:gd name="T15" fmla="*/ 0 w 1256"/>
              <a:gd name="T16" fmla="*/ 0 h 552"/>
              <a:gd name="T17" fmla="*/ 1256 w 1256"/>
              <a:gd name="T18" fmla="*/ 552 h 552"/>
            </a:gdLst>
            <a:ahLst/>
            <a:cxnLst>
              <a:cxn ang="T10">
                <a:pos x="T0" y="T1"/>
              </a:cxn>
              <a:cxn ang="T11">
                <a:pos x="T2" y="T3"/>
              </a:cxn>
              <a:cxn ang="T12">
                <a:pos x="T4" y="T5"/>
              </a:cxn>
              <a:cxn ang="T13">
                <a:pos x="T6" y="T7"/>
              </a:cxn>
              <a:cxn ang="T14">
                <a:pos x="T8" y="T9"/>
              </a:cxn>
            </a:cxnLst>
            <a:rect l="T15" t="T16" r="T17" b="T18"/>
            <a:pathLst>
              <a:path w="1256" h="552">
                <a:moveTo>
                  <a:pt x="16" y="0"/>
                </a:moveTo>
                <a:lnTo>
                  <a:pt x="0" y="32"/>
                </a:lnTo>
                <a:lnTo>
                  <a:pt x="1240" y="552"/>
                </a:lnTo>
                <a:lnTo>
                  <a:pt x="1256" y="520"/>
                </a:lnTo>
                <a:lnTo>
                  <a:pt x="16"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05" name="Rectangle 62"/>
          <p:cNvSpPr>
            <a:spLocks noChangeArrowheads="1"/>
          </p:cNvSpPr>
          <p:nvPr/>
        </p:nvSpPr>
        <p:spPr bwMode="auto">
          <a:xfrm>
            <a:off x="2582859" y="2698890"/>
            <a:ext cx="6572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a:solidFill>
                  <a:srgbClr val="000000"/>
                </a:solidFill>
              </a:rPr>
              <a:t>Opacity </a:t>
            </a:r>
            <a:endParaRPr kumimoji="1" lang="en-US" sz="1400" i="0" u="sng"/>
          </a:p>
        </p:txBody>
      </p:sp>
      <p:sp>
        <p:nvSpPr>
          <p:cNvPr id="22606" name="Rectangle 64"/>
          <p:cNvSpPr>
            <a:spLocks noChangeArrowheads="1"/>
          </p:cNvSpPr>
          <p:nvPr/>
        </p:nvSpPr>
        <p:spPr bwMode="auto">
          <a:xfrm>
            <a:off x="5417444" y="2590940"/>
            <a:ext cx="16206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a:solidFill>
                  <a:srgbClr val="000000"/>
                </a:solidFill>
              </a:rPr>
              <a:t>Gradient magnitude </a:t>
            </a:r>
            <a:endParaRPr kumimoji="1" lang="en-US" sz="1400" i="0" u="sng"/>
          </a:p>
        </p:txBody>
      </p:sp>
      <p:sp>
        <p:nvSpPr>
          <p:cNvPr id="22607" name="Rectangle 65"/>
          <p:cNvSpPr>
            <a:spLocks noChangeArrowheads="1"/>
          </p:cNvSpPr>
          <p:nvPr/>
        </p:nvSpPr>
        <p:spPr bwMode="auto">
          <a:xfrm>
            <a:off x="7308282" y="2581529"/>
            <a:ext cx="464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dirty="0">
                <a:solidFill>
                  <a:srgbClr val="000000"/>
                </a:solidFill>
              </a:rPr>
              <a:t>|</a:t>
            </a:r>
            <a:endParaRPr kumimoji="1" lang="en-US" sz="1400" i="0" u="sng" dirty="0"/>
          </a:p>
        </p:txBody>
      </p:sp>
      <p:sp>
        <p:nvSpPr>
          <p:cNvPr id="22608" name="Rectangle 71"/>
          <p:cNvSpPr>
            <a:spLocks noChangeArrowheads="1"/>
          </p:cNvSpPr>
          <p:nvPr/>
        </p:nvSpPr>
        <p:spPr bwMode="auto">
          <a:xfrm>
            <a:off x="7921634" y="2590196"/>
            <a:ext cx="464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i="0" dirty="0" smtClean="0">
                <a:solidFill>
                  <a:srgbClr val="000000"/>
                </a:solidFill>
              </a:rPr>
              <a:t>|</a:t>
            </a:r>
            <a:endParaRPr kumimoji="1" lang="en-US" sz="1400" i="0" u="sng" dirty="0"/>
          </a:p>
        </p:txBody>
      </p:sp>
      <p:sp>
        <p:nvSpPr>
          <p:cNvPr id="22609" name="Rectangle 72"/>
          <p:cNvSpPr>
            <a:spLocks noChangeArrowheads="1"/>
          </p:cNvSpPr>
          <p:nvPr/>
        </p:nvSpPr>
        <p:spPr bwMode="auto">
          <a:xfrm>
            <a:off x="7921634" y="2602896"/>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i="0" dirty="0">
                <a:solidFill>
                  <a:srgbClr val="000000"/>
                </a:solidFill>
              </a:rPr>
              <a:t> </a:t>
            </a:r>
            <a:endParaRPr kumimoji="1" lang="en-US" sz="1400" i="0" u="sng" dirty="0"/>
          </a:p>
        </p:txBody>
      </p:sp>
      <p:sp>
        <p:nvSpPr>
          <p:cNvPr id="22610" name="Freeform 73"/>
          <p:cNvSpPr>
            <a:spLocks/>
          </p:cNvSpPr>
          <p:nvPr/>
        </p:nvSpPr>
        <p:spPr bwMode="auto">
          <a:xfrm>
            <a:off x="4622800" y="5040453"/>
            <a:ext cx="25400" cy="38100"/>
          </a:xfrm>
          <a:custGeom>
            <a:avLst/>
            <a:gdLst>
              <a:gd name="T0" fmla="*/ 2147483647 w 16"/>
              <a:gd name="T1" fmla="*/ 0 h 24"/>
              <a:gd name="T2" fmla="*/ 0 w 16"/>
              <a:gd name="T3" fmla="*/ 0 h 24"/>
              <a:gd name="T4" fmla="*/ 2147483647 w 16"/>
              <a:gd name="T5" fmla="*/ 2147483647 h 24"/>
              <a:gd name="T6" fmla="*/ 2147483647 w 16"/>
              <a:gd name="T7" fmla="*/ 2147483647 h 24"/>
              <a:gd name="T8" fmla="*/ 2147483647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8" y="0"/>
                </a:moveTo>
                <a:lnTo>
                  <a:pt x="0" y="0"/>
                </a:lnTo>
                <a:lnTo>
                  <a:pt x="8" y="24"/>
                </a:lnTo>
                <a:lnTo>
                  <a:pt x="16" y="24"/>
                </a:lnTo>
                <a:lnTo>
                  <a:pt x="8" y="0"/>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11" name="Freeform 74"/>
          <p:cNvSpPr>
            <a:spLocks/>
          </p:cNvSpPr>
          <p:nvPr/>
        </p:nvSpPr>
        <p:spPr bwMode="auto">
          <a:xfrm>
            <a:off x="6527800" y="4013340"/>
            <a:ext cx="25400" cy="38100"/>
          </a:xfrm>
          <a:custGeom>
            <a:avLst/>
            <a:gdLst>
              <a:gd name="T0" fmla="*/ 0 w 16"/>
              <a:gd name="T1" fmla="*/ 0 h 24"/>
              <a:gd name="T2" fmla="*/ 2147483647 w 16"/>
              <a:gd name="T3" fmla="*/ 0 h 24"/>
              <a:gd name="T4" fmla="*/ 2147483647 w 16"/>
              <a:gd name="T5" fmla="*/ 2147483647 h 24"/>
              <a:gd name="T6" fmla="*/ 2147483647 w 16"/>
              <a:gd name="T7" fmla="*/ 2147483647 h 24"/>
              <a:gd name="T8" fmla="*/ 0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0"/>
                </a:moveTo>
                <a:lnTo>
                  <a:pt x="8" y="0"/>
                </a:lnTo>
                <a:lnTo>
                  <a:pt x="16" y="24"/>
                </a:lnTo>
                <a:lnTo>
                  <a:pt x="8" y="24"/>
                </a:lnTo>
                <a:lnTo>
                  <a:pt x="0" y="0"/>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12" name="Freeform 75"/>
          <p:cNvSpPr>
            <a:spLocks/>
          </p:cNvSpPr>
          <p:nvPr/>
        </p:nvSpPr>
        <p:spPr bwMode="auto">
          <a:xfrm>
            <a:off x="4635500" y="4013340"/>
            <a:ext cx="1905000" cy="1065213"/>
          </a:xfrm>
          <a:custGeom>
            <a:avLst/>
            <a:gdLst>
              <a:gd name="T0" fmla="*/ 0 w 1200"/>
              <a:gd name="T1" fmla="*/ 2147483647 h 671"/>
              <a:gd name="T2" fmla="*/ 2147483647 w 1200"/>
              <a:gd name="T3" fmla="*/ 2147483647 h 671"/>
              <a:gd name="T4" fmla="*/ 2147483647 w 1200"/>
              <a:gd name="T5" fmla="*/ 2147483647 h 671"/>
              <a:gd name="T6" fmla="*/ 2147483647 w 1200"/>
              <a:gd name="T7" fmla="*/ 0 h 671"/>
              <a:gd name="T8" fmla="*/ 0 w 1200"/>
              <a:gd name="T9" fmla="*/ 2147483647 h 671"/>
              <a:gd name="T10" fmla="*/ 0 60000 65536"/>
              <a:gd name="T11" fmla="*/ 0 60000 65536"/>
              <a:gd name="T12" fmla="*/ 0 60000 65536"/>
              <a:gd name="T13" fmla="*/ 0 60000 65536"/>
              <a:gd name="T14" fmla="*/ 0 60000 65536"/>
              <a:gd name="T15" fmla="*/ 0 w 1200"/>
              <a:gd name="T16" fmla="*/ 0 h 671"/>
              <a:gd name="T17" fmla="*/ 1200 w 1200"/>
              <a:gd name="T18" fmla="*/ 671 h 671"/>
            </a:gdLst>
            <a:ahLst/>
            <a:cxnLst>
              <a:cxn ang="T10">
                <a:pos x="T0" y="T1"/>
              </a:cxn>
              <a:cxn ang="T11">
                <a:pos x="T2" y="T3"/>
              </a:cxn>
              <a:cxn ang="T12">
                <a:pos x="T4" y="T5"/>
              </a:cxn>
              <a:cxn ang="T13">
                <a:pos x="T6" y="T7"/>
              </a:cxn>
              <a:cxn ang="T14">
                <a:pos x="T8" y="T9"/>
              </a:cxn>
            </a:cxnLst>
            <a:rect l="T15" t="T16" r="T17" b="T18"/>
            <a:pathLst>
              <a:path w="1200" h="671">
                <a:moveTo>
                  <a:pt x="0" y="647"/>
                </a:moveTo>
                <a:lnTo>
                  <a:pt x="8" y="671"/>
                </a:lnTo>
                <a:lnTo>
                  <a:pt x="1200" y="24"/>
                </a:lnTo>
                <a:lnTo>
                  <a:pt x="1192" y="0"/>
                </a:lnTo>
                <a:lnTo>
                  <a:pt x="0" y="647"/>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13" name="Freeform 76"/>
          <p:cNvSpPr>
            <a:spLocks/>
          </p:cNvSpPr>
          <p:nvPr/>
        </p:nvSpPr>
        <p:spPr bwMode="auto">
          <a:xfrm>
            <a:off x="3860800" y="4697553"/>
            <a:ext cx="25400" cy="38100"/>
          </a:xfrm>
          <a:custGeom>
            <a:avLst/>
            <a:gdLst>
              <a:gd name="T0" fmla="*/ 2147483647 w 16"/>
              <a:gd name="T1" fmla="*/ 0 h 24"/>
              <a:gd name="T2" fmla="*/ 0 w 16"/>
              <a:gd name="T3" fmla="*/ 0 h 24"/>
              <a:gd name="T4" fmla="*/ 2147483647 w 16"/>
              <a:gd name="T5" fmla="*/ 2147483647 h 24"/>
              <a:gd name="T6" fmla="*/ 2147483647 w 16"/>
              <a:gd name="T7" fmla="*/ 2147483647 h 24"/>
              <a:gd name="T8" fmla="*/ 2147483647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8" y="0"/>
                </a:moveTo>
                <a:lnTo>
                  <a:pt x="0" y="0"/>
                </a:lnTo>
                <a:lnTo>
                  <a:pt x="8" y="24"/>
                </a:lnTo>
                <a:lnTo>
                  <a:pt x="16" y="24"/>
                </a:lnTo>
                <a:lnTo>
                  <a:pt x="8" y="0"/>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14" name="Freeform 80"/>
          <p:cNvSpPr>
            <a:spLocks/>
          </p:cNvSpPr>
          <p:nvPr/>
        </p:nvSpPr>
        <p:spPr bwMode="auto">
          <a:xfrm>
            <a:off x="6527800" y="4013340"/>
            <a:ext cx="25400" cy="38100"/>
          </a:xfrm>
          <a:custGeom>
            <a:avLst/>
            <a:gdLst>
              <a:gd name="T0" fmla="*/ 2147483647 w 16"/>
              <a:gd name="T1" fmla="*/ 0 h 24"/>
              <a:gd name="T2" fmla="*/ 2147483647 w 16"/>
              <a:gd name="T3" fmla="*/ 0 h 24"/>
              <a:gd name="T4" fmla="*/ 2147483647 w 16"/>
              <a:gd name="T5" fmla="*/ 2147483647 h 24"/>
              <a:gd name="T6" fmla="*/ 0 w 16"/>
              <a:gd name="T7" fmla="*/ 2147483647 h 24"/>
              <a:gd name="T8" fmla="*/ 2147483647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8" y="0"/>
                </a:moveTo>
                <a:lnTo>
                  <a:pt x="16" y="0"/>
                </a:lnTo>
                <a:lnTo>
                  <a:pt x="8" y="24"/>
                </a:lnTo>
                <a:lnTo>
                  <a:pt x="0" y="24"/>
                </a:lnTo>
                <a:lnTo>
                  <a:pt x="8" y="0"/>
                </a:lnTo>
                <a:close/>
              </a:path>
            </a:pathLst>
          </a:cu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15" name="Freeform 82"/>
          <p:cNvSpPr>
            <a:spLocks/>
          </p:cNvSpPr>
          <p:nvPr/>
        </p:nvSpPr>
        <p:spPr bwMode="auto">
          <a:xfrm>
            <a:off x="3860800" y="4102240"/>
            <a:ext cx="25400" cy="38100"/>
          </a:xfrm>
          <a:custGeom>
            <a:avLst/>
            <a:gdLst>
              <a:gd name="T0" fmla="*/ 2147483647 w 16"/>
              <a:gd name="T1" fmla="*/ 0 h 24"/>
              <a:gd name="T2" fmla="*/ 0 w 16"/>
              <a:gd name="T3" fmla="*/ 0 h 24"/>
              <a:gd name="T4" fmla="*/ 2147483647 w 16"/>
              <a:gd name="T5" fmla="*/ 2147483647 h 24"/>
              <a:gd name="T6" fmla="*/ 2147483647 w 16"/>
              <a:gd name="T7" fmla="*/ 2147483647 h 24"/>
              <a:gd name="T8" fmla="*/ 2147483647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8" y="0"/>
                </a:moveTo>
                <a:lnTo>
                  <a:pt x="0" y="0"/>
                </a:lnTo>
                <a:lnTo>
                  <a:pt x="8" y="24"/>
                </a:lnTo>
                <a:lnTo>
                  <a:pt x="16" y="24"/>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16" name="Freeform 84"/>
          <p:cNvSpPr>
            <a:spLocks/>
          </p:cNvSpPr>
          <p:nvPr/>
        </p:nvSpPr>
        <p:spPr bwMode="auto">
          <a:xfrm>
            <a:off x="3873500" y="3162440"/>
            <a:ext cx="1803400" cy="977900"/>
          </a:xfrm>
          <a:custGeom>
            <a:avLst/>
            <a:gdLst>
              <a:gd name="T0" fmla="*/ 0 w 1136"/>
              <a:gd name="T1" fmla="*/ 2147483647 h 616"/>
              <a:gd name="T2" fmla="*/ 2147483647 w 1136"/>
              <a:gd name="T3" fmla="*/ 2147483647 h 616"/>
              <a:gd name="T4" fmla="*/ 2147483647 w 1136"/>
              <a:gd name="T5" fmla="*/ 2147483647 h 616"/>
              <a:gd name="T6" fmla="*/ 2147483647 w 1136"/>
              <a:gd name="T7" fmla="*/ 0 h 616"/>
              <a:gd name="T8" fmla="*/ 0 w 1136"/>
              <a:gd name="T9" fmla="*/ 2147483647 h 616"/>
              <a:gd name="T10" fmla="*/ 0 60000 65536"/>
              <a:gd name="T11" fmla="*/ 0 60000 65536"/>
              <a:gd name="T12" fmla="*/ 0 60000 65536"/>
              <a:gd name="T13" fmla="*/ 0 60000 65536"/>
              <a:gd name="T14" fmla="*/ 0 60000 65536"/>
              <a:gd name="T15" fmla="*/ 0 w 1136"/>
              <a:gd name="T16" fmla="*/ 0 h 616"/>
              <a:gd name="T17" fmla="*/ 1136 w 1136"/>
              <a:gd name="T18" fmla="*/ 616 h 616"/>
            </a:gdLst>
            <a:ahLst/>
            <a:cxnLst>
              <a:cxn ang="T10">
                <a:pos x="T0" y="T1"/>
              </a:cxn>
              <a:cxn ang="T11">
                <a:pos x="T2" y="T3"/>
              </a:cxn>
              <a:cxn ang="T12">
                <a:pos x="T4" y="T5"/>
              </a:cxn>
              <a:cxn ang="T13">
                <a:pos x="T6" y="T7"/>
              </a:cxn>
              <a:cxn ang="T14">
                <a:pos x="T8" y="T9"/>
              </a:cxn>
            </a:cxnLst>
            <a:rect l="T15" t="T16" r="T17" b="T18"/>
            <a:pathLst>
              <a:path w="1136" h="616">
                <a:moveTo>
                  <a:pt x="0" y="592"/>
                </a:moveTo>
                <a:lnTo>
                  <a:pt x="8" y="616"/>
                </a:lnTo>
                <a:lnTo>
                  <a:pt x="1136" y="24"/>
                </a:lnTo>
                <a:lnTo>
                  <a:pt x="1128" y="0"/>
                </a:lnTo>
                <a:lnTo>
                  <a:pt x="0" y="592"/>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17" name="Rectangle 85"/>
          <p:cNvSpPr>
            <a:spLocks noChangeArrowheads="1"/>
          </p:cNvSpPr>
          <p:nvPr/>
        </p:nvSpPr>
        <p:spPr bwMode="auto">
          <a:xfrm>
            <a:off x="3860800" y="4102240"/>
            <a:ext cx="38100" cy="12700"/>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22618" name="Rectangle 86"/>
          <p:cNvSpPr>
            <a:spLocks noChangeArrowheads="1"/>
          </p:cNvSpPr>
          <p:nvPr/>
        </p:nvSpPr>
        <p:spPr bwMode="auto">
          <a:xfrm>
            <a:off x="3860800" y="4710253"/>
            <a:ext cx="38100" cy="12700"/>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22619" name="Rectangle 87"/>
          <p:cNvSpPr>
            <a:spLocks noChangeArrowheads="1"/>
          </p:cNvSpPr>
          <p:nvPr/>
        </p:nvSpPr>
        <p:spPr bwMode="auto">
          <a:xfrm>
            <a:off x="3860800" y="4114940"/>
            <a:ext cx="38100" cy="595313"/>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sz="1400"/>
          </a:p>
        </p:txBody>
      </p:sp>
      <p:sp>
        <p:nvSpPr>
          <p:cNvPr id="22620" name="Freeform 92"/>
          <p:cNvSpPr>
            <a:spLocks/>
          </p:cNvSpPr>
          <p:nvPr/>
        </p:nvSpPr>
        <p:spPr bwMode="auto">
          <a:xfrm>
            <a:off x="6515100" y="4013340"/>
            <a:ext cx="38100" cy="38100"/>
          </a:xfrm>
          <a:custGeom>
            <a:avLst/>
            <a:gdLst>
              <a:gd name="T0" fmla="*/ 2147483647 w 24"/>
              <a:gd name="T1" fmla="*/ 0 h 24"/>
              <a:gd name="T2" fmla="*/ 2147483647 w 24"/>
              <a:gd name="T3" fmla="*/ 2147483647 h 24"/>
              <a:gd name="T4" fmla="*/ 2147483647 w 24"/>
              <a:gd name="T5" fmla="*/ 2147483647 h 24"/>
              <a:gd name="T6" fmla="*/ 0 w 24"/>
              <a:gd name="T7" fmla="*/ 2147483647 h 24"/>
              <a:gd name="T8" fmla="*/ 2147483647 w 24"/>
              <a:gd name="T9" fmla="*/ 0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16" y="0"/>
                </a:moveTo>
                <a:lnTo>
                  <a:pt x="24" y="8"/>
                </a:lnTo>
                <a:lnTo>
                  <a:pt x="8" y="24"/>
                </a:lnTo>
                <a:lnTo>
                  <a:pt x="0" y="16"/>
                </a:lnTo>
                <a:lnTo>
                  <a:pt x="16"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21" name="Freeform 93"/>
          <p:cNvSpPr>
            <a:spLocks/>
          </p:cNvSpPr>
          <p:nvPr/>
        </p:nvSpPr>
        <p:spPr bwMode="auto">
          <a:xfrm>
            <a:off x="5651500" y="3162440"/>
            <a:ext cx="889000" cy="876300"/>
          </a:xfrm>
          <a:custGeom>
            <a:avLst/>
            <a:gdLst>
              <a:gd name="T0" fmla="*/ 2147483647 w 560"/>
              <a:gd name="T1" fmla="*/ 0 h 552"/>
              <a:gd name="T2" fmla="*/ 0 w 560"/>
              <a:gd name="T3" fmla="*/ 2147483647 h 552"/>
              <a:gd name="T4" fmla="*/ 2147483647 w 560"/>
              <a:gd name="T5" fmla="*/ 2147483647 h 552"/>
              <a:gd name="T6" fmla="*/ 2147483647 w 560"/>
              <a:gd name="T7" fmla="*/ 2147483647 h 552"/>
              <a:gd name="T8" fmla="*/ 2147483647 w 560"/>
              <a:gd name="T9" fmla="*/ 0 h 552"/>
              <a:gd name="T10" fmla="*/ 0 60000 65536"/>
              <a:gd name="T11" fmla="*/ 0 60000 65536"/>
              <a:gd name="T12" fmla="*/ 0 60000 65536"/>
              <a:gd name="T13" fmla="*/ 0 60000 65536"/>
              <a:gd name="T14" fmla="*/ 0 60000 65536"/>
              <a:gd name="T15" fmla="*/ 0 w 560"/>
              <a:gd name="T16" fmla="*/ 0 h 552"/>
              <a:gd name="T17" fmla="*/ 560 w 560"/>
              <a:gd name="T18" fmla="*/ 552 h 552"/>
            </a:gdLst>
            <a:ahLst/>
            <a:cxnLst>
              <a:cxn ang="T10">
                <a:pos x="T0" y="T1"/>
              </a:cxn>
              <a:cxn ang="T11">
                <a:pos x="T2" y="T3"/>
              </a:cxn>
              <a:cxn ang="T12">
                <a:pos x="T4" y="T5"/>
              </a:cxn>
              <a:cxn ang="T13">
                <a:pos x="T6" y="T7"/>
              </a:cxn>
              <a:cxn ang="T14">
                <a:pos x="T8" y="T9"/>
              </a:cxn>
            </a:cxnLst>
            <a:rect l="T15" t="T16" r="T17" b="T18"/>
            <a:pathLst>
              <a:path w="560" h="552">
                <a:moveTo>
                  <a:pt x="16" y="0"/>
                </a:moveTo>
                <a:lnTo>
                  <a:pt x="0" y="16"/>
                </a:lnTo>
                <a:lnTo>
                  <a:pt x="544" y="552"/>
                </a:lnTo>
                <a:lnTo>
                  <a:pt x="560" y="536"/>
                </a:lnTo>
                <a:lnTo>
                  <a:pt x="16"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22" name="Freeform 97"/>
          <p:cNvSpPr>
            <a:spLocks/>
          </p:cNvSpPr>
          <p:nvPr/>
        </p:nvSpPr>
        <p:spPr bwMode="auto">
          <a:xfrm>
            <a:off x="3860800" y="4697553"/>
            <a:ext cx="25400" cy="38100"/>
          </a:xfrm>
          <a:custGeom>
            <a:avLst/>
            <a:gdLst>
              <a:gd name="T0" fmla="*/ 2147483647 w 16"/>
              <a:gd name="T1" fmla="*/ 0 h 24"/>
              <a:gd name="T2" fmla="*/ 0 w 16"/>
              <a:gd name="T3" fmla="*/ 0 h 24"/>
              <a:gd name="T4" fmla="*/ 2147483647 w 16"/>
              <a:gd name="T5" fmla="*/ 2147483647 h 24"/>
              <a:gd name="T6" fmla="*/ 2147483647 w 16"/>
              <a:gd name="T7" fmla="*/ 2147483647 h 24"/>
              <a:gd name="T8" fmla="*/ 2147483647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8" y="0"/>
                </a:moveTo>
                <a:lnTo>
                  <a:pt x="0" y="0"/>
                </a:lnTo>
                <a:lnTo>
                  <a:pt x="8" y="24"/>
                </a:lnTo>
                <a:lnTo>
                  <a:pt x="16" y="24"/>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23" name="Freeform 98"/>
          <p:cNvSpPr>
            <a:spLocks/>
          </p:cNvSpPr>
          <p:nvPr/>
        </p:nvSpPr>
        <p:spPr bwMode="auto">
          <a:xfrm>
            <a:off x="6527800" y="4013340"/>
            <a:ext cx="25400" cy="38100"/>
          </a:xfrm>
          <a:custGeom>
            <a:avLst/>
            <a:gdLst>
              <a:gd name="T0" fmla="*/ 0 w 16"/>
              <a:gd name="T1" fmla="*/ 0 h 24"/>
              <a:gd name="T2" fmla="*/ 2147483647 w 16"/>
              <a:gd name="T3" fmla="*/ 0 h 24"/>
              <a:gd name="T4" fmla="*/ 2147483647 w 16"/>
              <a:gd name="T5" fmla="*/ 2147483647 h 24"/>
              <a:gd name="T6" fmla="*/ 2147483647 w 16"/>
              <a:gd name="T7" fmla="*/ 2147483647 h 24"/>
              <a:gd name="T8" fmla="*/ 0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0"/>
                </a:moveTo>
                <a:lnTo>
                  <a:pt x="8" y="0"/>
                </a:lnTo>
                <a:lnTo>
                  <a:pt x="16" y="24"/>
                </a:lnTo>
                <a:lnTo>
                  <a:pt x="8" y="24"/>
                </a:lnTo>
                <a:lnTo>
                  <a:pt x="0"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24" name="Freeform 99"/>
          <p:cNvSpPr>
            <a:spLocks/>
          </p:cNvSpPr>
          <p:nvPr/>
        </p:nvSpPr>
        <p:spPr bwMode="auto">
          <a:xfrm>
            <a:off x="3873500" y="4013340"/>
            <a:ext cx="2667000" cy="722313"/>
          </a:xfrm>
          <a:custGeom>
            <a:avLst/>
            <a:gdLst>
              <a:gd name="T0" fmla="*/ 0 w 1680"/>
              <a:gd name="T1" fmla="*/ 2147483647 h 455"/>
              <a:gd name="T2" fmla="*/ 2147483647 w 1680"/>
              <a:gd name="T3" fmla="*/ 2147483647 h 455"/>
              <a:gd name="T4" fmla="*/ 2147483647 w 1680"/>
              <a:gd name="T5" fmla="*/ 2147483647 h 455"/>
              <a:gd name="T6" fmla="*/ 2147483647 w 1680"/>
              <a:gd name="T7" fmla="*/ 0 h 455"/>
              <a:gd name="T8" fmla="*/ 0 w 1680"/>
              <a:gd name="T9" fmla="*/ 2147483647 h 455"/>
              <a:gd name="T10" fmla="*/ 0 60000 65536"/>
              <a:gd name="T11" fmla="*/ 0 60000 65536"/>
              <a:gd name="T12" fmla="*/ 0 60000 65536"/>
              <a:gd name="T13" fmla="*/ 0 60000 65536"/>
              <a:gd name="T14" fmla="*/ 0 60000 65536"/>
              <a:gd name="T15" fmla="*/ 0 w 1680"/>
              <a:gd name="T16" fmla="*/ 0 h 455"/>
              <a:gd name="T17" fmla="*/ 1680 w 1680"/>
              <a:gd name="T18" fmla="*/ 455 h 455"/>
            </a:gdLst>
            <a:ahLst/>
            <a:cxnLst>
              <a:cxn ang="T10">
                <a:pos x="T0" y="T1"/>
              </a:cxn>
              <a:cxn ang="T11">
                <a:pos x="T2" y="T3"/>
              </a:cxn>
              <a:cxn ang="T12">
                <a:pos x="T4" y="T5"/>
              </a:cxn>
              <a:cxn ang="T13">
                <a:pos x="T6" y="T7"/>
              </a:cxn>
              <a:cxn ang="T14">
                <a:pos x="T8" y="T9"/>
              </a:cxn>
            </a:cxnLst>
            <a:rect l="T15" t="T16" r="T17" b="T18"/>
            <a:pathLst>
              <a:path w="1680" h="455">
                <a:moveTo>
                  <a:pt x="0" y="431"/>
                </a:moveTo>
                <a:lnTo>
                  <a:pt x="8" y="455"/>
                </a:lnTo>
                <a:lnTo>
                  <a:pt x="1680" y="24"/>
                </a:lnTo>
                <a:lnTo>
                  <a:pt x="1672" y="0"/>
                </a:lnTo>
                <a:lnTo>
                  <a:pt x="0" y="431"/>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25" name="Freeform 100"/>
          <p:cNvSpPr>
            <a:spLocks/>
          </p:cNvSpPr>
          <p:nvPr/>
        </p:nvSpPr>
        <p:spPr bwMode="auto">
          <a:xfrm>
            <a:off x="3848100" y="4697553"/>
            <a:ext cx="38100" cy="38100"/>
          </a:xfrm>
          <a:custGeom>
            <a:avLst/>
            <a:gdLst>
              <a:gd name="T0" fmla="*/ 2147483647 w 24"/>
              <a:gd name="T1" fmla="*/ 0 h 24"/>
              <a:gd name="T2" fmla="*/ 0 w 24"/>
              <a:gd name="T3" fmla="*/ 2147483647 h 24"/>
              <a:gd name="T4" fmla="*/ 2147483647 w 24"/>
              <a:gd name="T5" fmla="*/ 2147483647 h 24"/>
              <a:gd name="T6" fmla="*/ 2147483647 w 24"/>
              <a:gd name="T7" fmla="*/ 2147483647 h 24"/>
              <a:gd name="T8" fmla="*/ 2147483647 w 24"/>
              <a:gd name="T9" fmla="*/ 0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8" y="0"/>
                </a:moveTo>
                <a:lnTo>
                  <a:pt x="0" y="8"/>
                </a:lnTo>
                <a:lnTo>
                  <a:pt x="16" y="24"/>
                </a:lnTo>
                <a:lnTo>
                  <a:pt x="24" y="16"/>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26" name="Freeform 103"/>
          <p:cNvSpPr>
            <a:spLocks/>
          </p:cNvSpPr>
          <p:nvPr/>
        </p:nvSpPr>
        <p:spPr bwMode="auto">
          <a:xfrm>
            <a:off x="4902200" y="3594240"/>
            <a:ext cx="419100" cy="747713"/>
          </a:xfrm>
          <a:custGeom>
            <a:avLst/>
            <a:gdLst>
              <a:gd name="T0" fmla="*/ 2147483647 w 264"/>
              <a:gd name="T1" fmla="*/ 0 h 471"/>
              <a:gd name="T2" fmla="*/ 0 w 264"/>
              <a:gd name="T3" fmla="*/ 0 h 471"/>
              <a:gd name="T4" fmla="*/ 2147483647 w 264"/>
              <a:gd name="T5" fmla="*/ 2147483647 h 471"/>
              <a:gd name="T6" fmla="*/ 2147483647 w 264"/>
              <a:gd name="T7" fmla="*/ 2147483647 h 471"/>
              <a:gd name="T8" fmla="*/ 2147483647 w 264"/>
              <a:gd name="T9" fmla="*/ 0 h 471"/>
              <a:gd name="T10" fmla="*/ 0 60000 65536"/>
              <a:gd name="T11" fmla="*/ 0 60000 65536"/>
              <a:gd name="T12" fmla="*/ 0 60000 65536"/>
              <a:gd name="T13" fmla="*/ 0 60000 65536"/>
              <a:gd name="T14" fmla="*/ 0 60000 65536"/>
              <a:gd name="T15" fmla="*/ 0 w 264"/>
              <a:gd name="T16" fmla="*/ 0 h 471"/>
              <a:gd name="T17" fmla="*/ 264 w 264"/>
              <a:gd name="T18" fmla="*/ 471 h 471"/>
            </a:gdLst>
            <a:ahLst/>
            <a:cxnLst>
              <a:cxn ang="T10">
                <a:pos x="T0" y="T1"/>
              </a:cxn>
              <a:cxn ang="T11">
                <a:pos x="T2" y="T3"/>
              </a:cxn>
              <a:cxn ang="T12">
                <a:pos x="T4" y="T5"/>
              </a:cxn>
              <a:cxn ang="T13">
                <a:pos x="T6" y="T7"/>
              </a:cxn>
              <a:cxn ang="T14">
                <a:pos x="T8" y="T9"/>
              </a:cxn>
            </a:cxnLst>
            <a:rect l="T15" t="T16" r="T17" b="T18"/>
            <a:pathLst>
              <a:path w="264" h="471">
                <a:moveTo>
                  <a:pt x="8" y="0"/>
                </a:moveTo>
                <a:lnTo>
                  <a:pt x="0" y="0"/>
                </a:lnTo>
                <a:lnTo>
                  <a:pt x="256" y="471"/>
                </a:lnTo>
                <a:lnTo>
                  <a:pt x="264" y="471"/>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27" name="Freeform 104"/>
          <p:cNvSpPr>
            <a:spLocks/>
          </p:cNvSpPr>
          <p:nvPr/>
        </p:nvSpPr>
        <p:spPr bwMode="auto">
          <a:xfrm>
            <a:off x="4902200" y="3581540"/>
            <a:ext cx="12700" cy="12700"/>
          </a:xfrm>
          <a:custGeom>
            <a:avLst/>
            <a:gdLst>
              <a:gd name="T0" fmla="*/ 2147483647 w 8"/>
              <a:gd name="T1" fmla="*/ 2147483647 h 8"/>
              <a:gd name="T2" fmla="*/ 2147483647 w 8"/>
              <a:gd name="T3" fmla="*/ 2147483647 h 8"/>
              <a:gd name="T4" fmla="*/ 0 w 8"/>
              <a:gd name="T5" fmla="*/ 0 h 8"/>
              <a:gd name="T6" fmla="*/ 0 w 8"/>
              <a:gd name="T7" fmla="*/ 0 h 8"/>
              <a:gd name="T8" fmla="*/ 2147483647 w 8"/>
              <a:gd name="T9" fmla="*/ 2147483647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8"/>
                </a:moveTo>
                <a:lnTo>
                  <a:pt x="8" y="8"/>
                </a:lnTo>
                <a:lnTo>
                  <a:pt x="0" y="0"/>
                </a:lnTo>
                <a:lnTo>
                  <a:pt x="8" y="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28" name="Freeform 105"/>
          <p:cNvSpPr>
            <a:spLocks/>
          </p:cNvSpPr>
          <p:nvPr/>
        </p:nvSpPr>
        <p:spPr bwMode="auto">
          <a:xfrm>
            <a:off x="4381500" y="4026040"/>
            <a:ext cx="12700" cy="12700"/>
          </a:xfrm>
          <a:custGeom>
            <a:avLst/>
            <a:gdLst>
              <a:gd name="T0" fmla="*/ 2147483647 w 8"/>
              <a:gd name="T1" fmla="*/ 2147483647 h 8"/>
              <a:gd name="T2" fmla="*/ 2147483647 w 8"/>
              <a:gd name="T3" fmla="*/ 2147483647 h 8"/>
              <a:gd name="T4" fmla="*/ 0 w 8"/>
              <a:gd name="T5" fmla="*/ 0 h 8"/>
              <a:gd name="T6" fmla="*/ 0 w 8"/>
              <a:gd name="T7" fmla="*/ 0 h 8"/>
              <a:gd name="T8" fmla="*/ 2147483647 w 8"/>
              <a:gd name="T9" fmla="*/ 2147483647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8"/>
                </a:moveTo>
                <a:lnTo>
                  <a:pt x="8" y="8"/>
                </a:lnTo>
                <a:lnTo>
                  <a:pt x="0" y="0"/>
                </a:lnTo>
                <a:lnTo>
                  <a:pt x="8" y="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29" name="Freeform 107"/>
          <p:cNvSpPr>
            <a:spLocks/>
          </p:cNvSpPr>
          <p:nvPr/>
        </p:nvSpPr>
        <p:spPr bwMode="auto">
          <a:xfrm>
            <a:off x="5321300" y="3365640"/>
            <a:ext cx="12700" cy="12700"/>
          </a:xfrm>
          <a:custGeom>
            <a:avLst/>
            <a:gdLst>
              <a:gd name="T0" fmla="*/ 2147483647 w 8"/>
              <a:gd name="T1" fmla="*/ 0 h 8"/>
              <a:gd name="T2" fmla="*/ 2147483647 w 8"/>
              <a:gd name="T3" fmla="*/ 0 h 8"/>
              <a:gd name="T4" fmla="*/ 0 w 8"/>
              <a:gd name="T5" fmla="*/ 2147483647 h 8"/>
              <a:gd name="T6" fmla="*/ 0 w 8"/>
              <a:gd name="T7" fmla="*/ 2147483647 h 8"/>
              <a:gd name="T8" fmla="*/ 2147483647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0"/>
                </a:moveTo>
                <a:lnTo>
                  <a:pt x="8" y="0"/>
                </a:lnTo>
                <a:lnTo>
                  <a:pt x="0" y="8"/>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30" name="Freeform 108"/>
          <p:cNvSpPr>
            <a:spLocks/>
          </p:cNvSpPr>
          <p:nvPr/>
        </p:nvSpPr>
        <p:spPr bwMode="auto">
          <a:xfrm>
            <a:off x="5943600" y="4165740"/>
            <a:ext cx="12700" cy="12700"/>
          </a:xfrm>
          <a:custGeom>
            <a:avLst/>
            <a:gdLst>
              <a:gd name="T0" fmla="*/ 2147483647 w 8"/>
              <a:gd name="T1" fmla="*/ 0 h 8"/>
              <a:gd name="T2" fmla="*/ 2147483647 w 8"/>
              <a:gd name="T3" fmla="*/ 0 h 8"/>
              <a:gd name="T4" fmla="*/ 0 w 8"/>
              <a:gd name="T5" fmla="*/ 2147483647 h 8"/>
              <a:gd name="T6" fmla="*/ 0 w 8"/>
              <a:gd name="T7" fmla="*/ 2147483647 h 8"/>
              <a:gd name="T8" fmla="*/ 2147483647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0"/>
                </a:moveTo>
                <a:lnTo>
                  <a:pt x="8" y="0"/>
                </a:lnTo>
                <a:lnTo>
                  <a:pt x="0" y="8"/>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31" name="Freeform 110"/>
          <p:cNvSpPr>
            <a:spLocks/>
          </p:cNvSpPr>
          <p:nvPr/>
        </p:nvSpPr>
        <p:spPr bwMode="auto">
          <a:xfrm>
            <a:off x="4635500" y="3365640"/>
            <a:ext cx="685800" cy="304800"/>
          </a:xfrm>
          <a:custGeom>
            <a:avLst/>
            <a:gdLst>
              <a:gd name="T0" fmla="*/ 2147483647 w 432"/>
              <a:gd name="T1" fmla="*/ 2147483647 h 192"/>
              <a:gd name="T2" fmla="*/ 2147483647 w 432"/>
              <a:gd name="T3" fmla="*/ 0 h 192"/>
              <a:gd name="T4" fmla="*/ 0 w 432"/>
              <a:gd name="T5" fmla="*/ 2147483647 h 192"/>
              <a:gd name="T6" fmla="*/ 0 w 432"/>
              <a:gd name="T7" fmla="*/ 2147483647 h 192"/>
              <a:gd name="T8" fmla="*/ 2147483647 w 432"/>
              <a:gd name="T9" fmla="*/ 2147483647 h 192"/>
              <a:gd name="T10" fmla="*/ 0 60000 65536"/>
              <a:gd name="T11" fmla="*/ 0 60000 65536"/>
              <a:gd name="T12" fmla="*/ 0 60000 65536"/>
              <a:gd name="T13" fmla="*/ 0 60000 65536"/>
              <a:gd name="T14" fmla="*/ 0 60000 65536"/>
              <a:gd name="T15" fmla="*/ 0 w 432"/>
              <a:gd name="T16" fmla="*/ 0 h 192"/>
              <a:gd name="T17" fmla="*/ 432 w 432"/>
              <a:gd name="T18" fmla="*/ 192 h 192"/>
            </a:gdLst>
            <a:ahLst/>
            <a:cxnLst>
              <a:cxn ang="T10">
                <a:pos x="T0" y="T1"/>
              </a:cxn>
              <a:cxn ang="T11">
                <a:pos x="T2" y="T3"/>
              </a:cxn>
              <a:cxn ang="T12">
                <a:pos x="T4" y="T5"/>
              </a:cxn>
              <a:cxn ang="T13">
                <a:pos x="T6" y="T7"/>
              </a:cxn>
              <a:cxn ang="T14">
                <a:pos x="T8" y="T9"/>
              </a:cxn>
            </a:cxnLst>
            <a:rect l="T15" t="T16" r="T17" b="T18"/>
            <a:pathLst>
              <a:path w="432" h="192">
                <a:moveTo>
                  <a:pt x="432" y="8"/>
                </a:moveTo>
                <a:lnTo>
                  <a:pt x="432" y="0"/>
                </a:lnTo>
                <a:lnTo>
                  <a:pt x="0" y="184"/>
                </a:lnTo>
                <a:lnTo>
                  <a:pt x="0" y="192"/>
                </a:lnTo>
                <a:lnTo>
                  <a:pt x="432" y="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32" name="Freeform 111"/>
          <p:cNvSpPr>
            <a:spLocks/>
          </p:cNvSpPr>
          <p:nvPr/>
        </p:nvSpPr>
        <p:spPr bwMode="auto">
          <a:xfrm>
            <a:off x="4381500" y="3848240"/>
            <a:ext cx="304800" cy="671513"/>
          </a:xfrm>
          <a:custGeom>
            <a:avLst/>
            <a:gdLst>
              <a:gd name="T0" fmla="*/ 2147483647 w 192"/>
              <a:gd name="T1" fmla="*/ 0 h 423"/>
              <a:gd name="T2" fmla="*/ 0 w 192"/>
              <a:gd name="T3" fmla="*/ 0 h 423"/>
              <a:gd name="T4" fmla="*/ 2147483647 w 192"/>
              <a:gd name="T5" fmla="*/ 2147483647 h 423"/>
              <a:gd name="T6" fmla="*/ 2147483647 w 192"/>
              <a:gd name="T7" fmla="*/ 2147483647 h 423"/>
              <a:gd name="T8" fmla="*/ 2147483647 w 192"/>
              <a:gd name="T9" fmla="*/ 0 h 423"/>
              <a:gd name="T10" fmla="*/ 0 60000 65536"/>
              <a:gd name="T11" fmla="*/ 0 60000 65536"/>
              <a:gd name="T12" fmla="*/ 0 60000 65536"/>
              <a:gd name="T13" fmla="*/ 0 60000 65536"/>
              <a:gd name="T14" fmla="*/ 0 60000 65536"/>
              <a:gd name="T15" fmla="*/ 0 w 192"/>
              <a:gd name="T16" fmla="*/ 0 h 423"/>
              <a:gd name="T17" fmla="*/ 192 w 192"/>
              <a:gd name="T18" fmla="*/ 423 h 423"/>
            </a:gdLst>
            <a:ahLst/>
            <a:cxnLst>
              <a:cxn ang="T10">
                <a:pos x="T0" y="T1"/>
              </a:cxn>
              <a:cxn ang="T11">
                <a:pos x="T2" y="T3"/>
              </a:cxn>
              <a:cxn ang="T12">
                <a:pos x="T4" y="T5"/>
              </a:cxn>
              <a:cxn ang="T13">
                <a:pos x="T6" y="T7"/>
              </a:cxn>
              <a:cxn ang="T14">
                <a:pos x="T8" y="T9"/>
              </a:cxn>
            </a:cxnLst>
            <a:rect l="T15" t="T16" r="T17" b="T18"/>
            <a:pathLst>
              <a:path w="192" h="423">
                <a:moveTo>
                  <a:pt x="8" y="0"/>
                </a:moveTo>
                <a:lnTo>
                  <a:pt x="0" y="0"/>
                </a:lnTo>
                <a:lnTo>
                  <a:pt x="184" y="423"/>
                </a:lnTo>
                <a:lnTo>
                  <a:pt x="192" y="423"/>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33" name="Freeform 113"/>
          <p:cNvSpPr>
            <a:spLocks/>
          </p:cNvSpPr>
          <p:nvPr/>
        </p:nvSpPr>
        <p:spPr bwMode="auto">
          <a:xfrm>
            <a:off x="4127500" y="3975240"/>
            <a:ext cx="165100" cy="633413"/>
          </a:xfrm>
          <a:custGeom>
            <a:avLst/>
            <a:gdLst>
              <a:gd name="T0" fmla="*/ 2147483647 w 104"/>
              <a:gd name="T1" fmla="*/ 0 h 399"/>
              <a:gd name="T2" fmla="*/ 0 w 104"/>
              <a:gd name="T3" fmla="*/ 0 h 399"/>
              <a:gd name="T4" fmla="*/ 2147483647 w 104"/>
              <a:gd name="T5" fmla="*/ 2147483647 h 399"/>
              <a:gd name="T6" fmla="*/ 2147483647 w 104"/>
              <a:gd name="T7" fmla="*/ 2147483647 h 399"/>
              <a:gd name="T8" fmla="*/ 2147483647 w 104"/>
              <a:gd name="T9" fmla="*/ 0 h 399"/>
              <a:gd name="T10" fmla="*/ 0 60000 65536"/>
              <a:gd name="T11" fmla="*/ 0 60000 65536"/>
              <a:gd name="T12" fmla="*/ 0 60000 65536"/>
              <a:gd name="T13" fmla="*/ 0 60000 65536"/>
              <a:gd name="T14" fmla="*/ 0 60000 65536"/>
              <a:gd name="T15" fmla="*/ 0 w 104"/>
              <a:gd name="T16" fmla="*/ 0 h 399"/>
              <a:gd name="T17" fmla="*/ 104 w 104"/>
              <a:gd name="T18" fmla="*/ 399 h 399"/>
            </a:gdLst>
            <a:ahLst/>
            <a:cxnLst>
              <a:cxn ang="T10">
                <a:pos x="T0" y="T1"/>
              </a:cxn>
              <a:cxn ang="T11">
                <a:pos x="T2" y="T3"/>
              </a:cxn>
              <a:cxn ang="T12">
                <a:pos x="T4" y="T5"/>
              </a:cxn>
              <a:cxn ang="T13">
                <a:pos x="T6" y="T7"/>
              </a:cxn>
              <a:cxn ang="T14">
                <a:pos x="T8" y="T9"/>
              </a:cxn>
            </a:cxnLst>
            <a:rect l="T15" t="T16" r="T17" b="T18"/>
            <a:pathLst>
              <a:path w="104" h="399">
                <a:moveTo>
                  <a:pt x="8" y="0"/>
                </a:moveTo>
                <a:lnTo>
                  <a:pt x="0" y="0"/>
                </a:lnTo>
                <a:lnTo>
                  <a:pt x="96" y="399"/>
                </a:lnTo>
                <a:lnTo>
                  <a:pt x="104" y="399"/>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34" name="Freeform 114"/>
          <p:cNvSpPr>
            <a:spLocks/>
          </p:cNvSpPr>
          <p:nvPr/>
        </p:nvSpPr>
        <p:spPr bwMode="auto">
          <a:xfrm>
            <a:off x="4648200" y="3733940"/>
            <a:ext cx="368300" cy="684213"/>
          </a:xfrm>
          <a:custGeom>
            <a:avLst/>
            <a:gdLst>
              <a:gd name="T0" fmla="*/ 2147483647 w 232"/>
              <a:gd name="T1" fmla="*/ 0 h 431"/>
              <a:gd name="T2" fmla="*/ 0 w 232"/>
              <a:gd name="T3" fmla="*/ 0 h 431"/>
              <a:gd name="T4" fmla="*/ 2147483647 w 232"/>
              <a:gd name="T5" fmla="*/ 2147483647 h 431"/>
              <a:gd name="T6" fmla="*/ 2147483647 w 232"/>
              <a:gd name="T7" fmla="*/ 2147483647 h 431"/>
              <a:gd name="T8" fmla="*/ 2147483647 w 232"/>
              <a:gd name="T9" fmla="*/ 0 h 431"/>
              <a:gd name="T10" fmla="*/ 0 60000 65536"/>
              <a:gd name="T11" fmla="*/ 0 60000 65536"/>
              <a:gd name="T12" fmla="*/ 0 60000 65536"/>
              <a:gd name="T13" fmla="*/ 0 60000 65536"/>
              <a:gd name="T14" fmla="*/ 0 60000 65536"/>
              <a:gd name="T15" fmla="*/ 0 w 232"/>
              <a:gd name="T16" fmla="*/ 0 h 431"/>
              <a:gd name="T17" fmla="*/ 232 w 232"/>
              <a:gd name="T18" fmla="*/ 431 h 431"/>
            </a:gdLst>
            <a:ahLst/>
            <a:cxnLst>
              <a:cxn ang="T10">
                <a:pos x="T0" y="T1"/>
              </a:cxn>
              <a:cxn ang="T11">
                <a:pos x="T2" y="T3"/>
              </a:cxn>
              <a:cxn ang="T12">
                <a:pos x="T4" y="T5"/>
              </a:cxn>
              <a:cxn ang="T13">
                <a:pos x="T6" y="T7"/>
              </a:cxn>
              <a:cxn ang="T14">
                <a:pos x="T8" y="T9"/>
              </a:cxn>
            </a:cxnLst>
            <a:rect l="T15" t="T16" r="T17" b="T18"/>
            <a:pathLst>
              <a:path w="232" h="431">
                <a:moveTo>
                  <a:pt x="8" y="0"/>
                </a:moveTo>
                <a:lnTo>
                  <a:pt x="0" y="0"/>
                </a:lnTo>
                <a:lnTo>
                  <a:pt x="224" y="431"/>
                </a:lnTo>
                <a:lnTo>
                  <a:pt x="232" y="431"/>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35" name="Freeform 115"/>
          <p:cNvSpPr>
            <a:spLocks/>
          </p:cNvSpPr>
          <p:nvPr/>
        </p:nvSpPr>
        <p:spPr bwMode="auto">
          <a:xfrm>
            <a:off x="5143500" y="3479940"/>
            <a:ext cx="12700" cy="12700"/>
          </a:xfrm>
          <a:custGeom>
            <a:avLst/>
            <a:gdLst>
              <a:gd name="T0" fmla="*/ 2147483647 w 8"/>
              <a:gd name="T1" fmla="*/ 0 h 8"/>
              <a:gd name="T2" fmla="*/ 2147483647 w 8"/>
              <a:gd name="T3" fmla="*/ 0 h 8"/>
              <a:gd name="T4" fmla="*/ 0 w 8"/>
              <a:gd name="T5" fmla="*/ 2147483647 h 8"/>
              <a:gd name="T6" fmla="*/ 0 w 8"/>
              <a:gd name="T7" fmla="*/ 2147483647 h 8"/>
              <a:gd name="T8" fmla="*/ 2147483647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0"/>
                </a:moveTo>
                <a:lnTo>
                  <a:pt x="8" y="0"/>
                </a:lnTo>
                <a:lnTo>
                  <a:pt x="0" y="8"/>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36" name="Freeform 116"/>
          <p:cNvSpPr>
            <a:spLocks/>
          </p:cNvSpPr>
          <p:nvPr/>
        </p:nvSpPr>
        <p:spPr bwMode="auto">
          <a:xfrm>
            <a:off x="5626100" y="4240353"/>
            <a:ext cx="12700" cy="12700"/>
          </a:xfrm>
          <a:custGeom>
            <a:avLst/>
            <a:gdLst>
              <a:gd name="T0" fmla="*/ 2147483647 w 8"/>
              <a:gd name="T1" fmla="*/ 0 h 8"/>
              <a:gd name="T2" fmla="*/ 2147483647 w 8"/>
              <a:gd name="T3" fmla="*/ 0 h 8"/>
              <a:gd name="T4" fmla="*/ 0 w 8"/>
              <a:gd name="T5" fmla="*/ 2147483647 h 8"/>
              <a:gd name="T6" fmla="*/ 0 w 8"/>
              <a:gd name="T7" fmla="*/ 2147483647 h 8"/>
              <a:gd name="T8" fmla="*/ 2147483647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0"/>
                </a:moveTo>
                <a:lnTo>
                  <a:pt x="8" y="0"/>
                </a:lnTo>
                <a:lnTo>
                  <a:pt x="0" y="8"/>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37" name="Freeform 117"/>
          <p:cNvSpPr>
            <a:spLocks/>
          </p:cNvSpPr>
          <p:nvPr/>
        </p:nvSpPr>
        <p:spPr bwMode="auto">
          <a:xfrm>
            <a:off x="5130800" y="3457715"/>
            <a:ext cx="508000" cy="795338"/>
          </a:xfrm>
          <a:custGeom>
            <a:avLst/>
            <a:gdLst>
              <a:gd name="T0" fmla="*/ 2147483647 w 312"/>
              <a:gd name="T1" fmla="*/ 0 h 487"/>
              <a:gd name="T2" fmla="*/ 0 w 312"/>
              <a:gd name="T3" fmla="*/ 2147483647 h 487"/>
              <a:gd name="T4" fmla="*/ 2147483647 w 312"/>
              <a:gd name="T5" fmla="*/ 2147483647 h 487"/>
              <a:gd name="T6" fmla="*/ 2147483647 w 312"/>
              <a:gd name="T7" fmla="*/ 2147483647 h 487"/>
              <a:gd name="T8" fmla="*/ 2147483647 w 312"/>
              <a:gd name="T9" fmla="*/ 0 h 487"/>
              <a:gd name="T10" fmla="*/ 0 60000 65536"/>
              <a:gd name="T11" fmla="*/ 0 60000 65536"/>
              <a:gd name="T12" fmla="*/ 0 60000 65536"/>
              <a:gd name="T13" fmla="*/ 0 60000 65536"/>
              <a:gd name="T14" fmla="*/ 0 60000 65536"/>
              <a:gd name="T15" fmla="*/ 0 w 312"/>
              <a:gd name="T16" fmla="*/ 0 h 487"/>
              <a:gd name="T17" fmla="*/ 312 w 312"/>
              <a:gd name="T18" fmla="*/ 487 h 487"/>
            </a:gdLst>
            <a:ahLst/>
            <a:cxnLst>
              <a:cxn ang="T10">
                <a:pos x="T0" y="T1"/>
              </a:cxn>
              <a:cxn ang="T11">
                <a:pos x="T2" y="T3"/>
              </a:cxn>
              <a:cxn ang="T12">
                <a:pos x="T4" y="T5"/>
              </a:cxn>
              <a:cxn ang="T13">
                <a:pos x="T6" y="T7"/>
              </a:cxn>
              <a:cxn ang="T14">
                <a:pos x="T8" y="T9"/>
              </a:cxn>
            </a:cxnLst>
            <a:rect l="T15" t="T16" r="T17" b="T18"/>
            <a:pathLst>
              <a:path w="312" h="487">
                <a:moveTo>
                  <a:pt x="8" y="0"/>
                </a:moveTo>
                <a:lnTo>
                  <a:pt x="0" y="8"/>
                </a:lnTo>
                <a:lnTo>
                  <a:pt x="304" y="487"/>
                </a:lnTo>
                <a:lnTo>
                  <a:pt x="312" y="479"/>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38" name="Freeform 119"/>
          <p:cNvSpPr>
            <a:spLocks/>
          </p:cNvSpPr>
          <p:nvPr/>
        </p:nvSpPr>
        <p:spPr bwMode="auto">
          <a:xfrm>
            <a:off x="6235700" y="4089540"/>
            <a:ext cx="12700" cy="12700"/>
          </a:xfrm>
          <a:custGeom>
            <a:avLst/>
            <a:gdLst>
              <a:gd name="T0" fmla="*/ 2147483647 w 8"/>
              <a:gd name="T1" fmla="*/ 0 h 8"/>
              <a:gd name="T2" fmla="*/ 2147483647 w 8"/>
              <a:gd name="T3" fmla="*/ 0 h 8"/>
              <a:gd name="T4" fmla="*/ 0 w 8"/>
              <a:gd name="T5" fmla="*/ 2147483647 h 8"/>
              <a:gd name="T6" fmla="*/ 0 w 8"/>
              <a:gd name="T7" fmla="*/ 2147483647 h 8"/>
              <a:gd name="T8" fmla="*/ 2147483647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0"/>
                </a:moveTo>
                <a:lnTo>
                  <a:pt x="8" y="0"/>
                </a:lnTo>
                <a:lnTo>
                  <a:pt x="0" y="8"/>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39" name="Freeform 120"/>
          <p:cNvSpPr>
            <a:spLocks/>
          </p:cNvSpPr>
          <p:nvPr/>
        </p:nvSpPr>
        <p:spPr bwMode="auto">
          <a:xfrm>
            <a:off x="5524500" y="3264040"/>
            <a:ext cx="723900" cy="838200"/>
          </a:xfrm>
          <a:custGeom>
            <a:avLst/>
            <a:gdLst>
              <a:gd name="T0" fmla="*/ 2147483647 w 456"/>
              <a:gd name="T1" fmla="*/ 0 h 528"/>
              <a:gd name="T2" fmla="*/ 0 w 456"/>
              <a:gd name="T3" fmla="*/ 2147483647 h 528"/>
              <a:gd name="T4" fmla="*/ 2147483647 w 456"/>
              <a:gd name="T5" fmla="*/ 2147483647 h 528"/>
              <a:gd name="T6" fmla="*/ 2147483647 w 456"/>
              <a:gd name="T7" fmla="*/ 2147483647 h 528"/>
              <a:gd name="T8" fmla="*/ 2147483647 w 456"/>
              <a:gd name="T9" fmla="*/ 0 h 528"/>
              <a:gd name="T10" fmla="*/ 0 60000 65536"/>
              <a:gd name="T11" fmla="*/ 0 60000 65536"/>
              <a:gd name="T12" fmla="*/ 0 60000 65536"/>
              <a:gd name="T13" fmla="*/ 0 60000 65536"/>
              <a:gd name="T14" fmla="*/ 0 60000 65536"/>
              <a:gd name="T15" fmla="*/ 0 w 456"/>
              <a:gd name="T16" fmla="*/ 0 h 528"/>
              <a:gd name="T17" fmla="*/ 456 w 456"/>
              <a:gd name="T18" fmla="*/ 528 h 528"/>
            </a:gdLst>
            <a:ahLst/>
            <a:cxnLst>
              <a:cxn ang="T10">
                <a:pos x="T0" y="T1"/>
              </a:cxn>
              <a:cxn ang="T11">
                <a:pos x="T2" y="T3"/>
              </a:cxn>
              <a:cxn ang="T12">
                <a:pos x="T4" y="T5"/>
              </a:cxn>
              <a:cxn ang="T13">
                <a:pos x="T6" y="T7"/>
              </a:cxn>
              <a:cxn ang="T14">
                <a:pos x="T8" y="T9"/>
              </a:cxn>
            </a:cxnLst>
            <a:rect l="T15" t="T16" r="T17" b="T18"/>
            <a:pathLst>
              <a:path w="456" h="528">
                <a:moveTo>
                  <a:pt x="8" y="0"/>
                </a:moveTo>
                <a:lnTo>
                  <a:pt x="0" y="8"/>
                </a:lnTo>
                <a:lnTo>
                  <a:pt x="448" y="528"/>
                </a:lnTo>
                <a:lnTo>
                  <a:pt x="456" y="520"/>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40" name="Freeform 122"/>
          <p:cNvSpPr>
            <a:spLocks/>
          </p:cNvSpPr>
          <p:nvPr/>
        </p:nvSpPr>
        <p:spPr bwMode="auto">
          <a:xfrm>
            <a:off x="4622800" y="3733940"/>
            <a:ext cx="12700" cy="12700"/>
          </a:xfrm>
          <a:custGeom>
            <a:avLst/>
            <a:gdLst>
              <a:gd name="T0" fmla="*/ 2147483647 w 8"/>
              <a:gd name="T1" fmla="*/ 2147483647 h 8"/>
              <a:gd name="T2" fmla="*/ 2147483647 w 8"/>
              <a:gd name="T3" fmla="*/ 2147483647 h 8"/>
              <a:gd name="T4" fmla="*/ 0 w 8"/>
              <a:gd name="T5" fmla="*/ 0 h 8"/>
              <a:gd name="T6" fmla="*/ 0 w 8"/>
              <a:gd name="T7" fmla="*/ 0 h 8"/>
              <a:gd name="T8" fmla="*/ 2147483647 w 8"/>
              <a:gd name="T9" fmla="*/ 2147483647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8"/>
                </a:moveTo>
                <a:lnTo>
                  <a:pt x="8" y="8"/>
                </a:lnTo>
                <a:lnTo>
                  <a:pt x="0" y="0"/>
                </a:lnTo>
                <a:lnTo>
                  <a:pt x="8" y="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41" name="Freeform 123"/>
          <p:cNvSpPr>
            <a:spLocks/>
          </p:cNvSpPr>
          <p:nvPr/>
        </p:nvSpPr>
        <p:spPr bwMode="auto">
          <a:xfrm>
            <a:off x="4318000" y="4102240"/>
            <a:ext cx="12700" cy="12700"/>
          </a:xfrm>
          <a:custGeom>
            <a:avLst/>
            <a:gdLst>
              <a:gd name="T0" fmla="*/ 2147483647 w 8"/>
              <a:gd name="T1" fmla="*/ 2147483647 h 8"/>
              <a:gd name="T2" fmla="*/ 2147483647 w 8"/>
              <a:gd name="T3" fmla="*/ 2147483647 h 8"/>
              <a:gd name="T4" fmla="*/ 0 w 8"/>
              <a:gd name="T5" fmla="*/ 0 h 8"/>
              <a:gd name="T6" fmla="*/ 0 w 8"/>
              <a:gd name="T7" fmla="*/ 0 h 8"/>
              <a:gd name="T8" fmla="*/ 2147483647 w 8"/>
              <a:gd name="T9" fmla="*/ 2147483647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8"/>
                </a:moveTo>
                <a:lnTo>
                  <a:pt x="8" y="8"/>
                </a:lnTo>
                <a:lnTo>
                  <a:pt x="0" y="0"/>
                </a:lnTo>
                <a:lnTo>
                  <a:pt x="8" y="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42" name="Freeform 125"/>
          <p:cNvSpPr>
            <a:spLocks/>
          </p:cNvSpPr>
          <p:nvPr/>
        </p:nvSpPr>
        <p:spPr bwMode="auto">
          <a:xfrm>
            <a:off x="4711700" y="3251340"/>
            <a:ext cx="774700" cy="317500"/>
          </a:xfrm>
          <a:custGeom>
            <a:avLst/>
            <a:gdLst>
              <a:gd name="T0" fmla="*/ 2147483647 w 488"/>
              <a:gd name="T1" fmla="*/ 2147483647 h 200"/>
              <a:gd name="T2" fmla="*/ 2147483647 w 488"/>
              <a:gd name="T3" fmla="*/ 0 h 200"/>
              <a:gd name="T4" fmla="*/ 0 w 488"/>
              <a:gd name="T5" fmla="*/ 2147483647 h 200"/>
              <a:gd name="T6" fmla="*/ 0 w 488"/>
              <a:gd name="T7" fmla="*/ 2147483647 h 200"/>
              <a:gd name="T8" fmla="*/ 2147483647 w 488"/>
              <a:gd name="T9" fmla="*/ 2147483647 h 200"/>
              <a:gd name="T10" fmla="*/ 0 60000 65536"/>
              <a:gd name="T11" fmla="*/ 0 60000 65536"/>
              <a:gd name="T12" fmla="*/ 0 60000 65536"/>
              <a:gd name="T13" fmla="*/ 0 60000 65536"/>
              <a:gd name="T14" fmla="*/ 0 60000 65536"/>
              <a:gd name="T15" fmla="*/ 0 w 488"/>
              <a:gd name="T16" fmla="*/ 0 h 200"/>
              <a:gd name="T17" fmla="*/ 488 w 488"/>
              <a:gd name="T18" fmla="*/ 200 h 200"/>
            </a:gdLst>
            <a:ahLst/>
            <a:cxnLst>
              <a:cxn ang="T10">
                <a:pos x="T0" y="T1"/>
              </a:cxn>
              <a:cxn ang="T11">
                <a:pos x="T2" y="T3"/>
              </a:cxn>
              <a:cxn ang="T12">
                <a:pos x="T4" y="T5"/>
              </a:cxn>
              <a:cxn ang="T13">
                <a:pos x="T6" y="T7"/>
              </a:cxn>
              <a:cxn ang="T14">
                <a:pos x="T8" y="T9"/>
              </a:cxn>
            </a:cxnLst>
            <a:rect l="T15" t="T16" r="T17" b="T18"/>
            <a:pathLst>
              <a:path w="488" h="200">
                <a:moveTo>
                  <a:pt x="488" y="8"/>
                </a:moveTo>
                <a:lnTo>
                  <a:pt x="488" y="0"/>
                </a:lnTo>
                <a:lnTo>
                  <a:pt x="0" y="192"/>
                </a:lnTo>
                <a:lnTo>
                  <a:pt x="0" y="200"/>
                </a:lnTo>
                <a:lnTo>
                  <a:pt x="488" y="8"/>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43" name="Freeform 126"/>
          <p:cNvSpPr>
            <a:spLocks/>
          </p:cNvSpPr>
          <p:nvPr/>
        </p:nvSpPr>
        <p:spPr bwMode="auto">
          <a:xfrm>
            <a:off x="2857500" y="3632340"/>
            <a:ext cx="25400" cy="38100"/>
          </a:xfrm>
          <a:custGeom>
            <a:avLst/>
            <a:gdLst>
              <a:gd name="T0" fmla="*/ 2147483647 w 16"/>
              <a:gd name="T1" fmla="*/ 0 h 24"/>
              <a:gd name="T2" fmla="*/ 2147483647 w 16"/>
              <a:gd name="T3" fmla="*/ 0 h 24"/>
              <a:gd name="T4" fmla="*/ 0 w 16"/>
              <a:gd name="T5" fmla="*/ 2147483647 h 24"/>
              <a:gd name="T6" fmla="*/ 2147483647 w 16"/>
              <a:gd name="T7" fmla="*/ 2147483647 h 24"/>
              <a:gd name="T8" fmla="*/ 2147483647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16" y="0"/>
                </a:moveTo>
                <a:lnTo>
                  <a:pt x="8" y="0"/>
                </a:lnTo>
                <a:lnTo>
                  <a:pt x="0" y="24"/>
                </a:lnTo>
                <a:lnTo>
                  <a:pt x="8" y="24"/>
                </a:lnTo>
                <a:lnTo>
                  <a:pt x="16"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44" name="Freeform 127"/>
          <p:cNvSpPr>
            <a:spLocks/>
          </p:cNvSpPr>
          <p:nvPr/>
        </p:nvSpPr>
        <p:spPr bwMode="auto">
          <a:xfrm>
            <a:off x="2997200" y="3695840"/>
            <a:ext cx="25400" cy="38100"/>
          </a:xfrm>
          <a:custGeom>
            <a:avLst/>
            <a:gdLst>
              <a:gd name="T0" fmla="*/ 2147483647 w 16"/>
              <a:gd name="T1" fmla="*/ 0 h 24"/>
              <a:gd name="T2" fmla="*/ 2147483647 w 16"/>
              <a:gd name="T3" fmla="*/ 0 h 24"/>
              <a:gd name="T4" fmla="*/ 2147483647 w 16"/>
              <a:gd name="T5" fmla="*/ 2147483647 h 24"/>
              <a:gd name="T6" fmla="*/ 0 w 16"/>
              <a:gd name="T7" fmla="*/ 2147483647 h 24"/>
              <a:gd name="T8" fmla="*/ 2147483647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8" y="0"/>
                </a:moveTo>
                <a:lnTo>
                  <a:pt x="16" y="0"/>
                </a:lnTo>
                <a:lnTo>
                  <a:pt x="8" y="24"/>
                </a:lnTo>
                <a:lnTo>
                  <a:pt x="0" y="24"/>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45" name="Freeform 128"/>
          <p:cNvSpPr>
            <a:spLocks/>
          </p:cNvSpPr>
          <p:nvPr/>
        </p:nvSpPr>
        <p:spPr bwMode="auto">
          <a:xfrm>
            <a:off x="2870200" y="3632340"/>
            <a:ext cx="139700" cy="101600"/>
          </a:xfrm>
          <a:custGeom>
            <a:avLst/>
            <a:gdLst>
              <a:gd name="T0" fmla="*/ 2147483647 w 88"/>
              <a:gd name="T1" fmla="*/ 0 h 64"/>
              <a:gd name="T2" fmla="*/ 0 w 88"/>
              <a:gd name="T3" fmla="*/ 2147483647 h 64"/>
              <a:gd name="T4" fmla="*/ 2147483647 w 88"/>
              <a:gd name="T5" fmla="*/ 2147483647 h 64"/>
              <a:gd name="T6" fmla="*/ 2147483647 w 88"/>
              <a:gd name="T7" fmla="*/ 2147483647 h 64"/>
              <a:gd name="T8" fmla="*/ 2147483647 w 88"/>
              <a:gd name="T9" fmla="*/ 0 h 64"/>
              <a:gd name="T10" fmla="*/ 0 60000 65536"/>
              <a:gd name="T11" fmla="*/ 0 60000 65536"/>
              <a:gd name="T12" fmla="*/ 0 60000 65536"/>
              <a:gd name="T13" fmla="*/ 0 60000 65536"/>
              <a:gd name="T14" fmla="*/ 0 60000 65536"/>
              <a:gd name="T15" fmla="*/ 0 w 88"/>
              <a:gd name="T16" fmla="*/ 0 h 64"/>
              <a:gd name="T17" fmla="*/ 88 w 88"/>
              <a:gd name="T18" fmla="*/ 64 h 64"/>
            </a:gdLst>
            <a:ahLst/>
            <a:cxnLst>
              <a:cxn ang="T10">
                <a:pos x="T0" y="T1"/>
              </a:cxn>
              <a:cxn ang="T11">
                <a:pos x="T2" y="T3"/>
              </a:cxn>
              <a:cxn ang="T12">
                <a:pos x="T4" y="T5"/>
              </a:cxn>
              <a:cxn ang="T13">
                <a:pos x="T6" y="T7"/>
              </a:cxn>
              <a:cxn ang="T14">
                <a:pos x="T8" y="T9"/>
              </a:cxn>
            </a:cxnLst>
            <a:rect l="T15" t="T16" r="T17" b="T18"/>
            <a:pathLst>
              <a:path w="88" h="64">
                <a:moveTo>
                  <a:pt x="8" y="0"/>
                </a:moveTo>
                <a:lnTo>
                  <a:pt x="0" y="24"/>
                </a:lnTo>
                <a:lnTo>
                  <a:pt x="80" y="64"/>
                </a:lnTo>
                <a:lnTo>
                  <a:pt x="88" y="40"/>
                </a:lnTo>
                <a:lnTo>
                  <a:pt x="8"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46" name="Freeform 129"/>
          <p:cNvSpPr>
            <a:spLocks/>
          </p:cNvSpPr>
          <p:nvPr/>
        </p:nvSpPr>
        <p:spPr bwMode="auto">
          <a:xfrm>
            <a:off x="3860800" y="4697553"/>
            <a:ext cx="38100" cy="50800"/>
          </a:xfrm>
          <a:custGeom>
            <a:avLst/>
            <a:gdLst>
              <a:gd name="T0" fmla="*/ 2147483647 w 24"/>
              <a:gd name="T1" fmla="*/ 2147483647 h 32"/>
              <a:gd name="T2" fmla="*/ 2147483647 w 24"/>
              <a:gd name="T3" fmla="*/ 2147483647 h 32"/>
              <a:gd name="T4" fmla="*/ 2147483647 w 24"/>
              <a:gd name="T5" fmla="*/ 0 h 32"/>
              <a:gd name="T6" fmla="*/ 0 w 24"/>
              <a:gd name="T7" fmla="*/ 2147483647 h 32"/>
              <a:gd name="T8" fmla="*/ 2147483647 w 24"/>
              <a:gd name="T9" fmla="*/ 2147483647 h 32"/>
              <a:gd name="T10" fmla="*/ 0 60000 65536"/>
              <a:gd name="T11" fmla="*/ 0 60000 65536"/>
              <a:gd name="T12" fmla="*/ 0 60000 65536"/>
              <a:gd name="T13" fmla="*/ 0 60000 65536"/>
              <a:gd name="T14" fmla="*/ 0 60000 65536"/>
              <a:gd name="T15" fmla="*/ 0 w 24"/>
              <a:gd name="T16" fmla="*/ 0 h 32"/>
              <a:gd name="T17" fmla="*/ 24 w 24"/>
              <a:gd name="T18" fmla="*/ 32 h 32"/>
            </a:gdLst>
            <a:ahLst/>
            <a:cxnLst>
              <a:cxn ang="T10">
                <a:pos x="T0" y="T1"/>
              </a:cxn>
              <a:cxn ang="T11">
                <a:pos x="T2" y="T3"/>
              </a:cxn>
              <a:cxn ang="T12">
                <a:pos x="T4" y="T5"/>
              </a:cxn>
              <a:cxn ang="T13">
                <a:pos x="T6" y="T7"/>
              </a:cxn>
              <a:cxn ang="T14">
                <a:pos x="T8" y="T9"/>
              </a:cxn>
            </a:cxnLst>
            <a:rect l="T15" t="T16" r="T17" b="T18"/>
            <a:pathLst>
              <a:path w="24" h="32">
                <a:moveTo>
                  <a:pt x="16" y="32"/>
                </a:moveTo>
                <a:lnTo>
                  <a:pt x="24" y="24"/>
                </a:lnTo>
                <a:lnTo>
                  <a:pt x="8" y="0"/>
                </a:lnTo>
                <a:lnTo>
                  <a:pt x="0" y="8"/>
                </a:lnTo>
                <a:lnTo>
                  <a:pt x="16" y="32"/>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47" name="Freeform 130"/>
          <p:cNvSpPr>
            <a:spLocks/>
          </p:cNvSpPr>
          <p:nvPr/>
        </p:nvSpPr>
        <p:spPr bwMode="auto">
          <a:xfrm>
            <a:off x="3695700" y="4799153"/>
            <a:ext cx="38100" cy="50800"/>
          </a:xfrm>
          <a:custGeom>
            <a:avLst/>
            <a:gdLst>
              <a:gd name="T0" fmla="*/ 2147483647 w 24"/>
              <a:gd name="T1" fmla="*/ 2147483647 h 32"/>
              <a:gd name="T2" fmla="*/ 2147483647 w 24"/>
              <a:gd name="T3" fmla="*/ 2147483647 h 32"/>
              <a:gd name="T4" fmla="*/ 0 w 24"/>
              <a:gd name="T5" fmla="*/ 2147483647 h 32"/>
              <a:gd name="T6" fmla="*/ 2147483647 w 24"/>
              <a:gd name="T7" fmla="*/ 0 h 32"/>
              <a:gd name="T8" fmla="*/ 2147483647 w 24"/>
              <a:gd name="T9" fmla="*/ 2147483647 h 32"/>
              <a:gd name="T10" fmla="*/ 0 60000 65536"/>
              <a:gd name="T11" fmla="*/ 0 60000 65536"/>
              <a:gd name="T12" fmla="*/ 0 60000 65536"/>
              <a:gd name="T13" fmla="*/ 0 60000 65536"/>
              <a:gd name="T14" fmla="*/ 0 60000 65536"/>
              <a:gd name="T15" fmla="*/ 0 w 24"/>
              <a:gd name="T16" fmla="*/ 0 h 32"/>
              <a:gd name="T17" fmla="*/ 24 w 24"/>
              <a:gd name="T18" fmla="*/ 32 h 32"/>
            </a:gdLst>
            <a:ahLst/>
            <a:cxnLst>
              <a:cxn ang="T10">
                <a:pos x="T0" y="T1"/>
              </a:cxn>
              <a:cxn ang="T11">
                <a:pos x="T2" y="T3"/>
              </a:cxn>
              <a:cxn ang="T12">
                <a:pos x="T4" y="T5"/>
              </a:cxn>
              <a:cxn ang="T13">
                <a:pos x="T6" y="T7"/>
              </a:cxn>
              <a:cxn ang="T14">
                <a:pos x="T8" y="T9"/>
              </a:cxn>
            </a:cxnLst>
            <a:rect l="T15" t="T16" r="T17" b="T18"/>
            <a:pathLst>
              <a:path w="24" h="32">
                <a:moveTo>
                  <a:pt x="24" y="24"/>
                </a:moveTo>
                <a:lnTo>
                  <a:pt x="16" y="32"/>
                </a:lnTo>
                <a:lnTo>
                  <a:pt x="0" y="8"/>
                </a:lnTo>
                <a:lnTo>
                  <a:pt x="8" y="0"/>
                </a:lnTo>
                <a:lnTo>
                  <a:pt x="24" y="24"/>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48" name="Freeform 131"/>
          <p:cNvSpPr>
            <a:spLocks/>
          </p:cNvSpPr>
          <p:nvPr/>
        </p:nvSpPr>
        <p:spPr bwMode="auto">
          <a:xfrm>
            <a:off x="3708400" y="4710253"/>
            <a:ext cx="177800" cy="127000"/>
          </a:xfrm>
          <a:custGeom>
            <a:avLst/>
            <a:gdLst>
              <a:gd name="T0" fmla="*/ 2147483647 w 112"/>
              <a:gd name="T1" fmla="*/ 2147483647 h 80"/>
              <a:gd name="T2" fmla="*/ 2147483647 w 112"/>
              <a:gd name="T3" fmla="*/ 0 h 80"/>
              <a:gd name="T4" fmla="*/ 0 w 112"/>
              <a:gd name="T5" fmla="*/ 2147483647 h 80"/>
              <a:gd name="T6" fmla="*/ 2147483647 w 112"/>
              <a:gd name="T7" fmla="*/ 2147483647 h 80"/>
              <a:gd name="T8" fmla="*/ 2147483647 w 112"/>
              <a:gd name="T9" fmla="*/ 2147483647 h 80"/>
              <a:gd name="T10" fmla="*/ 0 60000 65536"/>
              <a:gd name="T11" fmla="*/ 0 60000 65536"/>
              <a:gd name="T12" fmla="*/ 0 60000 65536"/>
              <a:gd name="T13" fmla="*/ 0 60000 65536"/>
              <a:gd name="T14" fmla="*/ 0 60000 65536"/>
              <a:gd name="T15" fmla="*/ 0 w 112"/>
              <a:gd name="T16" fmla="*/ 0 h 80"/>
              <a:gd name="T17" fmla="*/ 112 w 112"/>
              <a:gd name="T18" fmla="*/ 80 h 80"/>
            </a:gdLst>
            <a:ahLst/>
            <a:cxnLst>
              <a:cxn ang="T10">
                <a:pos x="T0" y="T1"/>
              </a:cxn>
              <a:cxn ang="T11">
                <a:pos x="T2" y="T3"/>
              </a:cxn>
              <a:cxn ang="T12">
                <a:pos x="T4" y="T5"/>
              </a:cxn>
              <a:cxn ang="T13">
                <a:pos x="T6" y="T7"/>
              </a:cxn>
              <a:cxn ang="T14">
                <a:pos x="T8" y="T9"/>
              </a:cxn>
            </a:cxnLst>
            <a:rect l="T15" t="T16" r="T17" b="T18"/>
            <a:pathLst>
              <a:path w="112" h="80">
                <a:moveTo>
                  <a:pt x="112" y="24"/>
                </a:moveTo>
                <a:lnTo>
                  <a:pt x="96" y="0"/>
                </a:lnTo>
                <a:lnTo>
                  <a:pt x="0" y="56"/>
                </a:lnTo>
                <a:lnTo>
                  <a:pt x="16" y="80"/>
                </a:lnTo>
                <a:lnTo>
                  <a:pt x="112" y="24"/>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400"/>
          </a:p>
        </p:txBody>
      </p:sp>
      <p:sp>
        <p:nvSpPr>
          <p:cNvPr id="22649" name="Rectangle 132"/>
          <p:cNvSpPr>
            <a:spLocks noChangeArrowheads="1"/>
          </p:cNvSpPr>
          <p:nvPr/>
        </p:nvSpPr>
        <p:spPr bwMode="auto">
          <a:xfrm>
            <a:off x="2652239" y="3491053"/>
            <a:ext cx="9778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a:solidFill>
                  <a:srgbClr val="000000"/>
                </a:solidFill>
                <a:latin typeface="Symbol" pitchFamily="18" charset="2"/>
              </a:rPr>
              <a:t>a</a:t>
            </a:r>
            <a:endParaRPr kumimoji="1" lang="en-US" sz="1400" u="sng">
              <a:latin typeface="Symbol" pitchFamily="18" charset="2"/>
            </a:endParaRPr>
          </a:p>
        </p:txBody>
      </p:sp>
      <p:sp>
        <p:nvSpPr>
          <p:cNvPr id="22650" name="Rectangle 133"/>
          <p:cNvSpPr>
            <a:spLocks noChangeArrowheads="1"/>
          </p:cNvSpPr>
          <p:nvPr/>
        </p:nvSpPr>
        <p:spPr bwMode="auto">
          <a:xfrm>
            <a:off x="2768275" y="3579953"/>
            <a:ext cx="6732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050">
                <a:solidFill>
                  <a:srgbClr val="000000"/>
                </a:solidFill>
              </a:rPr>
              <a:t>v</a:t>
            </a:r>
            <a:endParaRPr kumimoji="1" lang="en-US" sz="1400" u="sng"/>
          </a:p>
        </p:txBody>
      </p:sp>
      <p:sp>
        <p:nvSpPr>
          <p:cNvPr id="22651" name="Rectangle 134"/>
          <p:cNvSpPr>
            <a:spLocks noChangeArrowheads="1"/>
          </p:cNvSpPr>
          <p:nvPr/>
        </p:nvSpPr>
        <p:spPr bwMode="auto">
          <a:xfrm>
            <a:off x="3613734" y="4786453"/>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a:solidFill>
                  <a:srgbClr val="000000"/>
                </a:solidFill>
              </a:rPr>
              <a:t>f</a:t>
            </a:r>
            <a:endParaRPr kumimoji="1" lang="en-US" sz="1400" i="0" u="sng"/>
          </a:p>
        </p:txBody>
      </p:sp>
      <p:sp>
        <p:nvSpPr>
          <p:cNvPr id="22652" name="Rectangle 135"/>
          <p:cNvSpPr>
            <a:spLocks noChangeArrowheads="1"/>
          </p:cNvSpPr>
          <p:nvPr/>
        </p:nvSpPr>
        <p:spPr bwMode="auto">
          <a:xfrm>
            <a:off x="3674737" y="4875353"/>
            <a:ext cx="6732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050">
                <a:solidFill>
                  <a:srgbClr val="000000"/>
                </a:solidFill>
              </a:rPr>
              <a:t>v</a:t>
            </a:r>
            <a:endParaRPr kumimoji="1" lang="en-US" sz="1400" u="sng"/>
          </a:p>
        </p:txBody>
      </p:sp>
      <p:sp>
        <p:nvSpPr>
          <p:cNvPr id="22653" name="Rectangle 136"/>
          <p:cNvSpPr>
            <a:spLocks noChangeArrowheads="1"/>
          </p:cNvSpPr>
          <p:nvPr/>
        </p:nvSpPr>
        <p:spPr bwMode="auto">
          <a:xfrm>
            <a:off x="6127316" y="547066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400">
                <a:solidFill>
                  <a:srgbClr val="000000"/>
                </a:solidFill>
              </a:rPr>
              <a:t>x</a:t>
            </a:r>
            <a:endParaRPr kumimoji="1" lang="en-US" sz="1400" u="sng"/>
          </a:p>
        </p:txBody>
      </p:sp>
      <p:sp>
        <p:nvSpPr>
          <p:cNvPr id="22654" name="Rectangle 137"/>
          <p:cNvSpPr>
            <a:spLocks noChangeArrowheads="1"/>
          </p:cNvSpPr>
          <p:nvPr/>
        </p:nvSpPr>
        <p:spPr bwMode="auto">
          <a:xfrm>
            <a:off x="6229350" y="5572265"/>
            <a:ext cx="7461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20000"/>
              </a:spcBef>
              <a:buClr>
                <a:schemeClr val="accent1"/>
              </a:buClr>
              <a:buSzPct val="90000"/>
              <a:buFont typeface="Monotype Sorts" pitchFamily="2" charset="2"/>
              <a:buNone/>
            </a:pPr>
            <a:r>
              <a:rPr kumimoji="1" lang="en-US" sz="1100">
                <a:solidFill>
                  <a:srgbClr val="000000"/>
                </a:solidFill>
              </a:rPr>
              <a:t>i</a:t>
            </a:r>
            <a:endParaRPr kumimoji="1" lang="en-US" sz="1400" u="sng"/>
          </a:p>
        </p:txBody>
      </p:sp>
      <p:graphicFrame>
        <p:nvGraphicFramePr>
          <p:cNvPr id="22655" name="Object 139"/>
          <p:cNvGraphicFramePr>
            <a:graphicFrameLocks noChangeAspect="1"/>
          </p:cNvGraphicFramePr>
          <p:nvPr>
            <p:extLst>
              <p:ext uri="{D42A27DB-BD31-4B8C-83A1-F6EECF244321}">
                <p14:modId xmlns:p14="http://schemas.microsoft.com/office/powerpoint/2010/main" val="4279472702"/>
              </p:ext>
            </p:extLst>
          </p:nvPr>
        </p:nvGraphicFramePr>
        <p:xfrm>
          <a:off x="-3870543" y="2969418"/>
          <a:ext cx="3799106" cy="1131887"/>
        </p:xfrm>
        <a:graphic>
          <a:graphicData uri="http://schemas.openxmlformats.org/presentationml/2006/ole">
            <mc:AlternateContent xmlns:mc="http://schemas.openxmlformats.org/markup-compatibility/2006">
              <mc:Choice xmlns:v="urn:schemas-microsoft-com:vml" Requires="v">
                <p:oleObj spid="_x0000_s2076" name="Equation" r:id="rId10" imgW="1866900" imgH="558800" progId="Equation.DSMT4">
                  <p:embed/>
                </p:oleObj>
              </mc:Choice>
              <mc:Fallback>
                <p:oleObj name="Equation" r:id="rId10" imgW="1866900" imgH="558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0543" y="2969418"/>
                        <a:ext cx="3799106" cy="1131887"/>
                      </a:xfrm>
                      <a:prstGeom prst="rect">
                        <a:avLst/>
                      </a:prstGeom>
                      <a:noFill/>
                      <a:ln>
                        <a:noFill/>
                      </a:ln>
                      <a:effectLst/>
                      <a:extLst/>
                    </p:spPr>
                  </p:pic>
                </p:oleObj>
              </mc:Fallback>
            </mc:AlternateContent>
          </a:graphicData>
        </a:graphic>
      </p:graphicFrame>
      <p:cxnSp>
        <p:nvCxnSpPr>
          <p:cNvPr id="22656" name="Gerade Verbindung 119"/>
          <p:cNvCxnSpPr>
            <a:cxnSpLocks noChangeShapeType="1"/>
            <a:stCxn id="22621" idx="0"/>
          </p:cNvCxnSpPr>
          <p:nvPr/>
        </p:nvCxnSpPr>
        <p:spPr bwMode="auto">
          <a:xfrm flipH="1">
            <a:off x="4800600" y="3162440"/>
            <a:ext cx="876300" cy="25400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2657" name="Gerade Verbindung 119"/>
          <p:cNvCxnSpPr>
            <a:cxnSpLocks noChangeShapeType="1"/>
          </p:cNvCxnSpPr>
          <p:nvPr/>
        </p:nvCxnSpPr>
        <p:spPr bwMode="auto">
          <a:xfrm rot="5400000">
            <a:off x="4528344" y="3471209"/>
            <a:ext cx="328612" cy="23495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114" name="TextBox 11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83</a:t>
            </a:fld>
            <a:endParaRPr lang="en-US" sz="1400" dirty="0"/>
          </a:p>
        </p:txBody>
      </p:sp>
    </p:spTree>
    <p:extLst>
      <p:ext uri="{BB962C8B-B14F-4D97-AF65-F5344CB8AC3E}">
        <p14:creationId xmlns:p14="http://schemas.microsoft.com/office/powerpoint/2010/main" val="40690352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2D Transfer Functions</a:t>
            </a:r>
            <a:br>
              <a:rPr lang="en-US" dirty="0"/>
            </a:br>
            <a:endParaRPr lang="en-US" dirty="0"/>
          </a:p>
        </p:txBody>
      </p:sp>
      <p:sp>
        <p:nvSpPr>
          <p:cNvPr id="25603" name="Inhaltsplatzhalter 2"/>
          <p:cNvSpPr>
            <a:spLocks noGrp="1"/>
          </p:cNvSpPr>
          <p:nvPr>
            <p:ph idx="4294967295"/>
          </p:nvPr>
        </p:nvSpPr>
        <p:spPr>
          <a:xfrm>
            <a:off x="0" y="881063"/>
            <a:ext cx="8229600" cy="4525962"/>
          </a:xfrm>
        </p:spPr>
        <p:txBody>
          <a:bodyPr/>
          <a:lstStyle/>
          <a:p>
            <a:r>
              <a:rPr lang="en-US" sz="1800" dirty="0" smtClean="0"/>
              <a:t>2D histogram (</a:t>
            </a:r>
            <a:r>
              <a:rPr lang="en-US" sz="1800" dirty="0"/>
              <a:t>x</a:t>
            </a:r>
            <a:r>
              <a:rPr lang="en-US" sz="1800" dirty="0" smtClean="0"/>
              <a:t>: value, y:gradient magnitude)</a:t>
            </a:r>
          </a:p>
          <a:p>
            <a:pPr lvl="1"/>
            <a:r>
              <a:rPr lang="en-US" sz="1600" dirty="0" smtClean="0"/>
              <a:t>Material boundaries correspond to arcs</a:t>
            </a:r>
          </a:p>
        </p:txBody>
      </p:sp>
      <p:sp>
        <p:nvSpPr>
          <p:cNvPr id="25608" name="Textfeld 8"/>
          <p:cNvSpPr txBox="1">
            <a:spLocks noChangeArrowheads="1"/>
          </p:cNvSpPr>
          <p:nvPr/>
        </p:nvSpPr>
        <p:spPr bwMode="auto">
          <a:xfrm>
            <a:off x="6664046" y="6337300"/>
            <a:ext cx="19944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en-US" sz="600"/>
              <a:t>From Hansen, Johnson: The Visualization Handbook</a:t>
            </a:r>
          </a:p>
        </p:txBody>
      </p:sp>
      <p:grpSp>
        <p:nvGrpSpPr>
          <p:cNvPr id="4" name="Group 3"/>
          <p:cNvGrpSpPr/>
          <p:nvPr/>
        </p:nvGrpSpPr>
        <p:grpSpPr>
          <a:xfrm>
            <a:off x="-5077072" y="2187566"/>
            <a:ext cx="4846989" cy="2657475"/>
            <a:chOff x="482600" y="2516188"/>
            <a:chExt cx="4846989" cy="2657475"/>
          </a:xfrm>
        </p:grpSpPr>
        <p:pic>
          <p:nvPicPr>
            <p:cNvPr id="2560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516188"/>
              <a:ext cx="47339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09" name="Rectangle 39"/>
            <p:cNvSpPr>
              <a:spLocks noChangeArrowheads="1"/>
            </p:cNvSpPr>
            <p:nvPr/>
          </p:nvSpPr>
          <p:spPr bwMode="auto">
            <a:xfrm>
              <a:off x="5053872" y="4257092"/>
              <a:ext cx="275717"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i="0" dirty="0">
                  <a:solidFill>
                    <a:srgbClr val="000000"/>
                  </a:solidFill>
                </a:rPr>
                <a:t>|</a:t>
              </a:r>
              <a:r>
                <a:rPr kumimoji="1" lang="en-US" sz="1200" i="0" dirty="0">
                  <a:solidFill>
                    <a:srgbClr val="000000"/>
                  </a:solidFill>
                  <a:sym typeface="Symbol" pitchFamily="18" charset="2"/>
                </a:rPr>
                <a:t></a:t>
              </a:r>
              <a:r>
                <a:rPr kumimoji="1" lang="en-US" sz="1200" dirty="0">
                  <a:solidFill>
                    <a:srgbClr val="000000"/>
                  </a:solidFill>
                </a:rPr>
                <a:t>f </a:t>
              </a:r>
              <a:r>
                <a:rPr kumimoji="1" lang="en-US" sz="1200" i="0" dirty="0">
                  <a:solidFill>
                    <a:srgbClr val="000000"/>
                  </a:solidFill>
                </a:rPr>
                <a:t>|</a:t>
              </a:r>
              <a:endParaRPr kumimoji="1" lang="en-US" sz="1200" i="0" u="sng" dirty="0"/>
            </a:p>
          </p:txBody>
        </p:sp>
      </p:grpSp>
      <p:sp>
        <p:nvSpPr>
          <p:cNvPr id="25610" name="Rectangle 40"/>
          <p:cNvSpPr>
            <a:spLocks noChangeArrowheads="1"/>
          </p:cNvSpPr>
          <p:nvPr/>
        </p:nvSpPr>
        <p:spPr bwMode="auto">
          <a:xfrm>
            <a:off x="1894472" y="6180138"/>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i="0">
                <a:solidFill>
                  <a:srgbClr val="000000"/>
                </a:solidFill>
              </a:rPr>
              <a:t> </a:t>
            </a:r>
            <a:endParaRPr kumimoji="1" lang="en-US" sz="1400" i="0" u="sng"/>
          </a:p>
        </p:txBody>
      </p:sp>
      <p:sp>
        <p:nvSpPr>
          <p:cNvPr id="25611" name="Textfeld 19"/>
          <p:cNvSpPr txBox="1">
            <a:spLocks noChangeArrowheads="1"/>
          </p:cNvSpPr>
          <p:nvPr/>
        </p:nvSpPr>
        <p:spPr bwMode="auto">
          <a:xfrm>
            <a:off x="5727494" y="5938838"/>
            <a:ext cx="28332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en-US" sz="1200" i="0" dirty="0"/>
              <a:t>Visualization using 2D transfer function</a:t>
            </a:r>
          </a:p>
        </p:txBody>
      </p:sp>
      <p:sp>
        <p:nvSpPr>
          <p:cNvPr id="25612" name="Textfeld 20"/>
          <p:cNvSpPr txBox="1">
            <a:spLocks noChangeArrowheads="1"/>
          </p:cNvSpPr>
          <p:nvPr/>
        </p:nvSpPr>
        <p:spPr bwMode="auto">
          <a:xfrm>
            <a:off x="971586" y="5314950"/>
            <a:ext cx="10663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en-US" sz="1100" b="1" i="0" dirty="0"/>
              <a:t>Materials:</a:t>
            </a:r>
          </a:p>
          <a:p>
            <a:r>
              <a:rPr lang="en-US" sz="1100" i="0" dirty="0"/>
              <a:t>  A: </a:t>
            </a:r>
            <a:r>
              <a:rPr lang="en-US" sz="1100" i="0" dirty="0">
                <a:solidFill>
                  <a:srgbClr val="00B0F0"/>
                </a:solidFill>
              </a:rPr>
              <a:t>air</a:t>
            </a:r>
          </a:p>
          <a:p>
            <a:r>
              <a:rPr lang="en-US" sz="1100" i="0" dirty="0"/>
              <a:t>  B: </a:t>
            </a:r>
            <a:r>
              <a:rPr lang="en-US" sz="1100" i="0" dirty="0">
                <a:solidFill>
                  <a:srgbClr val="00B050"/>
                </a:solidFill>
              </a:rPr>
              <a:t>soft tissue</a:t>
            </a:r>
          </a:p>
          <a:p>
            <a:r>
              <a:rPr lang="en-US" sz="1100" i="0" dirty="0"/>
              <a:t>  C: </a:t>
            </a:r>
            <a:r>
              <a:rPr lang="en-US" sz="1100" i="0" dirty="0">
                <a:solidFill>
                  <a:srgbClr val="FF0000"/>
                </a:solidFill>
              </a:rPr>
              <a:t>bone</a:t>
            </a:r>
          </a:p>
        </p:txBody>
      </p:sp>
      <p:sp>
        <p:nvSpPr>
          <p:cNvPr id="25613" name="Textfeld 21"/>
          <p:cNvSpPr txBox="1">
            <a:spLocks noChangeArrowheads="1"/>
          </p:cNvSpPr>
          <p:nvPr/>
        </p:nvSpPr>
        <p:spPr bwMode="auto">
          <a:xfrm>
            <a:off x="2705721" y="5314707"/>
            <a:ext cx="156164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en-US" sz="1100" b="1" i="0" dirty="0"/>
              <a:t>Material boundaries:</a:t>
            </a:r>
          </a:p>
          <a:p>
            <a:r>
              <a:rPr lang="en-US" sz="1100" i="0" dirty="0"/>
              <a:t>  D: air – soft tissue</a:t>
            </a:r>
          </a:p>
          <a:p>
            <a:r>
              <a:rPr lang="en-US" sz="1100" i="0" dirty="0"/>
              <a:t>  E: soft tissue – bone</a:t>
            </a:r>
          </a:p>
          <a:p>
            <a:r>
              <a:rPr lang="en-US" sz="1100" i="0" dirty="0"/>
              <a:t>  F: air – bone</a:t>
            </a:r>
          </a:p>
        </p:txBody>
      </p:sp>
      <p:grpSp>
        <p:nvGrpSpPr>
          <p:cNvPr id="3" name="Group 2"/>
          <p:cNvGrpSpPr/>
          <p:nvPr/>
        </p:nvGrpSpPr>
        <p:grpSpPr>
          <a:xfrm>
            <a:off x="9475757" y="1392238"/>
            <a:ext cx="3665302" cy="4191000"/>
            <a:chOff x="5310423" y="1420813"/>
            <a:chExt cx="3665302" cy="4191000"/>
          </a:xfrm>
        </p:grpSpPr>
        <p:pic>
          <p:nvPicPr>
            <p:cNvPr id="25607" name="Picture 4"/>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375275" y="1420813"/>
              <a:ext cx="36004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extBox 1"/>
            <p:cNvSpPr txBox="1"/>
            <p:nvPr/>
          </p:nvSpPr>
          <p:spPr>
            <a:xfrm>
              <a:off x="5629582" y="1475492"/>
              <a:ext cx="284052" cy="307777"/>
            </a:xfrm>
            <a:prstGeom prst="rect">
              <a:avLst/>
            </a:prstGeom>
            <a:solidFill>
              <a:schemeClr val="bg1"/>
            </a:solidFill>
          </p:spPr>
          <p:txBody>
            <a:bodyPr wrap="none" rtlCol="0">
              <a:spAutoFit/>
            </a:bodyPr>
            <a:lstStyle/>
            <a:p>
              <a:r>
                <a:rPr lang="de-DE" sz="1400" dirty="0" smtClean="0"/>
                <a:t>d</a:t>
              </a:r>
              <a:endParaRPr lang="de-DE" sz="1400" dirty="0"/>
            </a:p>
          </p:txBody>
        </p:sp>
        <p:sp>
          <p:nvSpPr>
            <p:cNvPr id="15" name="TextBox 14"/>
            <p:cNvSpPr txBox="1"/>
            <p:nvPr/>
          </p:nvSpPr>
          <p:spPr>
            <a:xfrm>
              <a:off x="5310423" y="2519608"/>
              <a:ext cx="234359" cy="307777"/>
            </a:xfrm>
            <a:prstGeom prst="rect">
              <a:avLst/>
            </a:prstGeom>
            <a:solidFill>
              <a:schemeClr val="bg1"/>
            </a:solidFill>
          </p:spPr>
          <p:txBody>
            <a:bodyPr wrap="none" rtlCol="0">
              <a:spAutoFit/>
            </a:bodyPr>
            <a:lstStyle/>
            <a:p>
              <a:r>
                <a:rPr lang="de-DE" sz="1400" dirty="0" smtClean="0"/>
                <a:t>f</a:t>
              </a:r>
              <a:endParaRPr lang="de-DE" sz="1400" dirty="0"/>
            </a:p>
          </p:txBody>
        </p:sp>
        <p:sp>
          <p:nvSpPr>
            <p:cNvPr id="16" name="TextBox 15"/>
            <p:cNvSpPr txBox="1"/>
            <p:nvPr/>
          </p:nvSpPr>
          <p:spPr>
            <a:xfrm>
              <a:off x="8689280" y="3095672"/>
              <a:ext cx="274434" cy="307777"/>
            </a:xfrm>
            <a:prstGeom prst="rect">
              <a:avLst/>
            </a:prstGeom>
            <a:solidFill>
              <a:schemeClr val="bg1"/>
            </a:solidFill>
          </p:spPr>
          <p:txBody>
            <a:bodyPr wrap="none" rtlCol="0">
              <a:spAutoFit/>
            </a:bodyPr>
            <a:lstStyle/>
            <a:p>
              <a:r>
                <a:rPr lang="de-DE" sz="1400" dirty="0" smtClean="0"/>
                <a:t>c</a:t>
              </a:r>
              <a:endParaRPr lang="de-DE" sz="1400" dirty="0"/>
            </a:p>
          </p:txBody>
        </p:sp>
        <p:sp>
          <p:nvSpPr>
            <p:cNvPr id="17" name="TextBox 16"/>
            <p:cNvSpPr txBox="1"/>
            <p:nvPr/>
          </p:nvSpPr>
          <p:spPr>
            <a:xfrm>
              <a:off x="8685364" y="3923764"/>
              <a:ext cx="284052" cy="307777"/>
            </a:xfrm>
            <a:prstGeom prst="rect">
              <a:avLst/>
            </a:prstGeom>
            <a:solidFill>
              <a:schemeClr val="bg1"/>
            </a:solidFill>
          </p:spPr>
          <p:txBody>
            <a:bodyPr wrap="none" rtlCol="0">
              <a:spAutoFit/>
            </a:bodyPr>
            <a:lstStyle/>
            <a:p>
              <a:r>
                <a:rPr lang="de-DE" sz="1400" dirty="0" smtClean="0"/>
                <a:t>b</a:t>
              </a:r>
              <a:endParaRPr lang="de-DE" sz="1400" dirty="0"/>
            </a:p>
          </p:txBody>
        </p:sp>
        <p:sp>
          <p:nvSpPr>
            <p:cNvPr id="18" name="TextBox 17"/>
            <p:cNvSpPr txBox="1"/>
            <p:nvPr/>
          </p:nvSpPr>
          <p:spPr>
            <a:xfrm>
              <a:off x="8654878" y="4846876"/>
              <a:ext cx="284052" cy="307777"/>
            </a:xfrm>
            <a:prstGeom prst="rect">
              <a:avLst/>
            </a:prstGeom>
            <a:solidFill>
              <a:schemeClr val="bg1"/>
            </a:solidFill>
          </p:spPr>
          <p:txBody>
            <a:bodyPr wrap="none" rtlCol="0">
              <a:spAutoFit/>
            </a:bodyPr>
            <a:lstStyle/>
            <a:p>
              <a:r>
                <a:rPr lang="de-DE" sz="1400" dirty="0"/>
                <a:t>e</a:t>
              </a:r>
            </a:p>
          </p:txBody>
        </p:sp>
      </p:grpSp>
      <p:pic>
        <p:nvPicPr>
          <p:cNvPr id="14233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14644"/>
          <a:stretch/>
        </p:blipFill>
        <p:spPr bwMode="auto">
          <a:xfrm>
            <a:off x="519113" y="2617615"/>
            <a:ext cx="4651948" cy="251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39"/>
          <p:cNvSpPr>
            <a:spLocks noChangeArrowheads="1"/>
          </p:cNvSpPr>
          <p:nvPr/>
        </p:nvSpPr>
        <p:spPr bwMode="auto">
          <a:xfrm>
            <a:off x="4735484" y="4138074"/>
            <a:ext cx="588295" cy="369332"/>
          </a:xfrm>
          <a:prstGeom prst="rect">
            <a:avLst/>
          </a:prstGeom>
          <a:solidFill>
            <a:schemeClr val="accent3"/>
          </a:solidFill>
          <a:ln>
            <a:noFill/>
          </a:ln>
          <a:extLst/>
        </p:spPr>
        <p:txBody>
          <a:bodyPr wrap="square" lIns="0" tIns="0" rIns="0" bIns="0">
            <a:spAutoFit/>
          </a:bodyPr>
          <a:lstStyle/>
          <a:p>
            <a:pPr>
              <a:spcBef>
                <a:spcPct val="20000"/>
              </a:spcBef>
              <a:buClr>
                <a:schemeClr val="accent1"/>
              </a:buClr>
              <a:buSzPct val="90000"/>
              <a:buFont typeface="Monotype Sorts" pitchFamily="2" charset="2"/>
              <a:buNone/>
            </a:pPr>
            <a:r>
              <a:rPr kumimoji="1" lang="en-US" sz="2400" i="0" dirty="0">
                <a:solidFill>
                  <a:srgbClr val="000000"/>
                </a:solidFill>
              </a:rPr>
              <a:t>|</a:t>
            </a:r>
            <a:r>
              <a:rPr kumimoji="1" lang="en-US" sz="2400" i="0" dirty="0">
                <a:solidFill>
                  <a:srgbClr val="000000"/>
                </a:solidFill>
                <a:sym typeface="Symbol" pitchFamily="18" charset="2"/>
              </a:rPr>
              <a:t></a:t>
            </a:r>
            <a:r>
              <a:rPr kumimoji="1" lang="en-US" sz="2400" dirty="0">
                <a:solidFill>
                  <a:srgbClr val="000000"/>
                </a:solidFill>
              </a:rPr>
              <a:t>f </a:t>
            </a:r>
            <a:r>
              <a:rPr kumimoji="1" lang="en-US" sz="2400" i="0" dirty="0">
                <a:solidFill>
                  <a:srgbClr val="000000"/>
                </a:solidFill>
              </a:rPr>
              <a:t>|</a:t>
            </a:r>
            <a:endParaRPr kumimoji="1" lang="en-US" sz="2400" i="0" u="sng" dirty="0"/>
          </a:p>
        </p:txBody>
      </p:sp>
      <p:pic>
        <p:nvPicPr>
          <p:cNvPr id="142339" name="Picture 3"/>
          <p:cNvPicPr>
            <a:picLocks noChangeAspect="1" noChangeArrowheads="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b="7839"/>
          <a:stretch/>
        </p:blipFill>
        <p:spPr bwMode="auto">
          <a:xfrm>
            <a:off x="5035268" y="1728419"/>
            <a:ext cx="4108732" cy="4160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84</a:t>
            </a:fld>
            <a:endParaRPr lang="en-US" sz="1400" dirty="0"/>
          </a:p>
        </p:txBody>
      </p:sp>
    </p:spTree>
    <p:extLst>
      <p:ext uri="{BB962C8B-B14F-4D97-AF65-F5344CB8AC3E}">
        <p14:creationId xmlns:p14="http://schemas.microsoft.com/office/powerpoint/2010/main" val="323205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Multi-Dimensional Transfer Functions</a:t>
            </a:r>
            <a:br>
              <a:rPr lang="en-US" dirty="0"/>
            </a:br>
            <a:endParaRPr lang="en-US" dirty="0"/>
          </a:p>
        </p:txBody>
      </p:sp>
      <p:sp>
        <p:nvSpPr>
          <p:cNvPr id="23557" name="Rectangle 3"/>
          <p:cNvSpPr>
            <a:spLocks noGrp="1" noChangeArrowheads="1"/>
          </p:cNvSpPr>
          <p:nvPr>
            <p:ph type="body" idx="4294967295"/>
          </p:nvPr>
        </p:nvSpPr>
        <p:spPr>
          <a:xfrm>
            <a:off x="914400" y="954088"/>
            <a:ext cx="8229600" cy="5211762"/>
          </a:xfrm>
        </p:spPr>
        <p:txBody>
          <a:bodyPr>
            <a:normAutofit/>
          </a:bodyPr>
          <a:lstStyle/>
          <a:p>
            <a:pPr marL="0" indent="0">
              <a:buNone/>
            </a:pPr>
            <a:r>
              <a:rPr lang="en-US" sz="1800" dirty="0" smtClean="0"/>
              <a:t>In many cases, scalar value alone is not enough to reliably identify boundary regions/surfaces</a:t>
            </a:r>
          </a:p>
          <a:p>
            <a:pPr marL="0" indent="0">
              <a:buNone/>
            </a:pPr>
            <a:r>
              <a:rPr lang="en-US" sz="1800" b="1" dirty="0" smtClean="0"/>
              <a:t>Approach</a:t>
            </a:r>
            <a:r>
              <a:rPr lang="en-US" sz="1800" dirty="0" smtClean="0"/>
              <a:t> by [</a:t>
            </a:r>
            <a:r>
              <a:rPr lang="en-US" sz="1800" dirty="0" err="1" smtClean="0"/>
              <a:t>Kindlmann</a:t>
            </a:r>
            <a:r>
              <a:rPr lang="en-US" sz="1800" dirty="0" smtClean="0"/>
              <a:t> &amp; Durkin 98; </a:t>
            </a:r>
            <a:r>
              <a:rPr lang="en-US" sz="1800" dirty="0" err="1" smtClean="0"/>
              <a:t>Kniss</a:t>
            </a:r>
            <a:r>
              <a:rPr lang="en-US" sz="1800" dirty="0" smtClean="0"/>
              <a:t>, </a:t>
            </a:r>
            <a:r>
              <a:rPr lang="en-US" sz="1800" dirty="0" err="1" smtClean="0"/>
              <a:t>Kindlmann</a:t>
            </a:r>
            <a:r>
              <a:rPr lang="en-US" sz="1800" dirty="0" smtClean="0"/>
              <a:t>, Hansen 01]:</a:t>
            </a:r>
          </a:p>
          <a:p>
            <a:r>
              <a:rPr lang="en-US" sz="1800" dirty="0" smtClean="0"/>
              <a:t>3D transfer functions, depending on</a:t>
            </a:r>
          </a:p>
          <a:p>
            <a:pPr marL="742950" lvl="1" indent="-285750"/>
            <a:r>
              <a:rPr lang="en-US" sz="1600" dirty="0" smtClean="0"/>
              <a:t>Scalar value</a:t>
            </a:r>
          </a:p>
          <a:p>
            <a:pPr marL="742950" lvl="1" indent="-285750"/>
            <a:r>
              <a:rPr lang="en-US" sz="1600" dirty="0" smtClean="0"/>
              <a:t>Magnitude of the gradient</a:t>
            </a:r>
          </a:p>
          <a:p>
            <a:pPr marL="742950" lvl="1" indent="-285750"/>
            <a:r>
              <a:rPr lang="en-US" sz="1600" dirty="0" smtClean="0"/>
              <a:t>Second derivative along the gradient direction</a:t>
            </a:r>
          </a:p>
        </p:txBody>
      </p:sp>
      <p:sp>
        <p:nvSpPr>
          <p:cNvPr id="6" name="TextBox 5"/>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85</a:t>
            </a:fld>
            <a:endParaRPr lang="en-US" sz="1400" dirty="0"/>
          </a:p>
        </p:txBody>
      </p:sp>
    </p:spTree>
    <p:extLst>
      <p:ext uri="{BB962C8B-B14F-4D97-AF65-F5344CB8AC3E}">
        <p14:creationId xmlns:p14="http://schemas.microsoft.com/office/powerpoint/2010/main" val="20385562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Derivatives at Boundaries</a:t>
            </a:r>
            <a:br>
              <a:rPr lang="en-US" dirty="0"/>
            </a:br>
            <a:endParaRPr lang="en-US" dirty="0"/>
          </a:p>
        </p:txBody>
      </p:sp>
      <p:pic>
        <p:nvPicPr>
          <p:cNvPr id="245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444" y="1345755"/>
            <a:ext cx="6615112"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 name="TextBox 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86</a:t>
            </a:fld>
            <a:endParaRPr lang="en-US" sz="1400" dirty="0"/>
          </a:p>
        </p:txBody>
      </p:sp>
    </p:spTree>
    <p:extLst>
      <p:ext uri="{BB962C8B-B14F-4D97-AF65-F5344CB8AC3E}">
        <p14:creationId xmlns:p14="http://schemas.microsoft.com/office/powerpoint/2010/main" val="23879810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31" name="Textfeld 6"/>
          <p:cNvSpPr txBox="1">
            <a:spLocks noChangeArrowheads="1"/>
          </p:cNvSpPr>
          <p:nvPr/>
        </p:nvSpPr>
        <p:spPr bwMode="auto">
          <a:xfrm>
            <a:off x="6664046" y="6240463"/>
            <a:ext cx="19944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en-US" sz="600"/>
              <a:t>From Hansen, Johnson: The Visualization Handbook</a:t>
            </a:r>
          </a:p>
        </p:txBody>
      </p:sp>
      <p:sp>
        <p:nvSpPr>
          <p:cNvPr id="26632" name="Textfeld 8"/>
          <p:cNvSpPr txBox="1">
            <a:spLocks noChangeArrowheads="1"/>
          </p:cNvSpPr>
          <p:nvPr/>
        </p:nvSpPr>
        <p:spPr bwMode="auto">
          <a:xfrm>
            <a:off x="2585121" y="5333456"/>
            <a:ext cx="17972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endParaRPr lang="en-US" sz="1100" i="0" dirty="0"/>
          </a:p>
          <a:p>
            <a:r>
              <a:rPr lang="en-US" sz="1100" i="0" dirty="0"/>
              <a:t>  G: dentin – enamel</a:t>
            </a:r>
          </a:p>
          <a:p>
            <a:r>
              <a:rPr lang="en-US" sz="1100" i="0" dirty="0"/>
              <a:t>  H: background – enamel</a:t>
            </a:r>
          </a:p>
        </p:txBody>
      </p:sp>
      <p:sp>
        <p:nvSpPr>
          <p:cNvPr id="26633" name="Textfeld 8"/>
          <p:cNvSpPr txBox="1">
            <a:spLocks noChangeArrowheads="1"/>
          </p:cNvSpPr>
          <p:nvPr/>
        </p:nvSpPr>
        <p:spPr bwMode="auto">
          <a:xfrm>
            <a:off x="5184070" y="5398089"/>
            <a:ext cx="328166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en-US" sz="1100" i="0" dirty="0"/>
              <a:t>Only using a 3D transfer function, F and G can be</a:t>
            </a:r>
            <a:br>
              <a:rPr lang="en-US" sz="1100" i="0" dirty="0"/>
            </a:br>
            <a:r>
              <a:rPr lang="en-US" sz="1100" i="0" dirty="0"/>
              <a:t>separated clearly from other material </a:t>
            </a:r>
            <a:r>
              <a:rPr lang="en-US" sz="1100" i="0" dirty="0" smtClean="0"/>
              <a:t>boundaries </a:t>
            </a:r>
            <a:br>
              <a:rPr lang="en-US" sz="1100" i="0" dirty="0" smtClean="0"/>
            </a:br>
            <a:r>
              <a:rPr lang="en-US" sz="1100" i="0" dirty="0" smtClean="0"/>
              <a:t>like E and H.</a:t>
            </a:r>
            <a:endParaRPr lang="en-US" sz="1100" i="0" dirty="0"/>
          </a:p>
        </p:txBody>
      </p:sp>
      <p:sp>
        <p:nvSpPr>
          <p:cNvPr id="26634" name="Textfeld 20"/>
          <p:cNvSpPr txBox="1">
            <a:spLocks noChangeArrowheads="1"/>
          </p:cNvSpPr>
          <p:nvPr/>
        </p:nvSpPr>
        <p:spPr bwMode="auto">
          <a:xfrm>
            <a:off x="708732" y="5333456"/>
            <a:ext cx="170271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r>
              <a:rPr lang="en-US" sz="1100" b="1" i="0" dirty="0"/>
              <a:t>Material boundaries:</a:t>
            </a:r>
          </a:p>
          <a:p>
            <a:r>
              <a:rPr lang="en-US" sz="1100" i="0" dirty="0"/>
              <a:t>  E: dentin – pulp</a:t>
            </a:r>
          </a:p>
          <a:p>
            <a:r>
              <a:rPr lang="en-US" sz="1100" i="0" dirty="0"/>
              <a:t>  F: background – dentin</a:t>
            </a:r>
          </a:p>
        </p:txBody>
      </p:sp>
      <p:grpSp>
        <p:nvGrpSpPr>
          <p:cNvPr id="2" name="Group 1"/>
          <p:cNvGrpSpPr/>
          <p:nvPr/>
        </p:nvGrpSpPr>
        <p:grpSpPr>
          <a:xfrm>
            <a:off x="9252520" y="1870474"/>
            <a:ext cx="7448550" cy="3543300"/>
            <a:chOff x="847725" y="1858963"/>
            <a:chExt cx="7448550" cy="3543300"/>
          </a:xfrm>
        </p:grpSpPr>
        <p:pic>
          <p:nvPicPr>
            <p:cNvPr id="266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858963"/>
              <a:ext cx="74485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635" name="Rectangle 39"/>
            <p:cNvSpPr>
              <a:spLocks noChangeArrowheads="1"/>
            </p:cNvSpPr>
            <p:nvPr/>
          </p:nvSpPr>
          <p:spPr bwMode="auto">
            <a:xfrm>
              <a:off x="3949239" y="2187575"/>
              <a:ext cx="251672" cy="1692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100" i="0" dirty="0">
                  <a:solidFill>
                    <a:srgbClr val="000000"/>
                  </a:solidFill>
                </a:rPr>
                <a:t>|</a:t>
              </a:r>
              <a:r>
                <a:rPr kumimoji="1" lang="en-US" sz="1100" i="0" dirty="0">
                  <a:solidFill>
                    <a:srgbClr val="000000"/>
                  </a:solidFill>
                  <a:sym typeface="Symbol" pitchFamily="18" charset="2"/>
                </a:rPr>
                <a:t></a:t>
              </a:r>
              <a:r>
                <a:rPr kumimoji="1" lang="en-US" sz="1100" dirty="0">
                  <a:solidFill>
                    <a:srgbClr val="000000"/>
                  </a:solidFill>
                </a:rPr>
                <a:t>f </a:t>
              </a:r>
              <a:r>
                <a:rPr kumimoji="1" lang="en-US" sz="1100" i="0" dirty="0">
                  <a:solidFill>
                    <a:srgbClr val="000000"/>
                  </a:solidFill>
                </a:rPr>
                <a:t>|</a:t>
              </a:r>
              <a:endParaRPr kumimoji="1" lang="en-US" sz="1100" i="0" u="sng" dirty="0"/>
            </a:p>
          </p:txBody>
        </p:sp>
      </p:grpSp>
      <p:sp>
        <p:nvSpPr>
          <p:cNvPr id="26636" name="Rectangle 39"/>
          <p:cNvSpPr>
            <a:spLocks noChangeArrowheads="1"/>
          </p:cNvSpPr>
          <p:nvPr/>
        </p:nvSpPr>
        <p:spPr bwMode="auto">
          <a:xfrm>
            <a:off x="4827588" y="5145088"/>
            <a:ext cx="255587" cy="1692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20000"/>
              </a:spcBef>
              <a:buClr>
                <a:schemeClr val="accent1"/>
              </a:buClr>
              <a:buSzPct val="90000"/>
              <a:buFont typeface="Monotype Sorts" pitchFamily="2" charset="2"/>
              <a:buNone/>
            </a:pPr>
            <a:endParaRPr kumimoji="1" lang="de-DE" sz="1100" i="0" u="sng"/>
          </a:p>
        </p:txBody>
      </p:sp>
      <p:sp>
        <p:nvSpPr>
          <p:cNvPr id="26637" name="Rectangle 39"/>
          <p:cNvSpPr>
            <a:spLocks noChangeArrowheads="1"/>
          </p:cNvSpPr>
          <p:nvPr/>
        </p:nvSpPr>
        <p:spPr bwMode="auto">
          <a:xfrm>
            <a:off x="6799263" y="5145088"/>
            <a:ext cx="255587" cy="1692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20000"/>
              </a:spcBef>
              <a:buClr>
                <a:schemeClr val="accent1"/>
              </a:buClr>
              <a:buSzPct val="90000"/>
              <a:buFont typeface="Monotype Sorts" pitchFamily="2" charset="2"/>
              <a:buNone/>
            </a:pPr>
            <a:endParaRPr kumimoji="1" lang="de-DE" sz="1100" i="0" u="sng"/>
          </a:p>
        </p:txBody>
      </p:sp>
      <p:grpSp>
        <p:nvGrpSpPr>
          <p:cNvPr id="4" name="Group 3"/>
          <p:cNvGrpSpPr/>
          <p:nvPr/>
        </p:nvGrpSpPr>
        <p:grpSpPr>
          <a:xfrm>
            <a:off x="460809" y="1592796"/>
            <a:ext cx="3806392" cy="3661829"/>
            <a:chOff x="406795" y="1409154"/>
            <a:chExt cx="3997284" cy="3845471"/>
          </a:xfrm>
        </p:grpSpPr>
        <p:pic>
          <p:nvPicPr>
            <p:cNvPr id="143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5" y="1409154"/>
              <a:ext cx="3948909" cy="3845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39"/>
            <p:cNvSpPr>
              <a:spLocks noChangeArrowheads="1"/>
            </p:cNvSpPr>
            <p:nvPr/>
          </p:nvSpPr>
          <p:spPr bwMode="auto">
            <a:xfrm>
              <a:off x="3971316" y="1754959"/>
              <a:ext cx="432763" cy="2908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spcBef>
                  <a:spcPct val="20000"/>
                </a:spcBef>
                <a:buClr>
                  <a:schemeClr val="accent1"/>
                </a:buClr>
                <a:buSzPct val="90000"/>
                <a:buFont typeface="Monotype Sorts" pitchFamily="2" charset="2"/>
                <a:buNone/>
              </a:pPr>
              <a:r>
                <a:rPr kumimoji="1" lang="en-US" i="0" dirty="0">
                  <a:solidFill>
                    <a:srgbClr val="000000"/>
                  </a:solidFill>
                </a:rPr>
                <a:t>|</a:t>
              </a:r>
              <a:r>
                <a:rPr kumimoji="1" lang="en-US" i="0" dirty="0">
                  <a:solidFill>
                    <a:srgbClr val="000000"/>
                  </a:solidFill>
                  <a:sym typeface="Symbol" pitchFamily="18" charset="2"/>
                </a:rPr>
                <a:t></a:t>
              </a:r>
              <a:r>
                <a:rPr kumimoji="1" lang="en-US" dirty="0">
                  <a:solidFill>
                    <a:srgbClr val="000000"/>
                  </a:solidFill>
                </a:rPr>
                <a:t>f </a:t>
              </a:r>
              <a:r>
                <a:rPr kumimoji="1" lang="en-US" i="0" dirty="0">
                  <a:solidFill>
                    <a:srgbClr val="000000"/>
                  </a:solidFill>
                </a:rPr>
                <a:t>|</a:t>
              </a:r>
              <a:endParaRPr kumimoji="1" lang="en-US" i="0" u="sng" dirty="0"/>
            </a:p>
          </p:txBody>
        </p:sp>
      </p:grpSp>
      <p:pic>
        <p:nvPicPr>
          <p:cNvPr id="143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589" y="2055111"/>
            <a:ext cx="4338938" cy="3052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87</a:t>
            </a:fld>
            <a:endParaRPr lang="en-US" sz="1400" dirty="0"/>
          </a:p>
        </p:txBody>
      </p:sp>
      <p:sp>
        <p:nvSpPr>
          <p:cNvPr id="5" name="Title 4"/>
          <p:cNvSpPr>
            <a:spLocks noGrp="1"/>
          </p:cNvSpPr>
          <p:nvPr>
            <p:ph type="title"/>
          </p:nvPr>
        </p:nvSpPr>
        <p:spPr/>
        <p:txBody>
          <a:bodyPr/>
          <a:lstStyle/>
          <a:p>
            <a:r>
              <a:rPr lang="en-US" dirty="0"/>
              <a:t>3D Transfer Functions</a:t>
            </a:r>
            <a:br>
              <a:rPr lang="en-US" dirty="0"/>
            </a:br>
            <a:endParaRPr lang="en-US" dirty="0"/>
          </a:p>
        </p:txBody>
      </p:sp>
    </p:spTree>
    <p:extLst>
      <p:ext uri="{BB962C8B-B14F-4D97-AF65-F5344CB8AC3E}">
        <p14:creationId xmlns:p14="http://schemas.microsoft.com/office/powerpoint/2010/main" val="241011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Specification of 3D Transfer Functions</a:t>
            </a:r>
            <a:br>
              <a:rPr lang="en-US" dirty="0"/>
            </a:br>
            <a:endParaRPr lang="en-US" dirty="0"/>
          </a:p>
        </p:txBody>
      </p:sp>
      <p:sp>
        <p:nvSpPr>
          <p:cNvPr id="27653" name="Rectangle 3075"/>
          <p:cNvSpPr>
            <a:spLocks noGrp="1" noChangeArrowheads="1"/>
          </p:cNvSpPr>
          <p:nvPr>
            <p:ph type="body" idx="4294967295"/>
          </p:nvPr>
        </p:nvSpPr>
        <p:spPr>
          <a:xfrm>
            <a:off x="0" y="987425"/>
            <a:ext cx="5348288" cy="4572000"/>
          </a:xfrm>
        </p:spPr>
        <p:txBody>
          <a:bodyPr>
            <a:normAutofit/>
          </a:bodyPr>
          <a:lstStyle/>
          <a:p>
            <a:pPr>
              <a:buFontTx/>
              <a:buChar char="•"/>
            </a:pPr>
            <a:r>
              <a:rPr lang="en-US" sz="1800" dirty="0" smtClean="0"/>
              <a:t>Primarily based on 2D Histogram</a:t>
            </a:r>
            <a:br>
              <a:rPr lang="en-US" sz="1800" dirty="0" smtClean="0"/>
            </a:br>
            <a:r>
              <a:rPr lang="en-US" sz="1800" dirty="0" smtClean="0"/>
              <a:t>(that is overlaid onto transfer function)</a:t>
            </a:r>
          </a:p>
          <a:p>
            <a:pPr>
              <a:buFontTx/>
              <a:buChar char="•"/>
            </a:pPr>
            <a:r>
              <a:rPr lang="en-US" sz="1800" dirty="0" smtClean="0"/>
              <a:t>Dependence on second derivative:</a:t>
            </a:r>
          </a:p>
          <a:p>
            <a:pPr lvl="1"/>
            <a:r>
              <a:rPr lang="en-US" sz="1800" dirty="0" smtClean="0"/>
              <a:t>Maximum opacity where second derivative is 0</a:t>
            </a:r>
          </a:p>
          <a:p>
            <a:pPr lvl="1"/>
            <a:r>
              <a:rPr lang="en-US" sz="1800" dirty="0" smtClean="0"/>
              <a:t>Otherwise decreasing opacity (amount of decrease can be controlled by user)</a:t>
            </a:r>
          </a:p>
        </p:txBody>
      </p:sp>
      <p:pic>
        <p:nvPicPr>
          <p:cNvPr id="27654" name="Picture 30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479" y="4191000"/>
            <a:ext cx="41148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7655" name="Text Box 3077"/>
          <p:cNvSpPr txBox="1">
            <a:spLocks noChangeArrowheads="1"/>
          </p:cNvSpPr>
          <p:nvPr/>
        </p:nvSpPr>
        <p:spPr bwMode="auto">
          <a:xfrm>
            <a:off x="4828840" y="5976113"/>
            <a:ext cx="938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0"/>
              </a:spcBef>
              <a:buSzTx/>
            </a:pPr>
            <a:r>
              <a:rPr lang="en-US" sz="1100" i="0" dirty="0"/>
              <a:t>scalar value</a:t>
            </a:r>
            <a:endParaRPr lang="de-DE" sz="1100" i="0" dirty="0"/>
          </a:p>
        </p:txBody>
      </p:sp>
      <p:sp>
        <p:nvSpPr>
          <p:cNvPr id="27656" name="Text Box 3078"/>
          <p:cNvSpPr txBox="1">
            <a:spLocks noChangeArrowheads="1"/>
          </p:cNvSpPr>
          <p:nvPr/>
        </p:nvSpPr>
        <p:spPr bwMode="auto">
          <a:xfrm>
            <a:off x="2101060" y="4732665"/>
            <a:ext cx="843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0"/>
              </a:spcBef>
              <a:buSzTx/>
            </a:pPr>
            <a:r>
              <a:rPr lang="en-US" sz="1100" i="0" dirty="0"/>
              <a:t>gradient </a:t>
            </a:r>
            <a:br>
              <a:rPr lang="en-US" sz="1100" i="0" dirty="0"/>
            </a:br>
            <a:r>
              <a:rPr lang="en-US" sz="1100" i="0" dirty="0"/>
              <a:t>magnitude</a:t>
            </a:r>
            <a:endParaRPr lang="de-DE" sz="1100" i="0" dirty="0"/>
          </a:p>
        </p:txBody>
      </p:sp>
      <p:sp>
        <p:nvSpPr>
          <p:cNvPr id="27657" name="Text Box 3079"/>
          <p:cNvSpPr txBox="1">
            <a:spLocks noChangeArrowheads="1"/>
          </p:cNvSpPr>
          <p:nvPr/>
        </p:nvSpPr>
        <p:spPr bwMode="auto">
          <a:xfrm>
            <a:off x="7774192" y="4348403"/>
            <a:ext cx="12827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0"/>
              </a:spcBef>
              <a:buSzTx/>
            </a:pPr>
            <a:r>
              <a:rPr lang="en-US" sz="1100" i="0" dirty="0"/>
              <a:t>second derivative</a:t>
            </a:r>
            <a:br>
              <a:rPr lang="en-US" sz="1100" i="0" dirty="0"/>
            </a:br>
            <a:r>
              <a:rPr lang="en-US" sz="1100" i="0" dirty="0"/>
              <a:t>emphasis</a:t>
            </a:r>
            <a:endParaRPr lang="de-DE" sz="1100" i="0" dirty="0"/>
          </a:p>
        </p:txBody>
      </p:sp>
      <p:pic>
        <p:nvPicPr>
          <p:cNvPr id="27658" name="Picture 30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679" y="1571791"/>
            <a:ext cx="16383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7659" name="Line 3081"/>
          <p:cNvSpPr>
            <a:spLocks noChangeShapeType="1"/>
          </p:cNvSpPr>
          <p:nvPr/>
        </p:nvSpPr>
        <p:spPr bwMode="auto">
          <a:xfrm flipH="1">
            <a:off x="3392879" y="3645687"/>
            <a:ext cx="2590800" cy="6373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sz="1400"/>
          </a:p>
        </p:txBody>
      </p:sp>
      <p:sp>
        <p:nvSpPr>
          <p:cNvPr id="27660" name="Line 3082"/>
          <p:cNvSpPr>
            <a:spLocks noChangeShapeType="1"/>
          </p:cNvSpPr>
          <p:nvPr/>
        </p:nvSpPr>
        <p:spPr bwMode="auto">
          <a:xfrm flipH="1">
            <a:off x="7231453" y="3606800"/>
            <a:ext cx="390525" cy="657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de-DE" sz="1400"/>
          </a:p>
        </p:txBody>
      </p:sp>
      <p:sp>
        <p:nvSpPr>
          <p:cNvPr id="27661" name="Line 3083"/>
          <p:cNvSpPr>
            <a:spLocks noChangeShapeType="1"/>
          </p:cNvSpPr>
          <p:nvPr/>
        </p:nvSpPr>
        <p:spPr bwMode="auto">
          <a:xfrm flipV="1">
            <a:off x="3164279" y="4359275"/>
            <a:ext cx="0" cy="1371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p>
        </p:txBody>
      </p:sp>
      <p:sp>
        <p:nvSpPr>
          <p:cNvPr id="27662" name="Line 3084"/>
          <p:cNvSpPr>
            <a:spLocks noChangeShapeType="1"/>
          </p:cNvSpPr>
          <p:nvPr/>
        </p:nvSpPr>
        <p:spPr bwMode="auto">
          <a:xfrm>
            <a:off x="3392879" y="5959475"/>
            <a:ext cx="3810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de-DE" sz="1400"/>
          </a:p>
        </p:txBody>
      </p:sp>
      <p:sp>
        <p:nvSpPr>
          <p:cNvPr id="27664" name="Freeform 3086"/>
          <p:cNvSpPr>
            <a:spLocks/>
          </p:cNvSpPr>
          <p:nvPr/>
        </p:nvSpPr>
        <p:spPr bwMode="auto">
          <a:xfrm>
            <a:off x="4469204" y="4906963"/>
            <a:ext cx="1514475" cy="776287"/>
          </a:xfrm>
          <a:custGeom>
            <a:avLst/>
            <a:gdLst>
              <a:gd name="T0" fmla="*/ 0 w 954"/>
              <a:gd name="T1" fmla="*/ 2147483647 h 489"/>
              <a:gd name="T2" fmla="*/ 2147483647 w 954"/>
              <a:gd name="T3" fmla="*/ 2147483647 h 489"/>
              <a:gd name="T4" fmla="*/ 2147483647 w 954"/>
              <a:gd name="T5" fmla="*/ 2147483647 h 489"/>
              <a:gd name="T6" fmla="*/ 2147483647 w 954"/>
              <a:gd name="T7" fmla="*/ 2147483647 h 489"/>
              <a:gd name="T8" fmla="*/ 2147483647 w 954"/>
              <a:gd name="T9" fmla="*/ 2147483647 h 489"/>
              <a:gd name="T10" fmla="*/ 0 60000 65536"/>
              <a:gd name="T11" fmla="*/ 0 60000 65536"/>
              <a:gd name="T12" fmla="*/ 0 60000 65536"/>
              <a:gd name="T13" fmla="*/ 0 60000 65536"/>
              <a:gd name="T14" fmla="*/ 0 60000 65536"/>
              <a:gd name="T15" fmla="*/ 0 w 954"/>
              <a:gd name="T16" fmla="*/ 0 h 489"/>
              <a:gd name="T17" fmla="*/ 954 w 954"/>
              <a:gd name="T18" fmla="*/ 489 h 489"/>
            </a:gdLst>
            <a:ahLst/>
            <a:cxnLst>
              <a:cxn ang="T10">
                <a:pos x="T0" y="T1"/>
              </a:cxn>
              <a:cxn ang="T11">
                <a:pos x="T2" y="T3"/>
              </a:cxn>
              <a:cxn ang="T12">
                <a:pos x="T4" y="T5"/>
              </a:cxn>
              <a:cxn ang="T13">
                <a:pos x="T6" y="T7"/>
              </a:cxn>
              <a:cxn ang="T14">
                <a:pos x="T8" y="T9"/>
              </a:cxn>
            </a:cxnLst>
            <a:rect l="T15" t="T16" r="T17" b="T18"/>
            <a:pathLst>
              <a:path w="954" h="489">
                <a:moveTo>
                  <a:pt x="0" y="489"/>
                </a:moveTo>
                <a:cubicBezTo>
                  <a:pt x="24" y="434"/>
                  <a:pt x="61" y="240"/>
                  <a:pt x="144" y="159"/>
                </a:cubicBezTo>
                <a:cubicBezTo>
                  <a:pt x="227" y="78"/>
                  <a:pt x="390" y="0"/>
                  <a:pt x="498" y="3"/>
                </a:cubicBezTo>
                <a:cubicBezTo>
                  <a:pt x="606" y="6"/>
                  <a:pt x="716" y="99"/>
                  <a:pt x="792" y="177"/>
                </a:cubicBezTo>
                <a:cubicBezTo>
                  <a:pt x="868" y="255"/>
                  <a:pt x="920" y="410"/>
                  <a:pt x="954" y="471"/>
                </a:cubicBezTo>
              </a:path>
            </a:pathLst>
          </a:custGeom>
          <a:noFill/>
          <a:ln w="5080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de-DE" sz="1400"/>
          </a:p>
        </p:txBody>
      </p:sp>
      <p:sp>
        <p:nvSpPr>
          <p:cNvPr id="27665" name="Text Box 3087"/>
          <p:cNvSpPr txBox="1">
            <a:spLocks noChangeArrowheads="1"/>
          </p:cNvSpPr>
          <p:nvPr/>
        </p:nvSpPr>
        <p:spPr bwMode="auto">
          <a:xfrm>
            <a:off x="7981006" y="5310188"/>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0"/>
              </a:spcBef>
              <a:buSzTx/>
            </a:pPr>
            <a:r>
              <a:rPr lang="en-US" sz="1200" i="0"/>
              <a:t>boundary</a:t>
            </a:r>
            <a:br>
              <a:rPr lang="en-US" sz="1200" i="0"/>
            </a:br>
            <a:r>
              <a:rPr lang="en-US" sz="1200" i="0"/>
              <a:t>surface</a:t>
            </a:r>
            <a:endParaRPr lang="de-DE" sz="1200" i="0"/>
          </a:p>
        </p:txBody>
      </p:sp>
      <p:sp>
        <p:nvSpPr>
          <p:cNvPr id="27666" name="Freeform 3088"/>
          <p:cNvSpPr>
            <a:spLocks/>
          </p:cNvSpPr>
          <p:nvPr/>
        </p:nvSpPr>
        <p:spPr bwMode="auto">
          <a:xfrm>
            <a:off x="5450279" y="4486275"/>
            <a:ext cx="2438400" cy="1016000"/>
          </a:xfrm>
          <a:custGeom>
            <a:avLst/>
            <a:gdLst>
              <a:gd name="T0" fmla="*/ 2147483647 w 10000"/>
              <a:gd name="T1" fmla="*/ 2147483647 h 9524"/>
              <a:gd name="T2" fmla="*/ 2147483647 w 10000"/>
              <a:gd name="T3" fmla="*/ 2147483647 h 9524"/>
              <a:gd name="T4" fmla="*/ 0 w 10000"/>
              <a:gd name="T5" fmla="*/ 2147483647 h 9524"/>
              <a:gd name="T6" fmla="*/ 0 60000 65536"/>
              <a:gd name="T7" fmla="*/ 0 60000 65536"/>
              <a:gd name="T8" fmla="*/ 0 60000 65536"/>
              <a:gd name="T9" fmla="*/ 0 w 10000"/>
              <a:gd name="T10" fmla="*/ 0 h 9524"/>
              <a:gd name="T11" fmla="*/ 10000 w 10000"/>
              <a:gd name="T12" fmla="*/ 9524 h 9524"/>
            </a:gdLst>
            <a:ahLst/>
            <a:cxnLst>
              <a:cxn ang="T6">
                <a:pos x="T0" y="T1"/>
              </a:cxn>
              <a:cxn ang="T7">
                <a:pos x="T2" y="T3"/>
              </a:cxn>
              <a:cxn ang="T8">
                <a:pos x="T4" y="T5"/>
              </a:cxn>
            </a:cxnLst>
            <a:rect l="T9" t="T10" r="T11" b="T12"/>
            <a:pathLst>
              <a:path w="10000" h="9524">
                <a:moveTo>
                  <a:pt x="10000" y="9524"/>
                </a:moveTo>
                <a:cubicBezTo>
                  <a:pt x="8177" y="7590"/>
                  <a:pt x="2917" y="1190"/>
                  <a:pt x="1250" y="238"/>
                </a:cubicBezTo>
                <a:cubicBezTo>
                  <a:pt x="677" y="0"/>
                  <a:pt x="339" y="1905"/>
                  <a:pt x="0" y="3810"/>
                </a:cubicBezTo>
              </a:path>
            </a:pathLst>
          </a:custGeom>
          <a:noFill/>
          <a:ln w="31750"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de-DE" sz="1400"/>
          </a:p>
        </p:txBody>
      </p:sp>
      <p:cxnSp>
        <p:nvCxnSpPr>
          <p:cNvPr id="3" name="Straight Arrow Connector 2"/>
          <p:cNvCxnSpPr>
            <a:stCxn id="27657" idx="1"/>
          </p:cNvCxnSpPr>
          <p:nvPr/>
        </p:nvCxnSpPr>
        <p:spPr bwMode="auto">
          <a:xfrm flipH="1" flipV="1">
            <a:off x="6802829" y="4283076"/>
            <a:ext cx="971363" cy="280771"/>
          </a:xfrm>
          <a:prstGeom prst="straightConnector1">
            <a:avLst/>
          </a:prstGeom>
          <a:ln>
            <a:solidFill>
              <a:srgbClr val="FF0000"/>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3" name="Rectangle 39"/>
          <p:cNvSpPr>
            <a:spLocks noChangeArrowheads="1"/>
          </p:cNvSpPr>
          <p:nvPr/>
        </p:nvSpPr>
        <p:spPr bwMode="auto">
          <a:xfrm>
            <a:off x="2384951" y="5255380"/>
            <a:ext cx="275717"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i="0" dirty="0">
                <a:solidFill>
                  <a:srgbClr val="000000"/>
                </a:solidFill>
              </a:rPr>
              <a:t>|</a:t>
            </a:r>
            <a:r>
              <a:rPr kumimoji="1" lang="en-US" sz="1200" i="0" dirty="0">
                <a:solidFill>
                  <a:srgbClr val="000000"/>
                </a:solidFill>
                <a:sym typeface="Symbol" pitchFamily="18" charset="2"/>
              </a:rPr>
              <a:t></a:t>
            </a:r>
            <a:r>
              <a:rPr kumimoji="1" lang="en-US" sz="1200" dirty="0">
                <a:solidFill>
                  <a:srgbClr val="000000"/>
                </a:solidFill>
              </a:rPr>
              <a:t>f </a:t>
            </a:r>
            <a:r>
              <a:rPr kumimoji="1" lang="en-US" sz="1200" i="0" dirty="0">
                <a:solidFill>
                  <a:srgbClr val="000000"/>
                </a:solidFill>
              </a:rPr>
              <a:t>|</a:t>
            </a:r>
            <a:endParaRPr kumimoji="1" lang="en-US" sz="1200" i="0" u="sng" dirty="0"/>
          </a:p>
        </p:txBody>
      </p:sp>
      <p:sp>
        <p:nvSpPr>
          <p:cNvPr id="20" name="TextBox 19"/>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88</a:t>
            </a:fld>
            <a:endParaRPr lang="en-US" sz="1400" dirty="0"/>
          </a:p>
        </p:txBody>
      </p:sp>
    </p:spTree>
    <p:extLst>
      <p:ext uri="{BB962C8B-B14F-4D97-AF65-F5344CB8AC3E}">
        <p14:creationId xmlns:p14="http://schemas.microsoft.com/office/powerpoint/2010/main" val="1828915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Extraction of two boundaries</a:t>
            </a:r>
            <a:br>
              <a:rPr lang="en-US" dirty="0"/>
            </a:br>
            <a:endParaRPr lang="en-US" dirty="0"/>
          </a:p>
        </p:txBody>
      </p:sp>
      <p:sp>
        <p:nvSpPr>
          <p:cNvPr id="28677" name="Rectangle 3"/>
          <p:cNvSpPr>
            <a:spLocks noGrp="1" noChangeArrowheads="1"/>
          </p:cNvSpPr>
          <p:nvPr>
            <p:ph type="body" idx="4294967295"/>
          </p:nvPr>
        </p:nvSpPr>
        <p:spPr>
          <a:xfrm>
            <a:off x="0" y="1304925"/>
            <a:ext cx="4776788" cy="5105400"/>
          </a:xfrm>
        </p:spPr>
        <p:txBody>
          <a:bodyPr>
            <a:normAutofit/>
          </a:bodyPr>
          <a:lstStyle/>
          <a:p>
            <a:pPr marL="0" indent="0">
              <a:buNone/>
            </a:pPr>
            <a:r>
              <a:rPr lang="en-US" sz="1800" dirty="0" smtClean="0"/>
              <a:t>“Triangular classification” function in histogram:</a:t>
            </a:r>
          </a:p>
          <a:p>
            <a:pPr>
              <a:buFontTx/>
              <a:buChar char="•"/>
            </a:pPr>
            <a:r>
              <a:rPr lang="en-US" sz="2000" dirty="0" smtClean="0"/>
              <a:t>Upper and lower threshold for gradient magnitude</a:t>
            </a:r>
          </a:p>
          <a:p>
            <a:pPr>
              <a:buFontTx/>
              <a:buChar char="•"/>
            </a:pPr>
            <a:r>
              <a:rPr lang="en-US" sz="2000" dirty="0" smtClean="0"/>
              <a:t>Maximum opacity along center line</a:t>
            </a:r>
          </a:p>
          <a:p>
            <a:pPr>
              <a:buFontTx/>
              <a:buChar char="•"/>
            </a:pPr>
            <a:r>
              <a:rPr lang="en-US" sz="2000" dirty="0" smtClean="0"/>
              <a:t>Opacity falling off towards left and right edges of triangle</a:t>
            </a:r>
          </a:p>
        </p:txBody>
      </p:sp>
      <p:pic>
        <p:nvPicPr>
          <p:cNvPr id="286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398" y="1304764"/>
            <a:ext cx="30702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 name="TextBox 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89</a:t>
            </a:fld>
            <a:endParaRPr lang="en-US" sz="1400" dirty="0"/>
          </a:p>
        </p:txBody>
      </p:sp>
    </p:spTree>
    <p:extLst>
      <p:ext uri="{BB962C8B-B14F-4D97-AF65-F5344CB8AC3E}">
        <p14:creationId xmlns:p14="http://schemas.microsoft.com/office/powerpoint/2010/main" val="1837530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2"/>
          <p:cNvSpPr txBox="1">
            <a:spLocks/>
          </p:cNvSpPr>
          <p:nvPr/>
        </p:nvSpPr>
        <p:spPr>
          <a:xfrm>
            <a:off x="457200" y="817772"/>
            <a:ext cx="82296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Windows are commonly defined by their center c and width w≥1.</a:t>
            </a:r>
          </a:p>
          <a:p>
            <a:pPr marL="0" indent="0">
              <a:buNone/>
            </a:pPr>
            <a:r>
              <a:rPr lang="en-US" sz="4800" dirty="0" smtClean="0"/>
              <a:t> </a:t>
            </a:r>
          </a:p>
          <a:p>
            <a:pPr marL="0" indent="0">
              <a:buNone/>
            </a:pPr>
            <a:endParaRPr lang="en-US" sz="2400" dirty="0"/>
          </a:p>
          <a:p>
            <a:pPr marL="0" indent="0">
              <a:buNone/>
            </a:pPr>
            <a:endParaRPr lang="en-US" sz="2400" dirty="0" smtClean="0"/>
          </a:p>
          <a:p>
            <a:pPr marL="0" indent="0">
              <a:buNone/>
            </a:pPr>
            <a:r>
              <a:rPr lang="en-US" sz="2400" dirty="0" smtClean="0"/>
              <a:t>For data value x and color output </a:t>
            </a:r>
            <a:r>
              <a:rPr lang="en-US" sz="2400" dirty="0"/>
              <a:t>range </a:t>
            </a:r>
            <a:r>
              <a:rPr lang="en-US" sz="2400" dirty="0" smtClean="0"/>
              <a:t>C∈[0,1], the following pseudo-code applies:</a:t>
            </a:r>
          </a:p>
          <a:p>
            <a:pPr marL="0" indent="0">
              <a:buNone/>
            </a:pPr>
            <a:endParaRPr lang="en-US" sz="2400" dirty="0" smtClean="0"/>
          </a:p>
          <a:p>
            <a:pPr marL="0" indent="0">
              <a:buNone/>
            </a:pPr>
            <a:r>
              <a:rPr lang="es-ES" sz="1800" dirty="0" err="1">
                <a:latin typeface="Courier New" pitchFamily="49" charset="0"/>
                <a:cs typeface="Courier New" pitchFamily="49" charset="0"/>
              </a:rPr>
              <a:t>if</a:t>
            </a:r>
            <a:r>
              <a:rPr lang="es-ES" sz="1800" dirty="0">
                <a:latin typeface="Courier New" pitchFamily="49" charset="0"/>
                <a:cs typeface="Courier New" pitchFamily="49" charset="0"/>
              </a:rPr>
              <a:t> (x &lt;= c </a:t>
            </a:r>
            <a:r>
              <a:rPr lang="es-ES" sz="1800" dirty="0" smtClean="0">
                <a:latin typeface="Courier New" pitchFamily="49" charset="0"/>
                <a:cs typeface="Courier New" pitchFamily="49" charset="0"/>
              </a:rPr>
              <a:t>– 0.5 - (w-1)/2) </a:t>
            </a:r>
            <a:r>
              <a:rPr lang="es-ES" sz="1800" dirty="0" err="1">
                <a:latin typeface="Courier New" pitchFamily="49" charset="0"/>
                <a:cs typeface="Courier New" pitchFamily="49" charset="0"/>
              </a:rPr>
              <a:t>then</a:t>
            </a:r>
            <a:r>
              <a:rPr lang="es-ES" sz="1800" dirty="0">
                <a:latin typeface="Courier New" pitchFamily="49" charset="0"/>
                <a:cs typeface="Courier New" pitchFamily="49" charset="0"/>
              </a:rPr>
              <a:t> </a:t>
            </a:r>
            <a:r>
              <a:rPr lang="es-ES" sz="1800" dirty="0" smtClean="0">
                <a:latin typeface="Courier New" pitchFamily="49" charset="0"/>
                <a:cs typeface="Courier New" pitchFamily="49" charset="0"/>
              </a:rPr>
              <a:t>C := 0</a:t>
            </a:r>
            <a:endParaRPr lang="es-ES" sz="1800" dirty="0">
              <a:latin typeface="Courier New" pitchFamily="49" charset="0"/>
              <a:cs typeface="Courier New" pitchFamily="49" charset="0"/>
            </a:endParaRPr>
          </a:p>
          <a:p>
            <a:pPr marL="0" indent="0">
              <a:buNone/>
            </a:pPr>
            <a:r>
              <a:rPr lang="es-ES" sz="1800" dirty="0" err="1">
                <a:latin typeface="Courier New" pitchFamily="49" charset="0"/>
                <a:cs typeface="Courier New" pitchFamily="49" charset="0"/>
              </a:rPr>
              <a:t>else</a:t>
            </a:r>
            <a:r>
              <a:rPr lang="es-ES" sz="1800" dirty="0">
                <a:latin typeface="Courier New" pitchFamily="49" charset="0"/>
                <a:cs typeface="Courier New" pitchFamily="49" charset="0"/>
              </a:rPr>
              <a:t> </a:t>
            </a:r>
            <a:r>
              <a:rPr lang="es-ES" sz="1800" dirty="0" err="1">
                <a:latin typeface="Courier New" pitchFamily="49" charset="0"/>
                <a:cs typeface="Courier New" pitchFamily="49" charset="0"/>
              </a:rPr>
              <a:t>if</a:t>
            </a:r>
            <a:r>
              <a:rPr lang="es-ES" sz="1800" dirty="0">
                <a:latin typeface="Courier New" pitchFamily="49" charset="0"/>
                <a:cs typeface="Courier New" pitchFamily="49" charset="0"/>
              </a:rPr>
              <a:t> (x &gt; c </a:t>
            </a:r>
            <a:r>
              <a:rPr lang="es-ES" sz="1800" dirty="0" smtClean="0">
                <a:latin typeface="Courier New" pitchFamily="49" charset="0"/>
                <a:cs typeface="Courier New" pitchFamily="49" charset="0"/>
              </a:rPr>
              <a:t>– 0.5 + (w-1)/2) </a:t>
            </a:r>
            <a:r>
              <a:rPr lang="es-ES" sz="1800" dirty="0" err="1">
                <a:latin typeface="Courier New" pitchFamily="49" charset="0"/>
                <a:cs typeface="Courier New" pitchFamily="49" charset="0"/>
              </a:rPr>
              <a:t>then</a:t>
            </a:r>
            <a:r>
              <a:rPr lang="es-ES" sz="1800" dirty="0">
                <a:latin typeface="Courier New" pitchFamily="49" charset="0"/>
                <a:cs typeface="Courier New" pitchFamily="49" charset="0"/>
              </a:rPr>
              <a:t> </a:t>
            </a:r>
            <a:r>
              <a:rPr lang="es-ES" sz="1800" dirty="0" smtClean="0">
                <a:latin typeface="Courier New" pitchFamily="49" charset="0"/>
                <a:cs typeface="Courier New" pitchFamily="49" charset="0"/>
              </a:rPr>
              <a:t>C := 1</a:t>
            </a:r>
            <a:endParaRPr lang="es-ES" sz="1800" dirty="0">
              <a:latin typeface="Courier New" pitchFamily="49" charset="0"/>
              <a:cs typeface="Courier New" pitchFamily="49" charset="0"/>
            </a:endParaRPr>
          </a:p>
          <a:p>
            <a:pPr marL="0" indent="0">
              <a:buNone/>
            </a:pPr>
            <a:r>
              <a:rPr lang="es-ES" sz="1800" dirty="0" err="1">
                <a:latin typeface="Courier New" pitchFamily="49" charset="0"/>
                <a:cs typeface="Courier New" pitchFamily="49" charset="0"/>
              </a:rPr>
              <a:t>else</a:t>
            </a:r>
            <a:r>
              <a:rPr lang="es-ES" sz="1800" dirty="0">
                <a:latin typeface="Courier New" pitchFamily="49" charset="0"/>
                <a:cs typeface="Courier New" pitchFamily="49" charset="0"/>
              </a:rPr>
              <a:t> </a:t>
            </a:r>
            <a:r>
              <a:rPr lang="es-ES" sz="1800" dirty="0" smtClean="0">
                <a:latin typeface="Courier New" pitchFamily="49" charset="0"/>
                <a:cs typeface="Courier New" pitchFamily="49" charset="0"/>
              </a:rPr>
              <a:t>C := (</a:t>
            </a:r>
            <a:r>
              <a:rPr lang="es-ES" sz="1800" dirty="0">
                <a:latin typeface="Courier New" pitchFamily="49" charset="0"/>
                <a:cs typeface="Courier New" pitchFamily="49" charset="0"/>
              </a:rPr>
              <a:t>x - (c </a:t>
            </a:r>
            <a:r>
              <a:rPr lang="es-ES" sz="1800" dirty="0" smtClean="0">
                <a:latin typeface="Courier New" pitchFamily="49" charset="0"/>
                <a:cs typeface="Courier New" pitchFamily="49" charset="0"/>
              </a:rPr>
              <a:t>– 0.5)) </a:t>
            </a:r>
            <a:r>
              <a:rPr lang="es-ES" sz="1800" dirty="0">
                <a:latin typeface="Courier New" pitchFamily="49" charset="0"/>
                <a:cs typeface="Courier New" pitchFamily="49" charset="0"/>
              </a:rPr>
              <a:t>/ (w-1) </a:t>
            </a:r>
            <a:r>
              <a:rPr lang="es-ES" sz="1800" dirty="0" smtClean="0">
                <a:latin typeface="Courier New" pitchFamily="49" charset="0"/>
                <a:cs typeface="Courier New" pitchFamily="49" charset="0"/>
              </a:rPr>
              <a:t>+ 0.5</a:t>
            </a:r>
            <a:endParaRPr lang="es-ES" sz="1800" dirty="0">
              <a:latin typeface="Courier New" pitchFamily="49" charset="0"/>
              <a:cs typeface="Courier New" pitchFamily="49" charset="0"/>
            </a:endParaRPr>
          </a:p>
          <a:p>
            <a:endParaRPr lang="en-US" sz="2000" dirty="0" smtClean="0"/>
          </a:p>
          <a:p>
            <a:pPr marL="0" indent="0">
              <a:buNone/>
            </a:pPr>
            <a:endParaRPr lang="en-US" sz="2400" dirty="0" smtClean="0"/>
          </a:p>
        </p:txBody>
      </p:sp>
      <p:sp>
        <p:nvSpPr>
          <p:cNvPr id="4" name="TextBox 3"/>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9</a:t>
            </a:fld>
            <a:endParaRPr lang="en-US" sz="1400" dirty="0"/>
          </a:p>
        </p:txBody>
      </p:sp>
      <p:sp>
        <p:nvSpPr>
          <p:cNvPr id="2" name="Rectangle 1"/>
          <p:cNvSpPr/>
          <p:nvPr/>
        </p:nvSpPr>
        <p:spPr>
          <a:xfrm>
            <a:off x="2362200" y="2057400"/>
            <a:ext cx="4267200" cy="457200"/>
          </a:xfrm>
          <a:prstGeom prst="rect">
            <a:avLst/>
          </a:prstGeom>
          <a:gradFill flip="none" rotWithShape="1">
            <a:gsLst>
              <a:gs pos="0">
                <a:schemeClr val="tx1"/>
              </a:gs>
              <a:gs pos="50000">
                <a:srgbClr val="7F7F7F"/>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12"/>
          <p:cNvSpPr/>
          <p:nvPr/>
        </p:nvSpPr>
        <p:spPr>
          <a:xfrm>
            <a:off x="694944" y="2060448"/>
            <a:ext cx="1667256" cy="45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 name="Straight Arrow Connector 8"/>
          <p:cNvCxnSpPr/>
          <p:nvPr/>
        </p:nvCxnSpPr>
        <p:spPr>
          <a:xfrm>
            <a:off x="694944" y="2667000"/>
            <a:ext cx="7839456"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43200" y="2667000"/>
            <a:ext cx="3657600" cy="400110"/>
          </a:xfrm>
          <a:prstGeom prst="rect">
            <a:avLst/>
          </a:prstGeom>
          <a:noFill/>
        </p:spPr>
        <p:txBody>
          <a:bodyPr wrap="square" rtlCol="0">
            <a:spAutoFit/>
          </a:bodyPr>
          <a:lstStyle/>
          <a:p>
            <a:pPr algn="ctr"/>
            <a:r>
              <a:rPr lang="en-US" sz="2000" dirty="0" smtClean="0"/>
              <a:t>data value</a:t>
            </a:r>
            <a:endParaRPr lang="en-US" sz="2000" dirty="0"/>
          </a:p>
        </p:txBody>
      </p:sp>
      <p:sp>
        <p:nvSpPr>
          <p:cNvPr id="16" name="Right Brace 15"/>
          <p:cNvSpPr/>
          <p:nvPr/>
        </p:nvSpPr>
        <p:spPr>
          <a:xfrm rot="16200000">
            <a:off x="4410838" y="-161164"/>
            <a:ext cx="169927" cy="4267200"/>
          </a:xfrm>
          <a:prstGeom prst="rightBrace">
            <a:avLst>
              <a:gd name="adj1" fmla="val 0"/>
              <a:gd name="adj2" fmla="val 50000"/>
            </a:avLst>
          </a:prstGeom>
          <a:ln w="25400">
            <a:solidFill>
              <a:schemeClr val="tx1"/>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8" name="TextBox 17"/>
          <p:cNvSpPr txBox="1"/>
          <p:nvPr/>
        </p:nvSpPr>
        <p:spPr>
          <a:xfrm>
            <a:off x="2667000" y="1447800"/>
            <a:ext cx="3657600" cy="400110"/>
          </a:xfrm>
          <a:prstGeom prst="rect">
            <a:avLst/>
          </a:prstGeom>
          <a:noFill/>
        </p:spPr>
        <p:txBody>
          <a:bodyPr wrap="square" rtlCol="0">
            <a:spAutoFit/>
          </a:bodyPr>
          <a:lstStyle/>
          <a:p>
            <a:pPr algn="ctr"/>
            <a:r>
              <a:rPr lang="en-US" sz="2000" dirty="0" smtClean="0"/>
              <a:t>w</a:t>
            </a:r>
            <a:endParaRPr lang="en-US" sz="2000" dirty="0"/>
          </a:p>
        </p:txBody>
      </p:sp>
      <p:cxnSp>
        <p:nvCxnSpPr>
          <p:cNvPr id="19" name="Straight Connector 18"/>
          <p:cNvCxnSpPr>
            <a:stCxn id="2" idx="0"/>
            <a:endCxn id="2" idx="2"/>
          </p:cNvCxnSpPr>
          <p:nvPr/>
        </p:nvCxnSpPr>
        <p:spPr>
          <a:xfrm>
            <a:off x="4495800" y="2057400"/>
            <a:ext cx="0" cy="457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95600" y="1981200"/>
            <a:ext cx="3657600" cy="400110"/>
          </a:xfrm>
          <a:prstGeom prst="rect">
            <a:avLst/>
          </a:prstGeom>
          <a:noFill/>
        </p:spPr>
        <p:txBody>
          <a:bodyPr wrap="square" rtlCol="0">
            <a:spAutoFit/>
          </a:bodyPr>
          <a:lstStyle/>
          <a:p>
            <a:pPr algn="ctr"/>
            <a:r>
              <a:rPr lang="en-US" sz="2000" b="1" dirty="0" smtClean="0">
                <a:solidFill>
                  <a:srgbClr val="FF0000"/>
                </a:solidFill>
              </a:rPr>
              <a:t>c</a:t>
            </a:r>
            <a:endParaRPr lang="en-US" sz="2000" b="1" dirty="0">
              <a:solidFill>
                <a:srgbClr val="FF0000"/>
              </a:solidFill>
            </a:endParaRPr>
          </a:p>
        </p:txBody>
      </p:sp>
      <p:sp>
        <p:nvSpPr>
          <p:cNvPr id="3" name="Title 2"/>
          <p:cNvSpPr>
            <a:spLocks noGrp="1"/>
          </p:cNvSpPr>
          <p:nvPr>
            <p:ph type="title"/>
          </p:nvPr>
        </p:nvSpPr>
        <p:spPr/>
        <p:txBody>
          <a:bodyPr/>
          <a:lstStyle/>
          <a:p>
            <a:r>
              <a:rPr lang="en-US" dirty="0"/>
              <a:t>Window Specification</a:t>
            </a:r>
            <a:br>
              <a:rPr lang="en-US" dirty="0"/>
            </a:br>
            <a:endParaRPr lang="en-US" dirty="0"/>
          </a:p>
        </p:txBody>
      </p:sp>
    </p:spTree>
    <p:extLst>
      <p:ext uri="{BB962C8B-B14F-4D97-AF65-F5344CB8AC3E}">
        <p14:creationId xmlns:p14="http://schemas.microsoft.com/office/powerpoint/2010/main" val="33380501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Cluster-based TF Specification</a:t>
            </a:r>
            <a:br>
              <a:rPr lang="en-US" dirty="0"/>
            </a:br>
            <a:endParaRPr lang="en-US" dirty="0"/>
          </a:p>
        </p:txBody>
      </p:sp>
      <p:sp>
        <p:nvSpPr>
          <p:cNvPr id="7" name="TextBox 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90</a:t>
            </a:fld>
            <a:endParaRPr lang="en-US" sz="1400" dirty="0"/>
          </a:p>
        </p:txBody>
      </p:sp>
      <p:sp>
        <p:nvSpPr>
          <p:cNvPr id="6" name="Rectangle 3"/>
          <p:cNvSpPr txBox="1">
            <a:spLocks noChangeArrowheads="1"/>
          </p:cNvSpPr>
          <p:nvPr/>
        </p:nvSpPr>
        <p:spPr>
          <a:xfrm>
            <a:off x="457200" y="914400"/>
            <a:ext cx="8229600" cy="5211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t>Problem:</a:t>
            </a:r>
            <a:r>
              <a:rPr lang="en-US" sz="2400" dirty="0" smtClean="0"/>
              <a:t> In high dimension, interactive specification of transfer function becomes more challenging</a:t>
            </a:r>
            <a:br>
              <a:rPr lang="en-US" sz="2400" dirty="0" smtClean="0"/>
            </a:br>
            <a:r>
              <a:rPr lang="en-US" sz="2400" b="1" dirty="0" smtClean="0"/>
              <a:t>Approach</a:t>
            </a:r>
            <a:r>
              <a:rPr lang="en-US" sz="2400" dirty="0" smtClean="0"/>
              <a:t> by [</a:t>
            </a:r>
            <a:r>
              <a:rPr lang="en-US" sz="2400" dirty="0" err="1" smtClean="0"/>
              <a:t>Tzeng</a:t>
            </a:r>
            <a:r>
              <a:rPr lang="en-US" sz="2400" dirty="0" smtClean="0"/>
              <a:t> &amp; Ma 04]:</a:t>
            </a:r>
          </a:p>
          <a:p>
            <a:r>
              <a:rPr lang="en-US" sz="2400" dirty="0" smtClean="0"/>
              <a:t>Cluster Voxels in Feature Space</a:t>
            </a:r>
          </a:p>
          <a:p>
            <a:r>
              <a:rPr lang="en-US" sz="2400" dirty="0" smtClean="0"/>
              <a:t>Assign Material Properties per Cluster</a:t>
            </a:r>
          </a:p>
          <a:p>
            <a:r>
              <a:rPr lang="en-US" sz="2400" dirty="0" smtClean="0"/>
              <a:t>Interactive Splitting and Merging of Clusters</a:t>
            </a:r>
          </a:p>
        </p:txBody>
      </p:sp>
    </p:spTree>
    <p:extLst>
      <p:ext uri="{BB962C8B-B14F-4D97-AF65-F5344CB8AC3E}">
        <p14:creationId xmlns:p14="http://schemas.microsoft.com/office/powerpoint/2010/main" val="17687351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91</a:t>
            </a:fld>
            <a:endParaRPr lang="en-US" sz="1400" dirty="0"/>
          </a:p>
        </p:txBody>
      </p:sp>
      <p:pic>
        <p:nvPicPr>
          <p:cNvPr id="2050" name="Picture 2" descr="C:\Users\tschultz\Desktop\Vorlesung\images-5\cluster-t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3827463" cy="52530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schultz\Desktop\Vorlesung\images-5\cluster-tf-merge-and-spl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617" y="1416843"/>
            <a:ext cx="3773487" cy="45624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 y="6167438"/>
            <a:ext cx="4038600" cy="338554"/>
          </a:xfrm>
          <a:prstGeom prst="rect">
            <a:avLst/>
          </a:prstGeom>
          <a:noFill/>
        </p:spPr>
        <p:txBody>
          <a:bodyPr wrap="square" rtlCol="0">
            <a:spAutoFit/>
          </a:bodyPr>
          <a:lstStyle/>
          <a:p>
            <a:pPr algn="ctr"/>
            <a:r>
              <a:rPr lang="en-US" sz="1600" b="1" dirty="0" smtClean="0"/>
              <a:t>Correspondence Cluster - Material</a:t>
            </a:r>
            <a:endParaRPr lang="en-US" sz="1600" b="1" dirty="0"/>
          </a:p>
        </p:txBody>
      </p:sp>
      <p:sp>
        <p:nvSpPr>
          <p:cNvPr id="9" name="TextBox 8"/>
          <p:cNvSpPr txBox="1"/>
          <p:nvPr/>
        </p:nvSpPr>
        <p:spPr>
          <a:xfrm>
            <a:off x="4876800" y="6172200"/>
            <a:ext cx="4038600" cy="338554"/>
          </a:xfrm>
          <a:prstGeom prst="rect">
            <a:avLst/>
          </a:prstGeom>
          <a:noFill/>
        </p:spPr>
        <p:txBody>
          <a:bodyPr wrap="square" rtlCol="0">
            <a:spAutoFit/>
          </a:bodyPr>
          <a:lstStyle/>
          <a:p>
            <a:pPr algn="ctr"/>
            <a:r>
              <a:rPr lang="en-US" sz="1600" b="1" dirty="0" smtClean="0"/>
              <a:t>Interactive Cluster Splitting</a:t>
            </a:r>
            <a:endParaRPr lang="en-US" sz="1600" b="1" dirty="0"/>
          </a:p>
        </p:txBody>
      </p:sp>
      <p:sp>
        <p:nvSpPr>
          <p:cNvPr id="3" name="Rectangle 2"/>
          <p:cNvSpPr/>
          <p:nvPr/>
        </p:nvSpPr>
        <p:spPr>
          <a:xfrm>
            <a:off x="457200" y="6126481"/>
            <a:ext cx="390366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itle 4"/>
          <p:cNvSpPr>
            <a:spLocks noGrp="1"/>
          </p:cNvSpPr>
          <p:nvPr>
            <p:ph type="title"/>
          </p:nvPr>
        </p:nvSpPr>
        <p:spPr/>
        <p:txBody>
          <a:bodyPr/>
          <a:lstStyle/>
          <a:p>
            <a:r>
              <a:rPr lang="en-US" dirty="0"/>
              <a:t>Examples of Cluster-based TF Specification</a:t>
            </a:r>
            <a:br>
              <a:rPr lang="en-US" dirty="0"/>
            </a:br>
            <a:endParaRPr lang="en-US" dirty="0"/>
          </a:p>
        </p:txBody>
      </p:sp>
    </p:spTree>
    <p:extLst>
      <p:ext uri="{BB962C8B-B14F-4D97-AF65-F5344CB8AC3E}">
        <p14:creationId xmlns:p14="http://schemas.microsoft.com/office/powerpoint/2010/main" val="26848585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92</a:t>
            </a:fld>
            <a:endParaRPr lang="en-US" sz="1400" dirty="0"/>
          </a:p>
        </p:txBody>
      </p:sp>
      <p:sp>
        <p:nvSpPr>
          <p:cNvPr id="6" name="Rectangle 3"/>
          <p:cNvSpPr txBox="1">
            <a:spLocks noChangeArrowheads="1"/>
          </p:cNvSpPr>
          <p:nvPr/>
        </p:nvSpPr>
        <p:spPr>
          <a:xfrm>
            <a:off x="457200" y="914400"/>
            <a:ext cx="8229600" cy="55653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t>Problem:</a:t>
            </a:r>
            <a:r>
              <a:rPr lang="en-US" sz="2400" dirty="0" smtClean="0"/>
              <a:t> In high dimension, interactive specification of transfer function becomes more challenging</a:t>
            </a:r>
            <a:br>
              <a:rPr lang="en-US" sz="2400" dirty="0" smtClean="0"/>
            </a:br>
            <a:r>
              <a:rPr lang="en-US" sz="2400" b="1" dirty="0" smtClean="0"/>
              <a:t>Approach</a:t>
            </a:r>
            <a:r>
              <a:rPr lang="en-US" sz="2400" dirty="0" smtClean="0"/>
              <a:t> by [</a:t>
            </a:r>
            <a:r>
              <a:rPr lang="en-US" sz="2400" dirty="0" err="1" smtClean="0"/>
              <a:t>Tzeng</a:t>
            </a:r>
            <a:r>
              <a:rPr lang="en-US" sz="2400" dirty="0" smtClean="0"/>
              <a:t> et al. 05]:</a:t>
            </a:r>
          </a:p>
          <a:p>
            <a:r>
              <a:rPr lang="en-US" sz="2400" dirty="0" smtClean="0"/>
              <a:t>User scribbles on a Slice Visualization</a:t>
            </a:r>
          </a:p>
          <a:p>
            <a:pPr lvl="1"/>
            <a:r>
              <a:rPr lang="en-US" sz="2000" dirty="0" smtClean="0"/>
              <a:t>Examples of foreground/background voxels</a:t>
            </a:r>
          </a:p>
          <a:p>
            <a:r>
              <a:rPr lang="en-US" sz="2400" dirty="0" smtClean="0"/>
              <a:t>Train a Classifier / Transfer Function</a:t>
            </a:r>
          </a:p>
          <a:p>
            <a:pPr lvl="1"/>
            <a:r>
              <a:rPr lang="en-US" sz="2000" dirty="0" smtClean="0"/>
              <a:t>Neural Network</a:t>
            </a:r>
          </a:p>
          <a:p>
            <a:pPr lvl="1"/>
            <a:r>
              <a:rPr lang="en-US" sz="2000" dirty="0" smtClean="0"/>
              <a:t>Support Vector Machine</a:t>
            </a:r>
          </a:p>
          <a:p>
            <a:r>
              <a:rPr lang="en-US" sz="2400" dirty="0" smtClean="0"/>
              <a:t>Generalizes to high</a:t>
            </a:r>
            <a:br>
              <a:rPr lang="en-US" sz="2400" dirty="0" smtClean="0"/>
            </a:br>
            <a:r>
              <a:rPr lang="en-US" sz="2400" dirty="0" smtClean="0"/>
              <a:t>dimension (e.g., 10D)</a:t>
            </a:r>
          </a:p>
        </p:txBody>
      </p:sp>
      <p:pic>
        <p:nvPicPr>
          <p:cNvPr id="4098" name="Picture 2" descr="C:\Users\tschultz\Desktop\Vorlesung\images-5\learning-ba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513" y="3657600"/>
            <a:ext cx="3773487" cy="1981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63957" y="5638800"/>
            <a:ext cx="821700" cy="369332"/>
          </a:xfrm>
          <a:prstGeom prst="rect">
            <a:avLst/>
          </a:prstGeom>
          <a:noFill/>
        </p:spPr>
        <p:txBody>
          <a:bodyPr wrap="none" rtlCol="0">
            <a:spAutoFit/>
          </a:bodyPr>
          <a:lstStyle/>
          <a:p>
            <a:r>
              <a:rPr lang="en-US" dirty="0" smtClean="0"/>
              <a:t>1D TF</a:t>
            </a:r>
            <a:endParaRPr lang="en-US" dirty="0"/>
          </a:p>
        </p:txBody>
      </p:sp>
      <p:sp>
        <p:nvSpPr>
          <p:cNvPr id="8" name="TextBox 7"/>
          <p:cNvSpPr txBox="1"/>
          <p:nvPr/>
        </p:nvSpPr>
        <p:spPr>
          <a:xfrm>
            <a:off x="6459357" y="5643796"/>
            <a:ext cx="821700" cy="369332"/>
          </a:xfrm>
          <a:prstGeom prst="rect">
            <a:avLst/>
          </a:prstGeom>
          <a:noFill/>
        </p:spPr>
        <p:txBody>
          <a:bodyPr wrap="none" rtlCol="0">
            <a:spAutoFit/>
          </a:bodyPr>
          <a:lstStyle/>
          <a:p>
            <a:r>
              <a:rPr lang="en-US" dirty="0" smtClean="0"/>
              <a:t>2D TF</a:t>
            </a:r>
            <a:endParaRPr lang="en-US" dirty="0"/>
          </a:p>
        </p:txBody>
      </p:sp>
      <p:sp>
        <p:nvSpPr>
          <p:cNvPr id="9" name="TextBox 8"/>
          <p:cNvSpPr txBox="1"/>
          <p:nvPr/>
        </p:nvSpPr>
        <p:spPr>
          <a:xfrm>
            <a:off x="7667770" y="5643796"/>
            <a:ext cx="949939" cy="369332"/>
          </a:xfrm>
          <a:prstGeom prst="rect">
            <a:avLst/>
          </a:prstGeom>
          <a:noFill/>
        </p:spPr>
        <p:txBody>
          <a:bodyPr wrap="none" rtlCol="0">
            <a:spAutoFit/>
          </a:bodyPr>
          <a:lstStyle/>
          <a:p>
            <a:r>
              <a:rPr lang="en-US" dirty="0" smtClean="0"/>
              <a:t>10D TF</a:t>
            </a:r>
            <a:endParaRPr lang="en-US" dirty="0"/>
          </a:p>
        </p:txBody>
      </p:sp>
      <p:sp>
        <p:nvSpPr>
          <p:cNvPr id="4" name="Title 3"/>
          <p:cNvSpPr>
            <a:spLocks noGrp="1"/>
          </p:cNvSpPr>
          <p:nvPr>
            <p:ph type="title"/>
          </p:nvPr>
        </p:nvSpPr>
        <p:spPr/>
        <p:txBody>
          <a:bodyPr/>
          <a:lstStyle/>
          <a:p>
            <a:r>
              <a:rPr lang="en-US" dirty="0"/>
              <a:t>Learning-based TF </a:t>
            </a:r>
            <a:r>
              <a:rPr lang="en-US" dirty="0" smtClean="0"/>
              <a:t>Specification</a:t>
            </a:r>
            <a:endParaRPr lang="en-US" dirty="0"/>
          </a:p>
        </p:txBody>
      </p:sp>
    </p:spTree>
    <p:extLst>
      <p:ext uri="{BB962C8B-B14F-4D97-AF65-F5344CB8AC3E}">
        <p14:creationId xmlns:p14="http://schemas.microsoft.com/office/powerpoint/2010/main" val="31877376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Iterative Refinement in Learning Approach</a:t>
            </a:r>
            <a:br>
              <a:rPr lang="en-US" dirty="0"/>
            </a:br>
            <a:endParaRPr lang="en-US" dirty="0"/>
          </a:p>
        </p:txBody>
      </p:sp>
      <p:sp>
        <p:nvSpPr>
          <p:cNvPr id="7" name="TextBox 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93</a:t>
            </a:fld>
            <a:endParaRPr lang="en-US" sz="1400" dirty="0"/>
          </a:p>
        </p:txBody>
      </p:sp>
      <p:pic>
        <p:nvPicPr>
          <p:cNvPr id="5122" name="Picture 2" descr="C:\Users\tschultz\Desktop\Vorlesung\images-5\learning-refine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143000"/>
            <a:ext cx="5089525" cy="52443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3400" y="1777425"/>
            <a:ext cx="2743200" cy="461665"/>
          </a:xfrm>
          <a:prstGeom prst="rect">
            <a:avLst/>
          </a:prstGeom>
          <a:noFill/>
        </p:spPr>
        <p:txBody>
          <a:bodyPr wrap="square" rtlCol="0">
            <a:spAutoFit/>
          </a:bodyPr>
          <a:lstStyle/>
          <a:p>
            <a:r>
              <a:rPr lang="en-US" sz="2400" dirty="0" smtClean="0"/>
              <a:t>1</a:t>
            </a:r>
            <a:r>
              <a:rPr lang="en-US" sz="2400" baseline="30000" dirty="0" smtClean="0"/>
              <a:t>st</a:t>
            </a:r>
            <a:r>
              <a:rPr lang="en-US" sz="2400" dirty="0" smtClean="0"/>
              <a:t> Sketch</a:t>
            </a:r>
            <a:endParaRPr lang="en-US" sz="2400" dirty="0"/>
          </a:p>
        </p:txBody>
      </p:sp>
      <p:sp>
        <p:nvSpPr>
          <p:cNvPr id="12" name="TextBox 11"/>
          <p:cNvSpPr txBox="1"/>
          <p:nvPr/>
        </p:nvSpPr>
        <p:spPr>
          <a:xfrm>
            <a:off x="533400" y="3453825"/>
            <a:ext cx="2743200" cy="461665"/>
          </a:xfrm>
          <a:prstGeom prst="rect">
            <a:avLst/>
          </a:prstGeom>
          <a:noFill/>
        </p:spPr>
        <p:txBody>
          <a:bodyPr wrap="square" rtlCol="0">
            <a:spAutoFit/>
          </a:bodyPr>
          <a:lstStyle/>
          <a:p>
            <a:r>
              <a:rPr lang="en-US" sz="2400" smtClean="0"/>
              <a:t>2</a:t>
            </a:r>
            <a:r>
              <a:rPr lang="en-US" sz="2400" baseline="30000" smtClean="0"/>
              <a:t>nd</a:t>
            </a:r>
            <a:r>
              <a:rPr lang="en-US" sz="2400" smtClean="0"/>
              <a:t> </a:t>
            </a:r>
            <a:r>
              <a:rPr lang="en-US" sz="2400" dirty="0" smtClean="0"/>
              <a:t>Sketch</a:t>
            </a:r>
            <a:endParaRPr lang="en-US" sz="2400" dirty="0"/>
          </a:p>
        </p:txBody>
      </p:sp>
      <p:sp>
        <p:nvSpPr>
          <p:cNvPr id="13" name="TextBox 12"/>
          <p:cNvSpPr txBox="1"/>
          <p:nvPr/>
        </p:nvSpPr>
        <p:spPr>
          <a:xfrm>
            <a:off x="533400" y="5206425"/>
            <a:ext cx="2743200" cy="461665"/>
          </a:xfrm>
          <a:prstGeom prst="rect">
            <a:avLst/>
          </a:prstGeom>
          <a:noFill/>
        </p:spPr>
        <p:txBody>
          <a:bodyPr wrap="square" rtlCol="0">
            <a:spAutoFit/>
          </a:bodyPr>
          <a:lstStyle/>
          <a:p>
            <a:r>
              <a:rPr lang="en-US" sz="2400" dirty="0" smtClean="0"/>
              <a:t>Final Sketch</a:t>
            </a:r>
            <a:endParaRPr lang="en-US" sz="2400" dirty="0"/>
          </a:p>
        </p:txBody>
      </p:sp>
    </p:spTree>
    <p:extLst>
      <p:ext uri="{BB962C8B-B14F-4D97-AF65-F5344CB8AC3E}">
        <p14:creationId xmlns:p14="http://schemas.microsoft.com/office/powerpoint/2010/main" val="15409939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Pre-Segmentation</a:t>
            </a:r>
            <a:br>
              <a:rPr lang="en-US" dirty="0"/>
            </a:br>
            <a:endParaRPr lang="en-US" dirty="0"/>
          </a:p>
        </p:txBody>
      </p:sp>
      <p:sp>
        <p:nvSpPr>
          <p:cNvPr id="29701" name="Rectangle 3"/>
          <p:cNvSpPr>
            <a:spLocks noGrp="1" noChangeArrowheads="1"/>
          </p:cNvSpPr>
          <p:nvPr>
            <p:ph type="body" idx="4294967295"/>
          </p:nvPr>
        </p:nvSpPr>
        <p:spPr>
          <a:xfrm>
            <a:off x="914400" y="990600"/>
            <a:ext cx="8229600" cy="5489575"/>
          </a:xfrm>
        </p:spPr>
        <p:txBody>
          <a:bodyPr>
            <a:normAutofit/>
          </a:bodyPr>
          <a:lstStyle/>
          <a:p>
            <a:pPr marL="0" indent="0">
              <a:buNone/>
            </a:pPr>
            <a:r>
              <a:rPr lang="en-US" sz="1800" b="1" dirty="0" smtClean="0">
                <a:solidFill>
                  <a:srgbClr val="000000"/>
                </a:solidFill>
              </a:rPr>
              <a:t>Problem:</a:t>
            </a:r>
            <a:r>
              <a:rPr lang="en-US" sz="1800" dirty="0" smtClean="0">
                <a:solidFill>
                  <a:srgbClr val="000000"/>
                </a:solidFill>
              </a:rPr>
              <a:t> Some structures are impossible to distinguish even with high-dimensional transfer functions</a:t>
            </a:r>
          </a:p>
          <a:p>
            <a:pPr marL="457200" lvl="1" indent="-457200"/>
            <a:r>
              <a:rPr lang="en-US" sz="1600" dirty="0">
                <a:solidFill>
                  <a:srgbClr val="000000"/>
                </a:solidFill>
              </a:rPr>
              <a:t>Example CT: </a:t>
            </a:r>
            <a:br>
              <a:rPr lang="en-US" sz="1600" dirty="0">
                <a:solidFill>
                  <a:srgbClr val="000000"/>
                </a:solidFill>
              </a:rPr>
            </a:br>
            <a:r>
              <a:rPr lang="en-US" sz="1600" dirty="0">
                <a:solidFill>
                  <a:srgbClr val="000000"/>
                </a:solidFill>
              </a:rPr>
              <a:t>different organs have </a:t>
            </a:r>
            <a:br>
              <a:rPr lang="en-US" sz="1600" dirty="0">
                <a:solidFill>
                  <a:srgbClr val="000000"/>
                </a:solidFill>
              </a:rPr>
            </a:br>
            <a:r>
              <a:rPr lang="en-US" sz="1600" dirty="0">
                <a:solidFill>
                  <a:srgbClr val="000000"/>
                </a:solidFill>
              </a:rPr>
              <a:t>similar X-ray absorption</a:t>
            </a:r>
          </a:p>
          <a:p>
            <a:pPr marL="0" indent="0">
              <a:buNone/>
            </a:pPr>
            <a:endParaRPr lang="en-US" sz="1800" b="1" dirty="0" smtClean="0">
              <a:solidFill>
                <a:srgbClr val="000000"/>
              </a:solidFill>
            </a:endParaRPr>
          </a:p>
          <a:p>
            <a:pPr marL="0" indent="0">
              <a:buNone/>
            </a:pPr>
            <a:endParaRPr lang="en-US" sz="1800" dirty="0">
              <a:solidFill>
                <a:srgbClr val="000000"/>
              </a:solidFill>
            </a:endParaRPr>
          </a:p>
          <a:p>
            <a:pPr marL="0" indent="0">
              <a:buNone/>
            </a:pPr>
            <a:r>
              <a:rPr lang="en-US" sz="1800" b="1" dirty="0" smtClean="0">
                <a:solidFill>
                  <a:srgbClr val="000000"/>
                </a:solidFill>
              </a:rPr>
              <a:t>Approach:</a:t>
            </a:r>
            <a:r>
              <a:rPr lang="en-US" sz="1800" dirty="0" smtClean="0">
                <a:solidFill>
                  <a:srgbClr val="000000"/>
                </a:solidFill>
              </a:rPr>
              <a:t> In pre-segmentation, assignment of voxels to classes (i.e., the first step of the transfer function) is done by a specialized, (semi-) automated segmentation algorithm before visualizing the data</a:t>
            </a:r>
          </a:p>
          <a:p>
            <a:pPr>
              <a:buFont typeface="Arial" pitchFamily="34" charset="0"/>
              <a:buChar char="•"/>
            </a:pPr>
            <a:r>
              <a:rPr lang="en-US" sz="1800" dirty="0" smtClean="0">
                <a:solidFill>
                  <a:srgbClr val="000000"/>
                </a:solidFill>
              </a:rPr>
              <a:t>Can better account for spatial continuity</a:t>
            </a:r>
          </a:p>
          <a:p>
            <a:r>
              <a:rPr lang="en-US" sz="1800" dirty="0" smtClean="0">
                <a:solidFill>
                  <a:srgbClr val="000000"/>
                </a:solidFill>
              </a:rPr>
              <a:t>Can account for prior knowledge</a:t>
            </a:r>
            <a:endParaRPr lang="en-US" sz="1800" dirty="0">
              <a:solidFill>
                <a:srgbClr val="000000"/>
              </a:solidFill>
            </a:endParaRPr>
          </a:p>
        </p:txBody>
      </p:sp>
      <p:grpSp>
        <p:nvGrpSpPr>
          <p:cNvPr id="3" name="Group 2"/>
          <p:cNvGrpSpPr/>
          <p:nvPr/>
        </p:nvGrpSpPr>
        <p:grpSpPr>
          <a:xfrm>
            <a:off x="4800600" y="1600200"/>
            <a:ext cx="3141886" cy="1723553"/>
            <a:chOff x="4742482" y="3873613"/>
            <a:chExt cx="3872295" cy="2124236"/>
          </a:xfrm>
        </p:grpSpPr>
        <p:sp>
          <p:nvSpPr>
            <p:cNvPr id="44" name="Rectangle 43"/>
            <p:cNvSpPr/>
            <p:nvPr/>
          </p:nvSpPr>
          <p:spPr bwMode="auto">
            <a:xfrm>
              <a:off x="4742482" y="3873613"/>
              <a:ext cx="3872295" cy="2124236"/>
            </a:xfrm>
            <a:prstGeom prst="rect">
              <a:avLst/>
            </a:prstGeom>
            <a:solidFill>
              <a:schemeClr val="tx2">
                <a:lumMod val="95000"/>
              </a:schemeClr>
            </a:solidFill>
            <a:ln w="127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Pct val="100000"/>
                <a:buFontTx/>
                <a:buNone/>
                <a:tabLst/>
              </a:pPr>
              <a:endParaRPr kumimoji="0" lang="de-DE" sz="1400" b="0" i="1" u="none" strike="noStrike" cap="none" normalizeH="0" baseline="0" smtClean="0">
                <a:ln>
                  <a:noFill/>
                </a:ln>
                <a:solidFill>
                  <a:schemeClr val="tx1"/>
                </a:solidFill>
                <a:effectLst/>
                <a:latin typeface="Arial" pitchFamily="34" charset="0"/>
              </a:endParaRPr>
            </a:p>
          </p:txBody>
        </p:sp>
        <p:grpSp>
          <p:nvGrpSpPr>
            <p:cNvPr id="45" name="Group 44"/>
            <p:cNvGrpSpPr/>
            <p:nvPr/>
          </p:nvGrpSpPr>
          <p:grpSpPr>
            <a:xfrm>
              <a:off x="5532487" y="4820638"/>
              <a:ext cx="1284287" cy="763587"/>
              <a:chOff x="5558162" y="2917031"/>
              <a:chExt cx="1284287" cy="763587"/>
            </a:xfrm>
          </p:grpSpPr>
          <p:sp>
            <p:nvSpPr>
              <p:cNvPr id="46" name="Freeform 19"/>
              <p:cNvSpPr>
                <a:spLocks/>
              </p:cNvSpPr>
              <p:nvPr/>
            </p:nvSpPr>
            <p:spPr bwMode="auto">
              <a:xfrm>
                <a:off x="5558162" y="2917031"/>
                <a:ext cx="1201737" cy="763587"/>
              </a:xfrm>
              <a:custGeom>
                <a:avLst/>
                <a:gdLst>
                  <a:gd name="T0" fmla="*/ 2147483647 w 772"/>
                  <a:gd name="T1" fmla="*/ 2147483647 h 537"/>
                  <a:gd name="T2" fmla="*/ 2147483647 w 772"/>
                  <a:gd name="T3" fmla="*/ 2147483647 h 537"/>
                  <a:gd name="T4" fmla="*/ 2147483647 w 772"/>
                  <a:gd name="T5" fmla="*/ 2147483647 h 537"/>
                  <a:gd name="T6" fmla="*/ 2147483647 w 772"/>
                  <a:gd name="T7" fmla="*/ 2147483647 h 537"/>
                  <a:gd name="T8" fmla="*/ 2147483647 w 772"/>
                  <a:gd name="T9" fmla="*/ 2147483647 h 537"/>
                  <a:gd name="T10" fmla="*/ 2147483647 w 772"/>
                  <a:gd name="T11" fmla="*/ 2147483647 h 537"/>
                  <a:gd name="T12" fmla="*/ 2147483647 w 772"/>
                  <a:gd name="T13" fmla="*/ 2147483647 h 537"/>
                  <a:gd name="T14" fmla="*/ 2147483647 w 772"/>
                  <a:gd name="T15" fmla="*/ 2147483647 h 537"/>
                  <a:gd name="T16" fmla="*/ 2147483647 w 772"/>
                  <a:gd name="T17" fmla="*/ 2147483647 h 537"/>
                  <a:gd name="T18" fmla="*/ 2147483647 w 772"/>
                  <a:gd name="T19" fmla="*/ 0 h 537"/>
                  <a:gd name="T20" fmla="*/ 2147483647 w 772"/>
                  <a:gd name="T21" fmla="*/ 0 h 537"/>
                  <a:gd name="T22" fmla="*/ 2147483647 w 772"/>
                  <a:gd name="T23" fmla="*/ 2147483647 h 537"/>
                  <a:gd name="T24" fmla="*/ 2147483647 w 772"/>
                  <a:gd name="T25" fmla="*/ 2147483647 h 537"/>
                  <a:gd name="T26" fmla="*/ 2147483647 w 772"/>
                  <a:gd name="T27" fmla="*/ 2147483647 h 537"/>
                  <a:gd name="T28" fmla="*/ 2147483647 w 772"/>
                  <a:gd name="T29" fmla="*/ 2147483647 h 537"/>
                  <a:gd name="T30" fmla="*/ 2147483647 w 772"/>
                  <a:gd name="T31" fmla="*/ 2147483647 h 537"/>
                  <a:gd name="T32" fmla="*/ 2147483647 w 772"/>
                  <a:gd name="T33" fmla="*/ 2147483647 h 537"/>
                  <a:gd name="T34" fmla="*/ 2147483647 w 772"/>
                  <a:gd name="T35" fmla="*/ 2147483647 h 537"/>
                  <a:gd name="T36" fmla="*/ 2147483647 w 772"/>
                  <a:gd name="T37" fmla="*/ 2147483647 h 537"/>
                  <a:gd name="T38" fmla="*/ 2147483647 w 772"/>
                  <a:gd name="T39" fmla="*/ 2147483647 h 537"/>
                  <a:gd name="T40" fmla="*/ 2147483647 w 772"/>
                  <a:gd name="T41" fmla="*/ 2147483647 h 537"/>
                  <a:gd name="T42" fmla="*/ 2147483647 w 772"/>
                  <a:gd name="T43" fmla="*/ 2147483647 h 537"/>
                  <a:gd name="T44" fmla="*/ 2147483647 w 772"/>
                  <a:gd name="T45" fmla="*/ 2147483647 h 537"/>
                  <a:gd name="T46" fmla="*/ 2147483647 w 772"/>
                  <a:gd name="T47" fmla="*/ 2147483647 h 537"/>
                  <a:gd name="T48" fmla="*/ 2147483647 w 772"/>
                  <a:gd name="T49" fmla="*/ 2147483647 h 537"/>
                  <a:gd name="T50" fmla="*/ 2147483647 w 772"/>
                  <a:gd name="T51" fmla="*/ 2147483647 h 537"/>
                  <a:gd name="T52" fmla="*/ 2147483647 w 772"/>
                  <a:gd name="T53" fmla="*/ 2147483647 h 537"/>
                  <a:gd name="T54" fmla="*/ 2147483647 w 772"/>
                  <a:gd name="T55" fmla="*/ 2147483647 h 537"/>
                  <a:gd name="T56" fmla="*/ 2147483647 w 772"/>
                  <a:gd name="T57" fmla="*/ 2147483647 h 537"/>
                  <a:gd name="T58" fmla="*/ 2147483647 w 772"/>
                  <a:gd name="T59" fmla="*/ 2147483647 h 537"/>
                  <a:gd name="T60" fmla="*/ 2147483647 w 772"/>
                  <a:gd name="T61" fmla="*/ 2147483647 h 537"/>
                  <a:gd name="T62" fmla="*/ 2147483647 w 772"/>
                  <a:gd name="T63" fmla="*/ 2147483647 h 537"/>
                  <a:gd name="T64" fmla="*/ 2147483647 w 772"/>
                  <a:gd name="T65" fmla="*/ 2147483647 h 537"/>
                  <a:gd name="T66" fmla="*/ 2147483647 w 772"/>
                  <a:gd name="T67" fmla="*/ 2147483647 h 537"/>
                  <a:gd name="T68" fmla="*/ 2147483647 w 772"/>
                  <a:gd name="T69" fmla="*/ 2147483647 h 537"/>
                  <a:gd name="T70" fmla="*/ 2147483647 w 772"/>
                  <a:gd name="T71" fmla="*/ 2147483647 h 537"/>
                  <a:gd name="T72" fmla="*/ 2147483647 w 772"/>
                  <a:gd name="T73" fmla="*/ 2147483647 h 537"/>
                  <a:gd name="T74" fmla="*/ 2147483647 w 772"/>
                  <a:gd name="T75" fmla="*/ 2147483647 h 537"/>
                  <a:gd name="T76" fmla="*/ 0 w 772"/>
                  <a:gd name="T77" fmla="*/ 2147483647 h 5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72"/>
                  <a:gd name="T118" fmla="*/ 0 h 537"/>
                  <a:gd name="T119" fmla="*/ 772 w 772"/>
                  <a:gd name="T120" fmla="*/ 537 h 5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72" h="537">
                    <a:moveTo>
                      <a:pt x="0" y="530"/>
                    </a:moveTo>
                    <a:lnTo>
                      <a:pt x="100" y="523"/>
                    </a:lnTo>
                    <a:lnTo>
                      <a:pt x="174" y="490"/>
                    </a:lnTo>
                    <a:lnTo>
                      <a:pt x="228" y="436"/>
                    </a:lnTo>
                    <a:lnTo>
                      <a:pt x="275" y="362"/>
                    </a:lnTo>
                    <a:lnTo>
                      <a:pt x="409" y="33"/>
                    </a:lnTo>
                    <a:lnTo>
                      <a:pt x="423" y="6"/>
                    </a:lnTo>
                    <a:lnTo>
                      <a:pt x="449" y="0"/>
                    </a:lnTo>
                    <a:lnTo>
                      <a:pt x="503" y="13"/>
                    </a:lnTo>
                    <a:lnTo>
                      <a:pt x="510" y="13"/>
                    </a:lnTo>
                    <a:lnTo>
                      <a:pt x="564" y="53"/>
                    </a:lnTo>
                    <a:lnTo>
                      <a:pt x="597" y="114"/>
                    </a:lnTo>
                    <a:lnTo>
                      <a:pt x="691" y="403"/>
                    </a:lnTo>
                    <a:lnTo>
                      <a:pt x="725" y="463"/>
                    </a:lnTo>
                    <a:lnTo>
                      <a:pt x="772" y="503"/>
                    </a:lnTo>
                    <a:lnTo>
                      <a:pt x="765" y="503"/>
                    </a:lnTo>
                    <a:lnTo>
                      <a:pt x="765" y="510"/>
                    </a:lnTo>
                    <a:lnTo>
                      <a:pt x="718" y="470"/>
                    </a:lnTo>
                    <a:lnTo>
                      <a:pt x="718" y="463"/>
                    </a:lnTo>
                    <a:lnTo>
                      <a:pt x="684" y="403"/>
                    </a:lnTo>
                    <a:lnTo>
                      <a:pt x="590" y="114"/>
                    </a:lnTo>
                    <a:lnTo>
                      <a:pt x="557" y="53"/>
                    </a:lnTo>
                    <a:lnTo>
                      <a:pt x="557" y="60"/>
                    </a:lnTo>
                    <a:lnTo>
                      <a:pt x="503" y="20"/>
                    </a:lnTo>
                    <a:lnTo>
                      <a:pt x="449" y="6"/>
                    </a:lnTo>
                    <a:lnTo>
                      <a:pt x="423" y="13"/>
                    </a:lnTo>
                    <a:lnTo>
                      <a:pt x="429" y="6"/>
                    </a:lnTo>
                    <a:lnTo>
                      <a:pt x="416" y="33"/>
                    </a:lnTo>
                    <a:lnTo>
                      <a:pt x="282" y="362"/>
                    </a:lnTo>
                    <a:lnTo>
                      <a:pt x="282" y="369"/>
                    </a:lnTo>
                    <a:lnTo>
                      <a:pt x="235" y="443"/>
                    </a:lnTo>
                    <a:lnTo>
                      <a:pt x="181" y="497"/>
                    </a:lnTo>
                    <a:lnTo>
                      <a:pt x="174" y="497"/>
                    </a:lnTo>
                    <a:lnTo>
                      <a:pt x="100" y="530"/>
                    </a:lnTo>
                    <a:lnTo>
                      <a:pt x="0" y="537"/>
                    </a:lnTo>
                    <a:lnTo>
                      <a:pt x="0" y="530"/>
                    </a:lnTo>
                    <a:close/>
                  </a:path>
                </a:pathLst>
              </a:custGeom>
              <a:ln>
                <a:solidFill>
                  <a:srgbClr val="C00000"/>
                </a:solidFill>
              </a:ln>
            </p:spPr>
            <p:style>
              <a:lnRef idx="2">
                <a:schemeClr val="accent1"/>
              </a:lnRef>
              <a:fillRef idx="1">
                <a:schemeClr val="lt1"/>
              </a:fillRef>
              <a:effectRef idx="0">
                <a:schemeClr val="accent1"/>
              </a:effectRef>
              <a:fontRef idx="minor">
                <a:schemeClr val="dk1"/>
              </a:fontRef>
            </p:style>
            <p:txBody>
              <a:bodyPr/>
              <a:lstStyle/>
              <a:p>
                <a:endParaRPr lang="de-DE" sz="1400"/>
              </a:p>
            </p:txBody>
          </p:sp>
          <p:sp>
            <p:nvSpPr>
              <p:cNvPr id="47" name="Freeform 20"/>
              <p:cNvSpPr>
                <a:spLocks/>
              </p:cNvSpPr>
              <p:nvPr/>
            </p:nvSpPr>
            <p:spPr bwMode="auto">
              <a:xfrm>
                <a:off x="6748787" y="3631406"/>
                <a:ext cx="93662" cy="49212"/>
              </a:xfrm>
              <a:custGeom>
                <a:avLst/>
                <a:gdLst>
                  <a:gd name="T0" fmla="*/ 0 w 60"/>
                  <a:gd name="T1" fmla="*/ 0 h 34"/>
                  <a:gd name="T2" fmla="*/ 2147483647 w 60"/>
                  <a:gd name="T3" fmla="*/ 2147483647 h 34"/>
                  <a:gd name="T4" fmla="*/ 2147483647 w 60"/>
                  <a:gd name="T5" fmla="*/ 2147483647 h 34"/>
                  <a:gd name="T6" fmla="*/ 2147483647 w 60"/>
                  <a:gd name="T7" fmla="*/ 2147483647 h 34"/>
                  <a:gd name="T8" fmla="*/ 2147483647 w 60"/>
                  <a:gd name="T9" fmla="*/ 2147483647 h 34"/>
                  <a:gd name="T10" fmla="*/ 0 w 60"/>
                  <a:gd name="T11" fmla="*/ 2147483647 h 34"/>
                  <a:gd name="T12" fmla="*/ 0 w 60"/>
                  <a:gd name="T13" fmla="*/ 0 h 34"/>
                  <a:gd name="T14" fmla="*/ 0 60000 65536"/>
                  <a:gd name="T15" fmla="*/ 0 60000 65536"/>
                  <a:gd name="T16" fmla="*/ 0 60000 65536"/>
                  <a:gd name="T17" fmla="*/ 0 60000 65536"/>
                  <a:gd name="T18" fmla="*/ 0 60000 65536"/>
                  <a:gd name="T19" fmla="*/ 0 60000 65536"/>
                  <a:gd name="T20" fmla="*/ 0 60000 65536"/>
                  <a:gd name="T21" fmla="*/ 0 w 60"/>
                  <a:gd name="T22" fmla="*/ 0 h 34"/>
                  <a:gd name="T23" fmla="*/ 60 w 60"/>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34">
                    <a:moveTo>
                      <a:pt x="0" y="0"/>
                    </a:moveTo>
                    <a:lnTo>
                      <a:pt x="60" y="27"/>
                    </a:lnTo>
                    <a:lnTo>
                      <a:pt x="60" y="34"/>
                    </a:lnTo>
                    <a:lnTo>
                      <a:pt x="0" y="7"/>
                    </a:lnTo>
                    <a:lnTo>
                      <a:pt x="0" y="0"/>
                    </a:lnTo>
                    <a:close/>
                  </a:path>
                </a:pathLst>
              </a:custGeom>
              <a:ln>
                <a:solidFill>
                  <a:srgbClr val="C00000"/>
                </a:solidFill>
              </a:ln>
            </p:spPr>
            <p:style>
              <a:lnRef idx="2">
                <a:schemeClr val="accent1"/>
              </a:lnRef>
              <a:fillRef idx="1">
                <a:schemeClr val="lt1"/>
              </a:fillRef>
              <a:effectRef idx="0">
                <a:schemeClr val="accent1"/>
              </a:effectRef>
              <a:fontRef idx="minor">
                <a:schemeClr val="dk1"/>
              </a:fontRef>
            </p:style>
            <p:txBody>
              <a:bodyPr/>
              <a:lstStyle/>
              <a:p>
                <a:endParaRPr lang="de-DE" sz="1400"/>
              </a:p>
            </p:txBody>
          </p:sp>
        </p:grpSp>
        <p:grpSp>
          <p:nvGrpSpPr>
            <p:cNvPr id="48" name="Group 47"/>
            <p:cNvGrpSpPr/>
            <p:nvPr/>
          </p:nvGrpSpPr>
          <p:grpSpPr>
            <a:xfrm>
              <a:off x="6346874" y="4828575"/>
              <a:ext cx="1411288" cy="773113"/>
              <a:chOff x="6372549" y="2924968"/>
              <a:chExt cx="1411288" cy="773113"/>
            </a:xfrm>
          </p:grpSpPr>
          <p:sp>
            <p:nvSpPr>
              <p:cNvPr id="49" name="Freeform 21"/>
              <p:cNvSpPr>
                <a:spLocks/>
              </p:cNvSpPr>
              <p:nvPr/>
            </p:nvSpPr>
            <p:spPr bwMode="auto">
              <a:xfrm>
                <a:off x="6372549" y="2924968"/>
                <a:ext cx="1192213" cy="773113"/>
              </a:xfrm>
              <a:custGeom>
                <a:avLst/>
                <a:gdLst>
                  <a:gd name="T0" fmla="*/ 2147483647 w 766"/>
                  <a:gd name="T1" fmla="*/ 2147483647 h 544"/>
                  <a:gd name="T2" fmla="*/ 2147483647 w 766"/>
                  <a:gd name="T3" fmla="*/ 2147483647 h 544"/>
                  <a:gd name="T4" fmla="*/ 2147483647 w 766"/>
                  <a:gd name="T5" fmla="*/ 2147483647 h 544"/>
                  <a:gd name="T6" fmla="*/ 2147483647 w 766"/>
                  <a:gd name="T7" fmla="*/ 2147483647 h 544"/>
                  <a:gd name="T8" fmla="*/ 2147483647 w 766"/>
                  <a:gd name="T9" fmla="*/ 2147483647 h 544"/>
                  <a:gd name="T10" fmla="*/ 2147483647 w 766"/>
                  <a:gd name="T11" fmla="*/ 2147483647 h 544"/>
                  <a:gd name="T12" fmla="*/ 2147483647 w 766"/>
                  <a:gd name="T13" fmla="*/ 2147483647 h 544"/>
                  <a:gd name="T14" fmla="*/ 2147483647 w 766"/>
                  <a:gd name="T15" fmla="*/ 2147483647 h 544"/>
                  <a:gd name="T16" fmla="*/ 2147483647 w 766"/>
                  <a:gd name="T17" fmla="*/ 2147483647 h 544"/>
                  <a:gd name="T18" fmla="*/ 2147483647 w 766"/>
                  <a:gd name="T19" fmla="*/ 0 h 544"/>
                  <a:gd name="T20" fmla="*/ 2147483647 w 766"/>
                  <a:gd name="T21" fmla="*/ 0 h 544"/>
                  <a:gd name="T22" fmla="*/ 2147483647 w 766"/>
                  <a:gd name="T23" fmla="*/ 2147483647 h 544"/>
                  <a:gd name="T24" fmla="*/ 2147483647 w 766"/>
                  <a:gd name="T25" fmla="*/ 2147483647 h 544"/>
                  <a:gd name="T26" fmla="*/ 2147483647 w 766"/>
                  <a:gd name="T27" fmla="*/ 2147483647 h 544"/>
                  <a:gd name="T28" fmla="*/ 2147483647 w 766"/>
                  <a:gd name="T29" fmla="*/ 2147483647 h 544"/>
                  <a:gd name="T30" fmla="*/ 2147483647 w 766"/>
                  <a:gd name="T31" fmla="*/ 2147483647 h 544"/>
                  <a:gd name="T32" fmla="*/ 2147483647 w 766"/>
                  <a:gd name="T33" fmla="*/ 2147483647 h 544"/>
                  <a:gd name="T34" fmla="*/ 2147483647 w 766"/>
                  <a:gd name="T35" fmla="*/ 2147483647 h 544"/>
                  <a:gd name="T36" fmla="*/ 2147483647 w 766"/>
                  <a:gd name="T37" fmla="*/ 2147483647 h 544"/>
                  <a:gd name="T38" fmla="*/ 2147483647 w 766"/>
                  <a:gd name="T39" fmla="*/ 2147483647 h 544"/>
                  <a:gd name="T40" fmla="*/ 2147483647 w 766"/>
                  <a:gd name="T41" fmla="*/ 2147483647 h 544"/>
                  <a:gd name="T42" fmla="*/ 2147483647 w 766"/>
                  <a:gd name="T43" fmla="*/ 2147483647 h 544"/>
                  <a:gd name="T44" fmla="*/ 2147483647 w 766"/>
                  <a:gd name="T45" fmla="*/ 2147483647 h 544"/>
                  <a:gd name="T46" fmla="*/ 2147483647 w 766"/>
                  <a:gd name="T47" fmla="*/ 2147483647 h 544"/>
                  <a:gd name="T48" fmla="*/ 2147483647 w 766"/>
                  <a:gd name="T49" fmla="*/ 2147483647 h 544"/>
                  <a:gd name="T50" fmla="*/ 2147483647 w 766"/>
                  <a:gd name="T51" fmla="*/ 2147483647 h 544"/>
                  <a:gd name="T52" fmla="*/ 2147483647 w 766"/>
                  <a:gd name="T53" fmla="*/ 2147483647 h 544"/>
                  <a:gd name="T54" fmla="*/ 2147483647 w 766"/>
                  <a:gd name="T55" fmla="*/ 2147483647 h 544"/>
                  <a:gd name="T56" fmla="*/ 2147483647 w 766"/>
                  <a:gd name="T57" fmla="*/ 2147483647 h 544"/>
                  <a:gd name="T58" fmla="*/ 2147483647 w 766"/>
                  <a:gd name="T59" fmla="*/ 2147483647 h 544"/>
                  <a:gd name="T60" fmla="*/ 2147483647 w 766"/>
                  <a:gd name="T61" fmla="*/ 2147483647 h 544"/>
                  <a:gd name="T62" fmla="*/ 2147483647 w 766"/>
                  <a:gd name="T63" fmla="*/ 2147483647 h 544"/>
                  <a:gd name="T64" fmla="*/ 2147483647 w 766"/>
                  <a:gd name="T65" fmla="*/ 2147483647 h 544"/>
                  <a:gd name="T66" fmla="*/ 2147483647 w 766"/>
                  <a:gd name="T67" fmla="*/ 2147483647 h 544"/>
                  <a:gd name="T68" fmla="*/ 2147483647 w 766"/>
                  <a:gd name="T69" fmla="*/ 2147483647 h 544"/>
                  <a:gd name="T70" fmla="*/ 2147483647 w 766"/>
                  <a:gd name="T71" fmla="*/ 2147483647 h 544"/>
                  <a:gd name="T72" fmla="*/ 2147483647 w 766"/>
                  <a:gd name="T73" fmla="*/ 2147483647 h 544"/>
                  <a:gd name="T74" fmla="*/ 2147483647 w 766"/>
                  <a:gd name="T75" fmla="*/ 2147483647 h 544"/>
                  <a:gd name="T76" fmla="*/ 0 w 766"/>
                  <a:gd name="T77" fmla="*/ 2147483647 h 5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66"/>
                  <a:gd name="T118" fmla="*/ 0 h 544"/>
                  <a:gd name="T119" fmla="*/ 766 w 766"/>
                  <a:gd name="T120" fmla="*/ 544 h 5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66" h="544">
                    <a:moveTo>
                      <a:pt x="0" y="538"/>
                    </a:moveTo>
                    <a:lnTo>
                      <a:pt x="101" y="524"/>
                    </a:lnTo>
                    <a:lnTo>
                      <a:pt x="175" y="491"/>
                    </a:lnTo>
                    <a:lnTo>
                      <a:pt x="228" y="437"/>
                    </a:lnTo>
                    <a:lnTo>
                      <a:pt x="269" y="370"/>
                    </a:lnTo>
                    <a:lnTo>
                      <a:pt x="403" y="34"/>
                    </a:lnTo>
                    <a:lnTo>
                      <a:pt x="423" y="14"/>
                    </a:lnTo>
                    <a:lnTo>
                      <a:pt x="450" y="0"/>
                    </a:lnTo>
                    <a:lnTo>
                      <a:pt x="504" y="14"/>
                    </a:lnTo>
                    <a:lnTo>
                      <a:pt x="510" y="14"/>
                    </a:lnTo>
                    <a:lnTo>
                      <a:pt x="557" y="61"/>
                    </a:lnTo>
                    <a:lnTo>
                      <a:pt x="598" y="121"/>
                    </a:lnTo>
                    <a:lnTo>
                      <a:pt x="685" y="410"/>
                    </a:lnTo>
                    <a:lnTo>
                      <a:pt x="725" y="464"/>
                    </a:lnTo>
                    <a:lnTo>
                      <a:pt x="766" y="511"/>
                    </a:lnTo>
                    <a:lnTo>
                      <a:pt x="759" y="511"/>
                    </a:lnTo>
                    <a:lnTo>
                      <a:pt x="759" y="517"/>
                    </a:lnTo>
                    <a:lnTo>
                      <a:pt x="719" y="470"/>
                    </a:lnTo>
                    <a:lnTo>
                      <a:pt x="678" y="417"/>
                    </a:lnTo>
                    <a:lnTo>
                      <a:pt x="678" y="410"/>
                    </a:lnTo>
                    <a:lnTo>
                      <a:pt x="591" y="121"/>
                    </a:lnTo>
                    <a:lnTo>
                      <a:pt x="591" y="128"/>
                    </a:lnTo>
                    <a:lnTo>
                      <a:pt x="551" y="68"/>
                    </a:lnTo>
                    <a:lnTo>
                      <a:pt x="504" y="21"/>
                    </a:lnTo>
                    <a:lnTo>
                      <a:pt x="450" y="7"/>
                    </a:lnTo>
                    <a:lnTo>
                      <a:pt x="423" y="21"/>
                    </a:lnTo>
                    <a:lnTo>
                      <a:pt x="430" y="21"/>
                    </a:lnTo>
                    <a:lnTo>
                      <a:pt x="410" y="41"/>
                    </a:lnTo>
                    <a:lnTo>
                      <a:pt x="410" y="34"/>
                    </a:lnTo>
                    <a:lnTo>
                      <a:pt x="275" y="370"/>
                    </a:lnTo>
                    <a:lnTo>
                      <a:pt x="275" y="376"/>
                    </a:lnTo>
                    <a:lnTo>
                      <a:pt x="235" y="444"/>
                    </a:lnTo>
                    <a:lnTo>
                      <a:pt x="181" y="497"/>
                    </a:lnTo>
                    <a:lnTo>
                      <a:pt x="175" y="497"/>
                    </a:lnTo>
                    <a:lnTo>
                      <a:pt x="101" y="531"/>
                    </a:lnTo>
                    <a:lnTo>
                      <a:pt x="0" y="544"/>
                    </a:lnTo>
                    <a:lnTo>
                      <a:pt x="0" y="538"/>
                    </a:lnTo>
                    <a:close/>
                  </a:path>
                </a:pathLst>
              </a:custGeom>
              <a:ln>
                <a:solidFill>
                  <a:srgbClr val="FFC000"/>
                </a:solidFill>
                <a:headEnd/>
                <a:tailEnd/>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50" name="Freeform 22"/>
              <p:cNvSpPr>
                <a:spLocks/>
              </p:cNvSpPr>
              <p:nvPr/>
            </p:nvSpPr>
            <p:spPr bwMode="auto">
              <a:xfrm>
                <a:off x="7553649" y="3652043"/>
                <a:ext cx="104775" cy="38100"/>
              </a:xfrm>
              <a:custGeom>
                <a:avLst/>
                <a:gdLst>
                  <a:gd name="T0" fmla="*/ 0 w 67"/>
                  <a:gd name="T1" fmla="*/ 0 h 27"/>
                  <a:gd name="T2" fmla="*/ 2147483647 w 67"/>
                  <a:gd name="T3" fmla="*/ 2147483647 h 27"/>
                  <a:gd name="T4" fmla="*/ 2147483647 w 67"/>
                  <a:gd name="T5" fmla="*/ 2147483647 h 27"/>
                  <a:gd name="T6" fmla="*/ 2147483647 w 67"/>
                  <a:gd name="T7" fmla="*/ 2147483647 h 27"/>
                  <a:gd name="T8" fmla="*/ 2147483647 w 67"/>
                  <a:gd name="T9" fmla="*/ 2147483647 h 27"/>
                  <a:gd name="T10" fmla="*/ 0 w 67"/>
                  <a:gd name="T11" fmla="*/ 2147483647 h 27"/>
                  <a:gd name="T12" fmla="*/ 0 w 67"/>
                  <a:gd name="T13" fmla="*/ 0 h 27"/>
                  <a:gd name="T14" fmla="*/ 0 60000 65536"/>
                  <a:gd name="T15" fmla="*/ 0 60000 65536"/>
                  <a:gd name="T16" fmla="*/ 0 60000 65536"/>
                  <a:gd name="T17" fmla="*/ 0 60000 65536"/>
                  <a:gd name="T18" fmla="*/ 0 60000 65536"/>
                  <a:gd name="T19" fmla="*/ 0 60000 65536"/>
                  <a:gd name="T20" fmla="*/ 0 60000 65536"/>
                  <a:gd name="T21" fmla="*/ 0 w 67"/>
                  <a:gd name="T22" fmla="*/ 0 h 27"/>
                  <a:gd name="T23" fmla="*/ 67 w 6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27">
                    <a:moveTo>
                      <a:pt x="0" y="0"/>
                    </a:moveTo>
                    <a:lnTo>
                      <a:pt x="67" y="20"/>
                    </a:lnTo>
                    <a:lnTo>
                      <a:pt x="67" y="27"/>
                    </a:lnTo>
                    <a:lnTo>
                      <a:pt x="0" y="6"/>
                    </a:lnTo>
                    <a:lnTo>
                      <a:pt x="0" y="0"/>
                    </a:lnTo>
                    <a:close/>
                  </a:path>
                </a:pathLst>
              </a:custGeom>
              <a:ln>
                <a:solidFill>
                  <a:srgbClr val="FFC000"/>
                </a:solidFill>
                <a:headEnd/>
                <a:tailEnd/>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51" name="Rectangle 23"/>
              <p:cNvSpPr>
                <a:spLocks noChangeArrowheads="1"/>
              </p:cNvSpPr>
              <p:nvPr/>
            </p:nvSpPr>
            <p:spPr bwMode="auto">
              <a:xfrm>
                <a:off x="7658424" y="3680618"/>
                <a:ext cx="125413" cy="9525"/>
              </a:xfrm>
              <a:prstGeom prst="rect">
                <a:avLst/>
              </a:prstGeom>
              <a:ln>
                <a:solidFill>
                  <a:srgbClr val="FFC000"/>
                </a:solidFill>
                <a:headEnd/>
                <a:tailEnd/>
              </a:ln>
            </p:spPr>
            <p:style>
              <a:lnRef idx="2">
                <a:schemeClr val="accent2"/>
              </a:lnRef>
              <a:fillRef idx="1">
                <a:schemeClr val="lt1"/>
              </a:fillRef>
              <a:effectRef idx="0">
                <a:schemeClr val="accent2"/>
              </a:effectRef>
              <a:fontRef idx="minor">
                <a:schemeClr val="dk1"/>
              </a:fontRef>
            </p:style>
            <p:txBody>
              <a:bodyPr/>
              <a:lstStyle/>
              <a:p>
                <a:endParaRPr lang="de-DE" sz="1400"/>
              </a:p>
            </p:txBody>
          </p:sp>
        </p:grpSp>
        <p:grpSp>
          <p:nvGrpSpPr>
            <p:cNvPr id="52" name="Group 51"/>
            <p:cNvGrpSpPr/>
            <p:nvPr/>
          </p:nvGrpSpPr>
          <p:grpSpPr>
            <a:xfrm>
              <a:off x="7088237" y="5439763"/>
              <a:ext cx="1411287" cy="153987"/>
              <a:chOff x="7113912" y="3536156"/>
              <a:chExt cx="1411287" cy="153987"/>
            </a:xfrm>
          </p:grpSpPr>
          <p:sp>
            <p:nvSpPr>
              <p:cNvPr id="53" name="Freeform 24"/>
              <p:cNvSpPr>
                <a:spLocks/>
              </p:cNvSpPr>
              <p:nvPr/>
            </p:nvSpPr>
            <p:spPr bwMode="auto">
              <a:xfrm>
                <a:off x="7113912" y="3536156"/>
                <a:ext cx="1066800" cy="153987"/>
              </a:xfrm>
              <a:custGeom>
                <a:avLst/>
                <a:gdLst>
                  <a:gd name="T0" fmla="*/ 0 w 685"/>
                  <a:gd name="T1" fmla="*/ 2147483647 h 108"/>
                  <a:gd name="T2" fmla="*/ 2147483647 w 685"/>
                  <a:gd name="T3" fmla="*/ 2147483647 h 108"/>
                  <a:gd name="T4" fmla="*/ 2147483647 w 685"/>
                  <a:gd name="T5" fmla="*/ 2147483647 h 108"/>
                  <a:gd name="T6" fmla="*/ 2147483647 w 685"/>
                  <a:gd name="T7" fmla="*/ 2147483647 h 108"/>
                  <a:gd name="T8" fmla="*/ 2147483647 w 685"/>
                  <a:gd name="T9" fmla="*/ 2147483647 h 108"/>
                  <a:gd name="T10" fmla="*/ 2147483647 w 685"/>
                  <a:gd name="T11" fmla="*/ 2147483647 h 108"/>
                  <a:gd name="T12" fmla="*/ 2147483647 w 685"/>
                  <a:gd name="T13" fmla="*/ 2147483647 h 108"/>
                  <a:gd name="T14" fmla="*/ 2147483647 w 685"/>
                  <a:gd name="T15" fmla="*/ 2147483647 h 108"/>
                  <a:gd name="T16" fmla="*/ 2147483647 w 685"/>
                  <a:gd name="T17" fmla="*/ 2147483647 h 108"/>
                  <a:gd name="T18" fmla="*/ 2147483647 w 685"/>
                  <a:gd name="T19" fmla="*/ 2147483647 h 108"/>
                  <a:gd name="T20" fmla="*/ 2147483647 w 685"/>
                  <a:gd name="T21" fmla="*/ 0 h 108"/>
                  <a:gd name="T22" fmla="*/ 2147483647 w 685"/>
                  <a:gd name="T23" fmla="*/ 0 h 108"/>
                  <a:gd name="T24" fmla="*/ 2147483647 w 685"/>
                  <a:gd name="T25" fmla="*/ 0 h 108"/>
                  <a:gd name="T26" fmla="*/ 2147483647 w 685"/>
                  <a:gd name="T27" fmla="*/ 2147483647 h 108"/>
                  <a:gd name="T28" fmla="*/ 2147483647 w 685"/>
                  <a:gd name="T29" fmla="*/ 2147483647 h 108"/>
                  <a:gd name="T30" fmla="*/ 2147483647 w 685"/>
                  <a:gd name="T31" fmla="*/ 2147483647 h 108"/>
                  <a:gd name="T32" fmla="*/ 2147483647 w 685"/>
                  <a:gd name="T33" fmla="*/ 2147483647 h 108"/>
                  <a:gd name="T34" fmla="*/ 2147483647 w 685"/>
                  <a:gd name="T35" fmla="*/ 2147483647 h 108"/>
                  <a:gd name="T36" fmla="*/ 2147483647 w 685"/>
                  <a:gd name="T37" fmla="*/ 2147483647 h 108"/>
                  <a:gd name="T38" fmla="*/ 2147483647 w 685"/>
                  <a:gd name="T39" fmla="*/ 2147483647 h 108"/>
                  <a:gd name="T40" fmla="*/ 2147483647 w 685"/>
                  <a:gd name="T41" fmla="*/ 2147483647 h 108"/>
                  <a:gd name="T42" fmla="*/ 2147483647 w 685"/>
                  <a:gd name="T43" fmla="*/ 2147483647 h 108"/>
                  <a:gd name="T44" fmla="*/ 2147483647 w 685"/>
                  <a:gd name="T45" fmla="*/ 2147483647 h 108"/>
                  <a:gd name="T46" fmla="*/ 2147483647 w 685"/>
                  <a:gd name="T47" fmla="*/ 2147483647 h 108"/>
                  <a:gd name="T48" fmla="*/ 2147483647 w 685"/>
                  <a:gd name="T49" fmla="*/ 2147483647 h 108"/>
                  <a:gd name="T50" fmla="*/ 2147483647 w 685"/>
                  <a:gd name="T51" fmla="*/ 2147483647 h 108"/>
                  <a:gd name="T52" fmla="*/ 2147483647 w 685"/>
                  <a:gd name="T53" fmla="*/ 2147483647 h 108"/>
                  <a:gd name="T54" fmla="*/ 2147483647 w 685"/>
                  <a:gd name="T55" fmla="*/ 2147483647 h 108"/>
                  <a:gd name="T56" fmla="*/ 2147483647 w 685"/>
                  <a:gd name="T57" fmla="*/ 2147483647 h 108"/>
                  <a:gd name="T58" fmla="*/ 2147483647 w 685"/>
                  <a:gd name="T59" fmla="*/ 2147483647 h 108"/>
                  <a:gd name="T60" fmla="*/ 2147483647 w 685"/>
                  <a:gd name="T61" fmla="*/ 2147483647 h 108"/>
                  <a:gd name="T62" fmla="*/ 2147483647 w 685"/>
                  <a:gd name="T63" fmla="*/ 2147483647 h 108"/>
                  <a:gd name="T64" fmla="*/ 2147483647 w 685"/>
                  <a:gd name="T65" fmla="*/ 2147483647 h 108"/>
                  <a:gd name="T66" fmla="*/ 2147483647 w 685"/>
                  <a:gd name="T67" fmla="*/ 2147483647 h 108"/>
                  <a:gd name="T68" fmla="*/ 2147483647 w 685"/>
                  <a:gd name="T69" fmla="*/ 2147483647 h 108"/>
                  <a:gd name="T70" fmla="*/ 0 w 685"/>
                  <a:gd name="T71" fmla="*/ 2147483647 h 108"/>
                  <a:gd name="T72" fmla="*/ 0 w 685"/>
                  <a:gd name="T73" fmla="*/ 2147483647 h 1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5"/>
                  <a:gd name="T112" fmla="*/ 0 h 108"/>
                  <a:gd name="T113" fmla="*/ 685 w 685"/>
                  <a:gd name="T114" fmla="*/ 108 h 10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5" h="108">
                    <a:moveTo>
                      <a:pt x="0" y="101"/>
                    </a:moveTo>
                    <a:lnTo>
                      <a:pt x="174" y="94"/>
                    </a:lnTo>
                    <a:lnTo>
                      <a:pt x="268" y="67"/>
                    </a:lnTo>
                    <a:lnTo>
                      <a:pt x="403" y="7"/>
                    </a:lnTo>
                    <a:lnTo>
                      <a:pt x="497" y="0"/>
                    </a:lnTo>
                    <a:lnTo>
                      <a:pt x="591" y="20"/>
                    </a:lnTo>
                    <a:lnTo>
                      <a:pt x="597" y="20"/>
                    </a:lnTo>
                    <a:lnTo>
                      <a:pt x="685" y="74"/>
                    </a:lnTo>
                    <a:lnTo>
                      <a:pt x="678" y="74"/>
                    </a:lnTo>
                    <a:lnTo>
                      <a:pt x="678" y="81"/>
                    </a:lnTo>
                    <a:lnTo>
                      <a:pt x="591" y="27"/>
                    </a:lnTo>
                    <a:lnTo>
                      <a:pt x="497" y="7"/>
                    </a:lnTo>
                    <a:lnTo>
                      <a:pt x="403" y="14"/>
                    </a:lnTo>
                    <a:lnTo>
                      <a:pt x="268" y="74"/>
                    </a:lnTo>
                    <a:lnTo>
                      <a:pt x="174" y="101"/>
                    </a:lnTo>
                    <a:lnTo>
                      <a:pt x="0" y="108"/>
                    </a:lnTo>
                    <a:lnTo>
                      <a:pt x="0" y="101"/>
                    </a:lnTo>
                    <a:close/>
                  </a:path>
                </a:pathLst>
              </a:custGeom>
              <a:ln>
                <a:solidFill>
                  <a:schemeClr val="bg1">
                    <a:lumMod val="50000"/>
                  </a:schemeClr>
                </a:solidFill>
                <a:headEnd/>
                <a:tailEnd/>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54" name="Freeform 25"/>
              <p:cNvSpPr>
                <a:spLocks/>
              </p:cNvSpPr>
              <p:nvPr/>
            </p:nvSpPr>
            <p:spPr bwMode="auto">
              <a:xfrm>
                <a:off x="8169599" y="3640931"/>
                <a:ext cx="125413" cy="39687"/>
              </a:xfrm>
              <a:custGeom>
                <a:avLst/>
                <a:gdLst>
                  <a:gd name="T0" fmla="*/ 0 w 80"/>
                  <a:gd name="T1" fmla="*/ 0 h 27"/>
                  <a:gd name="T2" fmla="*/ 2147483647 w 80"/>
                  <a:gd name="T3" fmla="*/ 2147483647 h 27"/>
                  <a:gd name="T4" fmla="*/ 2147483647 w 80"/>
                  <a:gd name="T5" fmla="*/ 2147483647 h 27"/>
                  <a:gd name="T6" fmla="*/ 2147483647 w 80"/>
                  <a:gd name="T7" fmla="*/ 2147483647 h 27"/>
                  <a:gd name="T8" fmla="*/ 2147483647 w 80"/>
                  <a:gd name="T9" fmla="*/ 2147483647 h 27"/>
                  <a:gd name="T10" fmla="*/ 0 w 80"/>
                  <a:gd name="T11" fmla="*/ 2147483647 h 27"/>
                  <a:gd name="T12" fmla="*/ 0 w 80"/>
                  <a:gd name="T13" fmla="*/ 0 h 27"/>
                  <a:gd name="T14" fmla="*/ 0 60000 65536"/>
                  <a:gd name="T15" fmla="*/ 0 60000 65536"/>
                  <a:gd name="T16" fmla="*/ 0 60000 65536"/>
                  <a:gd name="T17" fmla="*/ 0 60000 65536"/>
                  <a:gd name="T18" fmla="*/ 0 60000 65536"/>
                  <a:gd name="T19" fmla="*/ 0 60000 65536"/>
                  <a:gd name="T20" fmla="*/ 0 60000 65536"/>
                  <a:gd name="T21" fmla="*/ 0 w 80"/>
                  <a:gd name="T22" fmla="*/ 0 h 27"/>
                  <a:gd name="T23" fmla="*/ 80 w 80"/>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7">
                    <a:moveTo>
                      <a:pt x="0" y="0"/>
                    </a:moveTo>
                    <a:lnTo>
                      <a:pt x="80" y="20"/>
                    </a:lnTo>
                    <a:lnTo>
                      <a:pt x="80" y="27"/>
                    </a:lnTo>
                    <a:lnTo>
                      <a:pt x="0" y="7"/>
                    </a:lnTo>
                    <a:lnTo>
                      <a:pt x="0" y="0"/>
                    </a:lnTo>
                    <a:close/>
                  </a:path>
                </a:pathLst>
              </a:cu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55" name="Freeform 26"/>
              <p:cNvSpPr>
                <a:spLocks/>
              </p:cNvSpPr>
              <p:nvPr/>
            </p:nvSpPr>
            <p:spPr bwMode="auto">
              <a:xfrm>
                <a:off x="8295012" y="3669506"/>
                <a:ext cx="230187" cy="20637"/>
              </a:xfrm>
              <a:custGeom>
                <a:avLst/>
                <a:gdLst>
                  <a:gd name="T0" fmla="*/ 0 w 148"/>
                  <a:gd name="T1" fmla="*/ 0 h 14"/>
                  <a:gd name="T2" fmla="*/ 0 w 148"/>
                  <a:gd name="T3" fmla="*/ 2147483647 h 14"/>
                  <a:gd name="T4" fmla="*/ 2147483647 w 148"/>
                  <a:gd name="T5" fmla="*/ 2147483647 h 14"/>
                  <a:gd name="T6" fmla="*/ 2147483647 w 148"/>
                  <a:gd name="T7" fmla="*/ 2147483647 h 14"/>
                  <a:gd name="T8" fmla="*/ 0 w 148"/>
                  <a:gd name="T9" fmla="*/ 0 h 14"/>
                  <a:gd name="T10" fmla="*/ 0 60000 65536"/>
                  <a:gd name="T11" fmla="*/ 0 60000 65536"/>
                  <a:gd name="T12" fmla="*/ 0 60000 65536"/>
                  <a:gd name="T13" fmla="*/ 0 60000 65536"/>
                  <a:gd name="T14" fmla="*/ 0 60000 65536"/>
                  <a:gd name="T15" fmla="*/ 0 w 148"/>
                  <a:gd name="T16" fmla="*/ 0 h 14"/>
                  <a:gd name="T17" fmla="*/ 148 w 148"/>
                  <a:gd name="T18" fmla="*/ 14 h 14"/>
                </a:gdLst>
                <a:ahLst/>
                <a:cxnLst>
                  <a:cxn ang="T10">
                    <a:pos x="T0" y="T1"/>
                  </a:cxn>
                  <a:cxn ang="T11">
                    <a:pos x="T2" y="T3"/>
                  </a:cxn>
                  <a:cxn ang="T12">
                    <a:pos x="T4" y="T5"/>
                  </a:cxn>
                  <a:cxn ang="T13">
                    <a:pos x="T6" y="T7"/>
                  </a:cxn>
                  <a:cxn ang="T14">
                    <a:pos x="T8" y="T9"/>
                  </a:cxn>
                </a:cxnLst>
                <a:rect l="T15" t="T16" r="T17" b="T18"/>
                <a:pathLst>
                  <a:path w="148" h="14">
                    <a:moveTo>
                      <a:pt x="0" y="0"/>
                    </a:moveTo>
                    <a:lnTo>
                      <a:pt x="0" y="7"/>
                    </a:lnTo>
                    <a:lnTo>
                      <a:pt x="148" y="14"/>
                    </a:lnTo>
                    <a:lnTo>
                      <a:pt x="148" y="7"/>
                    </a:lnTo>
                    <a:lnTo>
                      <a:pt x="0" y="0"/>
                    </a:lnTo>
                    <a:close/>
                  </a:path>
                </a:pathLst>
              </a:cu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a:lstStyle/>
              <a:p>
                <a:endParaRPr lang="de-DE" sz="1400"/>
              </a:p>
            </p:txBody>
          </p:sp>
        </p:grpSp>
        <p:grpSp>
          <p:nvGrpSpPr>
            <p:cNvPr id="56" name="Group 55"/>
            <p:cNvGrpSpPr/>
            <p:nvPr/>
          </p:nvGrpSpPr>
          <p:grpSpPr>
            <a:xfrm>
              <a:off x="5092749" y="4582513"/>
              <a:ext cx="1357313" cy="1001712"/>
              <a:chOff x="5118424" y="2678906"/>
              <a:chExt cx="1357313" cy="1001712"/>
            </a:xfrm>
          </p:grpSpPr>
          <p:sp>
            <p:nvSpPr>
              <p:cNvPr id="57" name="Freeform 27"/>
              <p:cNvSpPr>
                <a:spLocks/>
              </p:cNvSpPr>
              <p:nvPr/>
            </p:nvSpPr>
            <p:spPr bwMode="auto">
              <a:xfrm>
                <a:off x="5118424" y="2678906"/>
                <a:ext cx="1014413" cy="962025"/>
              </a:xfrm>
              <a:custGeom>
                <a:avLst/>
                <a:gdLst>
                  <a:gd name="T0" fmla="*/ 2147483647 w 651"/>
                  <a:gd name="T1" fmla="*/ 2147483647 h 678"/>
                  <a:gd name="T2" fmla="*/ 2147483647 w 651"/>
                  <a:gd name="T3" fmla="*/ 2147483647 h 678"/>
                  <a:gd name="T4" fmla="*/ 2147483647 w 651"/>
                  <a:gd name="T5" fmla="*/ 2147483647 h 678"/>
                  <a:gd name="T6" fmla="*/ 2147483647 w 651"/>
                  <a:gd name="T7" fmla="*/ 2147483647 h 678"/>
                  <a:gd name="T8" fmla="*/ 2147483647 w 651"/>
                  <a:gd name="T9" fmla="*/ 2147483647 h 678"/>
                  <a:gd name="T10" fmla="*/ 2147483647 w 651"/>
                  <a:gd name="T11" fmla="*/ 2147483647 h 678"/>
                  <a:gd name="T12" fmla="*/ 2147483647 w 651"/>
                  <a:gd name="T13" fmla="*/ 2147483647 h 678"/>
                  <a:gd name="T14" fmla="*/ 2147483647 w 651"/>
                  <a:gd name="T15" fmla="*/ 2147483647 h 678"/>
                  <a:gd name="T16" fmla="*/ 2147483647 w 651"/>
                  <a:gd name="T17" fmla="*/ 2147483647 h 678"/>
                  <a:gd name="T18" fmla="*/ 2147483647 w 651"/>
                  <a:gd name="T19" fmla="*/ 2147483647 h 678"/>
                  <a:gd name="T20" fmla="*/ 2147483647 w 651"/>
                  <a:gd name="T21" fmla="*/ 2147483647 h 678"/>
                  <a:gd name="T22" fmla="*/ 2147483647 w 651"/>
                  <a:gd name="T23" fmla="*/ 0 h 678"/>
                  <a:gd name="T24" fmla="*/ 2147483647 w 651"/>
                  <a:gd name="T25" fmla="*/ 2147483647 h 678"/>
                  <a:gd name="T26" fmla="*/ 2147483647 w 651"/>
                  <a:gd name="T27" fmla="*/ 2147483647 h 678"/>
                  <a:gd name="T28" fmla="*/ 2147483647 w 651"/>
                  <a:gd name="T29" fmla="*/ 2147483647 h 678"/>
                  <a:gd name="T30" fmla="*/ 2147483647 w 651"/>
                  <a:gd name="T31" fmla="*/ 2147483647 h 678"/>
                  <a:gd name="T32" fmla="*/ 2147483647 w 651"/>
                  <a:gd name="T33" fmla="*/ 2147483647 h 678"/>
                  <a:gd name="T34" fmla="*/ 2147483647 w 651"/>
                  <a:gd name="T35" fmla="*/ 2147483647 h 678"/>
                  <a:gd name="T36" fmla="*/ 2147483647 w 651"/>
                  <a:gd name="T37" fmla="*/ 2147483647 h 678"/>
                  <a:gd name="T38" fmla="*/ 2147483647 w 651"/>
                  <a:gd name="T39" fmla="*/ 2147483647 h 678"/>
                  <a:gd name="T40" fmla="*/ 2147483647 w 651"/>
                  <a:gd name="T41" fmla="*/ 2147483647 h 678"/>
                  <a:gd name="T42" fmla="*/ 2147483647 w 651"/>
                  <a:gd name="T43" fmla="*/ 2147483647 h 678"/>
                  <a:gd name="T44" fmla="*/ 2147483647 w 651"/>
                  <a:gd name="T45" fmla="*/ 2147483647 h 678"/>
                  <a:gd name="T46" fmla="*/ 2147483647 w 651"/>
                  <a:gd name="T47" fmla="*/ 2147483647 h 678"/>
                  <a:gd name="T48" fmla="*/ 2147483647 w 651"/>
                  <a:gd name="T49" fmla="*/ 2147483647 h 678"/>
                  <a:gd name="T50" fmla="*/ 2147483647 w 651"/>
                  <a:gd name="T51" fmla="*/ 2147483647 h 678"/>
                  <a:gd name="T52" fmla="*/ 2147483647 w 651"/>
                  <a:gd name="T53" fmla="*/ 2147483647 h 678"/>
                  <a:gd name="T54" fmla="*/ 2147483647 w 651"/>
                  <a:gd name="T55" fmla="*/ 2147483647 h 678"/>
                  <a:gd name="T56" fmla="*/ 2147483647 w 651"/>
                  <a:gd name="T57" fmla="*/ 2147483647 h 678"/>
                  <a:gd name="T58" fmla="*/ 2147483647 w 651"/>
                  <a:gd name="T59" fmla="*/ 2147483647 h 678"/>
                  <a:gd name="T60" fmla="*/ 2147483647 w 651"/>
                  <a:gd name="T61" fmla="*/ 2147483647 h 678"/>
                  <a:gd name="T62" fmla="*/ 2147483647 w 651"/>
                  <a:gd name="T63" fmla="*/ 2147483647 h 678"/>
                  <a:gd name="T64" fmla="*/ 2147483647 w 651"/>
                  <a:gd name="T65" fmla="*/ 2147483647 h 678"/>
                  <a:gd name="T66" fmla="*/ 2147483647 w 651"/>
                  <a:gd name="T67" fmla="*/ 2147483647 h 678"/>
                  <a:gd name="T68" fmla="*/ 2147483647 w 651"/>
                  <a:gd name="T69" fmla="*/ 2147483647 h 678"/>
                  <a:gd name="T70" fmla="*/ 2147483647 w 651"/>
                  <a:gd name="T71" fmla="*/ 2147483647 h 678"/>
                  <a:gd name="T72" fmla="*/ 2147483647 w 651"/>
                  <a:gd name="T73" fmla="*/ 2147483647 h 678"/>
                  <a:gd name="T74" fmla="*/ 2147483647 w 651"/>
                  <a:gd name="T75" fmla="*/ 2147483647 h 678"/>
                  <a:gd name="T76" fmla="*/ 2147483647 w 651"/>
                  <a:gd name="T77" fmla="*/ 2147483647 h 678"/>
                  <a:gd name="T78" fmla="*/ 2147483647 w 651"/>
                  <a:gd name="T79" fmla="*/ 2147483647 h 678"/>
                  <a:gd name="T80" fmla="*/ 2147483647 w 651"/>
                  <a:gd name="T81" fmla="*/ 2147483647 h 678"/>
                  <a:gd name="T82" fmla="*/ 2147483647 w 651"/>
                  <a:gd name="T83" fmla="*/ 2147483647 h 678"/>
                  <a:gd name="T84" fmla="*/ 2147483647 w 651"/>
                  <a:gd name="T85" fmla="*/ 2147483647 h 678"/>
                  <a:gd name="T86" fmla="*/ 2147483647 w 651"/>
                  <a:gd name="T87" fmla="*/ 2147483647 h 678"/>
                  <a:gd name="T88" fmla="*/ 2147483647 w 651"/>
                  <a:gd name="T89" fmla="*/ 2147483647 h 678"/>
                  <a:gd name="T90" fmla="*/ 2147483647 w 651"/>
                  <a:gd name="T91" fmla="*/ 2147483647 h 678"/>
                  <a:gd name="T92" fmla="*/ 2147483647 w 651"/>
                  <a:gd name="T93" fmla="*/ 2147483647 h 678"/>
                  <a:gd name="T94" fmla="*/ 2147483647 w 651"/>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1"/>
                  <a:gd name="T145" fmla="*/ 0 h 678"/>
                  <a:gd name="T146" fmla="*/ 651 w 651"/>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1" h="678">
                    <a:moveTo>
                      <a:pt x="0" y="463"/>
                    </a:moveTo>
                    <a:lnTo>
                      <a:pt x="26" y="409"/>
                    </a:lnTo>
                    <a:lnTo>
                      <a:pt x="73" y="369"/>
                    </a:lnTo>
                    <a:lnTo>
                      <a:pt x="120" y="322"/>
                    </a:lnTo>
                    <a:lnTo>
                      <a:pt x="154" y="255"/>
                    </a:lnTo>
                    <a:lnTo>
                      <a:pt x="188" y="67"/>
                    </a:lnTo>
                    <a:lnTo>
                      <a:pt x="201" y="33"/>
                    </a:lnTo>
                    <a:lnTo>
                      <a:pt x="221" y="7"/>
                    </a:lnTo>
                    <a:lnTo>
                      <a:pt x="255" y="0"/>
                    </a:lnTo>
                    <a:lnTo>
                      <a:pt x="295" y="13"/>
                    </a:lnTo>
                    <a:lnTo>
                      <a:pt x="302" y="13"/>
                    </a:lnTo>
                    <a:lnTo>
                      <a:pt x="349" y="47"/>
                    </a:lnTo>
                    <a:lnTo>
                      <a:pt x="382" y="94"/>
                    </a:lnTo>
                    <a:lnTo>
                      <a:pt x="423" y="215"/>
                    </a:lnTo>
                    <a:lnTo>
                      <a:pt x="496" y="483"/>
                    </a:lnTo>
                    <a:lnTo>
                      <a:pt x="570" y="604"/>
                    </a:lnTo>
                    <a:lnTo>
                      <a:pt x="611" y="644"/>
                    </a:lnTo>
                    <a:lnTo>
                      <a:pt x="604" y="644"/>
                    </a:lnTo>
                    <a:lnTo>
                      <a:pt x="651" y="671"/>
                    </a:lnTo>
                    <a:lnTo>
                      <a:pt x="651" y="678"/>
                    </a:lnTo>
                    <a:lnTo>
                      <a:pt x="604" y="651"/>
                    </a:lnTo>
                    <a:lnTo>
                      <a:pt x="564" y="611"/>
                    </a:lnTo>
                    <a:lnTo>
                      <a:pt x="490" y="490"/>
                    </a:lnTo>
                    <a:lnTo>
                      <a:pt x="490" y="483"/>
                    </a:lnTo>
                    <a:lnTo>
                      <a:pt x="416" y="215"/>
                    </a:lnTo>
                    <a:lnTo>
                      <a:pt x="376" y="94"/>
                    </a:lnTo>
                    <a:lnTo>
                      <a:pt x="376" y="101"/>
                    </a:lnTo>
                    <a:lnTo>
                      <a:pt x="342" y="54"/>
                    </a:lnTo>
                    <a:lnTo>
                      <a:pt x="295" y="20"/>
                    </a:lnTo>
                    <a:lnTo>
                      <a:pt x="255" y="7"/>
                    </a:lnTo>
                    <a:lnTo>
                      <a:pt x="221" y="13"/>
                    </a:lnTo>
                    <a:lnTo>
                      <a:pt x="228" y="13"/>
                    </a:lnTo>
                    <a:lnTo>
                      <a:pt x="208" y="40"/>
                    </a:lnTo>
                    <a:lnTo>
                      <a:pt x="208" y="33"/>
                    </a:lnTo>
                    <a:lnTo>
                      <a:pt x="194" y="67"/>
                    </a:lnTo>
                    <a:lnTo>
                      <a:pt x="161" y="255"/>
                    </a:lnTo>
                    <a:lnTo>
                      <a:pt x="127" y="322"/>
                    </a:lnTo>
                    <a:lnTo>
                      <a:pt x="127" y="329"/>
                    </a:lnTo>
                    <a:lnTo>
                      <a:pt x="80" y="376"/>
                    </a:lnTo>
                    <a:lnTo>
                      <a:pt x="33" y="416"/>
                    </a:lnTo>
                    <a:lnTo>
                      <a:pt x="33" y="409"/>
                    </a:lnTo>
                    <a:lnTo>
                      <a:pt x="6" y="463"/>
                    </a:lnTo>
                    <a:lnTo>
                      <a:pt x="0" y="463"/>
                    </a:lnTo>
                    <a:close/>
                  </a:path>
                </a:pathLst>
              </a:cu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58" name="Freeform 28"/>
              <p:cNvSpPr>
                <a:spLocks/>
              </p:cNvSpPr>
              <p:nvPr/>
            </p:nvSpPr>
            <p:spPr bwMode="auto">
              <a:xfrm>
                <a:off x="6132837" y="3631406"/>
                <a:ext cx="157162" cy="49212"/>
              </a:xfrm>
              <a:custGeom>
                <a:avLst/>
                <a:gdLst>
                  <a:gd name="T0" fmla="*/ 0 w 101"/>
                  <a:gd name="T1" fmla="*/ 0 h 34"/>
                  <a:gd name="T2" fmla="*/ 2147483647 w 101"/>
                  <a:gd name="T3" fmla="*/ 2147483647 h 34"/>
                  <a:gd name="T4" fmla="*/ 2147483647 w 101"/>
                  <a:gd name="T5" fmla="*/ 2147483647 h 34"/>
                  <a:gd name="T6" fmla="*/ 2147483647 w 101"/>
                  <a:gd name="T7" fmla="*/ 2147483647 h 34"/>
                  <a:gd name="T8" fmla="*/ 2147483647 w 101"/>
                  <a:gd name="T9" fmla="*/ 2147483647 h 34"/>
                  <a:gd name="T10" fmla="*/ 0 w 101"/>
                  <a:gd name="T11" fmla="*/ 2147483647 h 34"/>
                  <a:gd name="T12" fmla="*/ 0 w 101"/>
                  <a:gd name="T13" fmla="*/ 0 h 34"/>
                  <a:gd name="T14" fmla="*/ 0 60000 65536"/>
                  <a:gd name="T15" fmla="*/ 0 60000 65536"/>
                  <a:gd name="T16" fmla="*/ 0 60000 65536"/>
                  <a:gd name="T17" fmla="*/ 0 60000 65536"/>
                  <a:gd name="T18" fmla="*/ 0 60000 65536"/>
                  <a:gd name="T19" fmla="*/ 0 60000 65536"/>
                  <a:gd name="T20" fmla="*/ 0 60000 65536"/>
                  <a:gd name="T21" fmla="*/ 0 w 101"/>
                  <a:gd name="T22" fmla="*/ 0 h 34"/>
                  <a:gd name="T23" fmla="*/ 101 w 10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34">
                    <a:moveTo>
                      <a:pt x="0" y="0"/>
                    </a:moveTo>
                    <a:lnTo>
                      <a:pt x="101" y="27"/>
                    </a:lnTo>
                    <a:lnTo>
                      <a:pt x="101" y="34"/>
                    </a:lnTo>
                    <a:lnTo>
                      <a:pt x="0" y="7"/>
                    </a:lnTo>
                    <a:lnTo>
                      <a:pt x="0" y="0"/>
                    </a:lnTo>
                    <a:close/>
                  </a:path>
                </a:pathLst>
              </a:cu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endParaRPr lang="de-DE" sz="1400"/>
              </a:p>
            </p:txBody>
          </p:sp>
          <p:sp>
            <p:nvSpPr>
              <p:cNvPr id="59" name="Freeform 29"/>
              <p:cNvSpPr>
                <a:spLocks/>
              </p:cNvSpPr>
              <p:nvPr/>
            </p:nvSpPr>
            <p:spPr bwMode="auto">
              <a:xfrm>
                <a:off x="6289999" y="3659981"/>
                <a:ext cx="185738" cy="20637"/>
              </a:xfrm>
              <a:custGeom>
                <a:avLst/>
                <a:gdLst>
                  <a:gd name="T0" fmla="*/ 0 w 120"/>
                  <a:gd name="T1" fmla="*/ 2147483647 h 14"/>
                  <a:gd name="T2" fmla="*/ 0 w 120"/>
                  <a:gd name="T3" fmla="*/ 2147483647 h 14"/>
                  <a:gd name="T4" fmla="*/ 2147483647 w 120"/>
                  <a:gd name="T5" fmla="*/ 2147483647 h 14"/>
                  <a:gd name="T6" fmla="*/ 2147483647 w 120"/>
                  <a:gd name="T7" fmla="*/ 0 h 14"/>
                  <a:gd name="T8" fmla="*/ 0 w 120"/>
                  <a:gd name="T9" fmla="*/ 2147483647 h 14"/>
                  <a:gd name="T10" fmla="*/ 0 60000 65536"/>
                  <a:gd name="T11" fmla="*/ 0 60000 65536"/>
                  <a:gd name="T12" fmla="*/ 0 60000 65536"/>
                  <a:gd name="T13" fmla="*/ 0 60000 65536"/>
                  <a:gd name="T14" fmla="*/ 0 60000 65536"/>
                  <a:gd name="T15" fmla="*/ 0 w 120"/>
                  <a:gd name="T16" fmla="*/ 0 h 14"/>
                  <a:gd name="T17" fmla="*/ 120 w 120"/>
                  <a:gd name="T18" fmla="*/ 14 h 14"/>
                </a:gdLst>
                <a:ahLst/>
                <a:cxnLst>
                  <a:cxn ang="T10">
                    <a:pos x="T0" y="T1"/>
                  </a:cxn>
                  <a:cxn ang="T11">
                    <a:pos x="T2" y="T3"/>
                  </a:cxn>
                  <a:cxn ang="T12">
                    <a:pos x="T4" y="T5"/>
                  </a:cxn>
                  <a:cxn ang="T13">
                    <a:pos x="T6" y="T7"/>
                  </a:cxn>
                  <a:cxn ang="T14">
                    <a:pos x="T8" y="T9"/>
                  </a:cxn>
                </a:cxnLst>
                <a:rect l="T15" t="T16" r="T17" b="T18"/>
                <a:pathLst>
                  <a:path w="120" h="14">
                    <a:moveTo>
                      <a:pt x="0" y="7"/>
                    </a:moveTo>
                    <a:lnTo>
                      <a:pt x="0" y="14"/>
                    </a:lnTo>
                    <a:lnTo>
                      <a:pt x="120" y="7"/>
                    </a:lnTo>
                    <a:lnTo>
                      <a:pt x="120" y="0"/>
                    </a:lnTo>
                    <a:lnTo>
                      <a:pt x="0" y="7"/>
                    </a:lnTo>
                    <a:close/>
                  </a:path>
                </a:pathLst>
              </a:custGeom>
              <a:ln>
                <a:solidFill>
                  <a:srgbClr val="0070C0"/>
                </a:solidFill>
              </a:ln>
            </p:spPr>
            <p:style>
              <a:lnRef idx="2">
                <a:schemeClr val="accent2"/>
              </a:lnRef>
              <a:fillRef idx="1">
                <a:schemeClr val="lt1"/>
              </a:fillRef>
              <a:effectRef idx="0">
                <a:schemeClr val="accent2"/>
              </a:effectRef>
              <a:fontRef idx="minor">
                <a:schemeClr val="dk1"/>
              </a:fontRef>
            </p:style>
            <p:txBody>
              <a:bodyPr/>
              <a:lstStyle/>
              <a:p>
                <a:endParaRPr lang="de-DE" sz="1400"/>
              </a:p>
            </p:txBody>
          </p:sp>
        </p:grpSp>
        <p:sp>
          <p:nvSpPr>
            <p:cNvPr id="60" name="Rectangle 30"/>
            <p:cNvSpPr>
              <a:spLocks noChangeArrowheads="1"/>
            </p:cNvSpPr>
            <p:nvPr/>
          </p:nvSpPr>
          <p:spPr bwMode="auto">
            <a:xfrm>
              <a:off x="5431848" y="5096863"/>
              <a:ext cx="209420" cy="22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i="0" dirty="0">
                  <a:solidFill>
                    <a:srgbClr val="0070C0"/>
                  </a:solidFill>
                </a:rPr>
                <a:t>air</a:t>
              </a:r>
              <a:endParaRPr kumimoji="1" lang="en-US" sz="1400" b="1" i="0" u="sng" dirty="0">
                <a:solidFill>
                  <a:srgbClr val="0070C0"/>
                </a:solidFill>
              </a:endParaRPr>
            </a:p>
          </p:txBody>
        </p:sp>
        <p:sp>
          <p:nvSpPr>
            <p:cNvPr id="61" name="Rectangle 31"/>
            <p:cNvSpPr>
              <a:spLocks noChangeArrowheads="1"/>
            </p:cNvSpPr>
            <p:nvPr/>
          </p:nvSpPr>
          <p:spPr bwMode="auto">
            <a:xfrm>
              <a:off x="6206367" y="5096863"/>
              <a:ext cx="211395" cy="22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i="0" dirty="0">
                  <a:solidFill>
                    <a:srgbClr val="C00000"/>
                  </a:solidFill>
                </a:rPr>
                <a:t>fat</a:t>
              </a:r>
              <a:endParaRPr kumimoji="1" lang="en-US" sz="1400" b="1" i="0" u="sng" dirty="0">
                <a:solidFill>
                  <a:srgbClr val="C00000"/>
                </a:solidFill>
              </a:endParaRPr>
            </a:p>
          </p:txBody>
        </p:sp>
        <p:sp>
          <p:nvSpPr>
            <p:cNvPr id="62" name="Rectangle 32"/>
            <p:cNvSpPr>
              <a:spLocks noChangeArrowheads="1"/>
            </p:cNvSpPr>
            <p:nvPr/>
          </p:nvSpPr>
          <p:spPr bwMode="auto">
            <a:xfrm>
              <a:off x="6861551" y="4504514"/>
              <a:ext cx="493915" cy="22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i="0" dirty="0">
                  <a:solidFill>
                    <a:srgbClr val="FFC000"/>
                  </a:solidFill>
                </a:rPr>
                <a:t>tissue</a:t>
              </a:r>
              <a:endParaRPr kumimoji="1" lang="en-US" sz="1400" b="1" i="0" u="sng" dirty="0">
                <a:solidFill>
                  <a:srgbClr val="FFC000"/>
                </a:solidFill>
              </a:endParaRPr>
            </a:p>
          </p:txBody>
        </p:sp>
        <p:sp>
          <p:nvSpPr>
            <p:cNvPr id="63" name="Rectangle 33"/>
            <p:cNvSpPr>
              <a:spLocks noChangeArrowheads="1"/>
            </p:cNvSpPr>
            <p:nvPr/>
          </p:nvSpPr>
          <p:spPr bwMode="auto">
            <a:xfrm>
              <a:off x="7829285" y="5146869"/>
              <a:ext cx="418841" cy="22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i="0" dirty="0">
                  <a:solidFill>
                    <a:schemeClr val="bg1">
                      <a:lumMod val="50000"/>
                    </a:schemeClr>
                  </a:solidFill>
                </a:rPr>
                <a:t>bone</a:t>
              </a:r>
              <a:endParaRPr kumimoji="1" lang="en-US" sz="1400" b="1" i="0" u="sng" dirty="0">
                <a:solidFill>
                  <a:schemeClr val="bg1">
                    <a:lumMod val="50000"/>
                  </a:schemeClr>
                </a:solidFill>
              </a:endParaRPr>
            </a:p>
          </p:txBody>
        </p:sp>
        <p:sp>
          <p:nvSpPr>
            <p:cNvPr id="64" name="Rectangle 34"/>
            <p:cNvSpPr>
              <a:spLocks noChangeArrowheads="1"/>
            </p:cNvSpPr>
            <p:nvPr/>
          </p:nvSpPr>
          <p:spPr bwMode="auto">
            <a:xfrm>
              <a:off x="6299342" y="5689001"/>
              <a:ext cx="788288" cy="18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000" i="0" dirty="0">
                  <a:solidFill>
                    <a:srgbClr val="000000"/>
                  </a:solidFill>
                </a:rPr>
                <a:t>CT number</a:t>
              </a:r>
              <a:endParaRPr kumimoji="1" lang="en-US" sz="1050" b="1" i="0" u="sng" dirty="0"/>
            </a:p>
          </p:txBody>
        </p:sp>
        <p:cxnSp>
          <p:nvCxnSpPr>
            <p:cNvPr id="66" name="Straight Arrow Connector 65"/>
            <p:cNvCxnSpPr/>
            <p:nvPr/>
          </p:nvCxnSpPr>
          <p:spPr bwMode="auto">
            <a:xfrm flipV="1">
              <a:off x="5071404" y="4032443"/>
              <a:ext cx="0" cy="1887538"/>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p:nvPr/>
          </p:nvCxnSpPr>
          <p:spPr bwMode="auto">
            <a:xfrm flipV="1">
              <a:off x="4798353" y="5635818"/>
              <a:ext cx="3693233" cy="5557"/>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sp>
          <p:nvSpPr>
            <p:cNvPr id="68" name="Rectangle 53"/>
            <p:cNvSpPr>
              <a:spLocks noChangeArrowheads="1"/>
            </p:cNvSpPr>
            <p:nvPr/>
          </p:nvSpPr>
          <p:spPr bwMode="auto">
            <a:xfrm>
              <a:off x="4830176" y="3930705"/>
              <a:ext cx="167931" cy="22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20000"/>
                </a:spcBef>
                <a:buClr>
                  <a:schemeClr val="accent1"/>
                </a:buClr>
                <a:buSzPct val="90000"/>
                <a:buFont typeface="Monotype Sorts" pitchFamily="2" charset="2"/>
                <a:buNone/>
              </a:pPr>
              <a:r>
                <a:rPr kumimoji="1" lang="en-US" sz="1200" i="0" dirty="0">
                  <a:solidFill>
                    <a:srgbClr val="000000"/>
                  </a:solidFill>
                </a:rPr>
                <a:t>%</a:t>
              </a:r>
              <a:endParaRPr kumimoji="1" lang="en-US" sz="1400" b="1" i="0" u="sng" dirty="0"/>
            </a:p>
          </p:txBody>
        </p:sp>
      </p:grpSp>
      <p:sp>
        <p:nvSpPr>
          <p:cNvPr id="31" name="TextBox 30"/>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94</a:t>
            </a:fld>
            <a:endParaRPr lang="en-US" sz="1400" dirty="0"/>
          </a:p>
        </p:txBody>
      </p:sp>
    </p:spTree>
    <p:extLst>
      <p:ext uri="{BB962C8B-B14F-4D97-AF65-F5344CB8AC3E}">
        <p14:creationId xmlns:p14="http://schemas.microsoft.com/office/powerpoint/2010/main" val="15399198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143000"/>
            <a:ext cx="5029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4"/>
          <p:cNvSpPr txBox="1">
            <a:spLocks noChangeArrowheads="1"/>
          </p:cNvSpPr>
          <p:nvPr/>
        </p:nvSpPr>
        <p:spPr bwMode="auto">
          <a:xfrm>
            <a:off x="7094126" y="5715000"/>
            <a:ext cx="1529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0"/>
              </a:spcBef>
              <a:buSzTx/>
            </a:pPr>
            <a:r>
              <a:rPr kumimoji="1" lang="en-US" sz="1600" i="0">
                <a:solidFill>
                  <a:srgbClr val="000000"/>
                </a:solidFill>
              </a:rPr>
              <a:t>Anatomic atlas</a:t>
            </a:r>
            <a:endParaRPr kumimoji="1" lang="de-DE" sz="1600" i="0">
              <a:solidFill>
                <a:srgbClr val="000000"/>
              </a:solidFill>
            </a:endParaRPr>
          </a:p>
        </p:txBody>
      </p:sp>
      <p:sp>
        <p:nvSpPr>
          <p:cNvPr id="7" name="TextBox 6"/>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95</a:t>
            </a:fld>
            <a:endParaRPr lang="en-US" sz="1400" dirty="0"/>
          </a:p>
        </p:txBody>
      </p:sp>
      <p:sp>
        <p:nvSpPr>
          <p:cNvPr id="3" name="Title 2"/>
          <p:cNvSpPr>
            <a:spLocks noGrp="1"/>
          </p:cNvSpPr>
          <p:nvPr>
            <p:ph type="title"/>
          </p:nvPr>
        </p:nvSpPr>
        <p:spPr/>
        <p:txBody>
          <a:bodyPr/>
          <a:lstStyle/>
          <a:p>
            <a:r>
              <a:rPr lang="en-US" dirty="0"/>
              <a:t>Example Pre-Segmentation</a:t>
            </a:r>
            <a:br>
              <a:rPr lang="en-US" dirty="0"/>
            </a:br>
            <a:endParaRPr lang="en-US" dirty="0"/>
          </a:p>
        </p:txBody>
      </p:sp>
    </p:spTree>
    <p:extLst>
      <p:ext uri="{BB962C8B-B14F-4D97-AF65-F5344CB8AC3E}">
        <p14:creationId xmlns:p14="http://schemas.microsoft.com/office/powerpoint/2010/main" val="11864086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Splatting: Basic Idea</a:t>
            </a:r>
            <a:br>
              <a:rPr lang="en-US" dirty="0"/>
            </a:br>
            <a:endParaRPr lang="en-US" dirty="0"/>
          </a:p>
        </p:txBody>
      </p:sp>
      <p:sp>
        <p:nvSpPr>
          <p:cNvPr id="45061" name="Rectangle 3"/>
          <p:cNvSpPr>
            <a:spLocks noGrp="1" noChangeArrowheads="1"/>
          </p:cNvSpPr>
          <p:nvPr>
            <p:ph type="body" idx="4294967295"/>
          </p:nvPr>
        </p:nvSpPr>
        <p:spPr>
          <a:xfrm>
            <a:off x="3048000" y="990600"/>
            <a:ext cx="6096000" cy="2895600"/>
          </a:xfrm>
        </p:spPr>
        <p:txBody>
          <a:bodyPr>
            <a:normAutofit/>
          </a:bodyPr>
          <a:lstStyle/>
          <a:p>
            <a:pPr marL="0" indent="0">
              <a:buNone/>
            </a:pPr>
            <a:r>
              <a:rPr lang="en-US" sz="1800" dirty="0" smtClean="0"/>
              <a:t>Introduced to volume rendering </a:t>
            </a:r>
            <a:r>
              <a:rPr lang="en-US" sz="1800" dirty="0"/>
              <a:t>by </a:t>
            </a:r>
            <a:r>
              <a:rPr lang="en-US" sz="1800" dirty="0" smtClean="0"/>
              <a:t>[Westover 1990]</a:t>
            </a:r>
          </a:p>
          <a:p>
            <a:r>
              <a:rPr lang="en-US" sz="1800" dirty="0" smtClean="0"/>
              <a:t>Basic Idea: project each sample onto the image plane</a:t>
            </a:r>
          </a:p>
          <a:p>
            <a:r>
              <a:rPr lang="en-US" sz="1800" dirty="0" smtClean="0"/>
              <a:t>Object-order method</a:t>
            </a:r>
          </a:p>
        </p:txBody>
      </p:sp>
      <p:sp>
        <p:nvSpPr>
          <p:cNvPr id="10" name="TextBox 9"/>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96</a:t>
            </a:fld>
            <a:endParaRPr lang="en-US" sz="1400" dirty="0"/>
          </a:p>
        </p:txBody>
      </p:sp>
      <p:sp>
        <p:nvSpPr>
          <p:cNvPr id="40" name="Oval 3"/>
          <p:cNvSpPr>
            <a:spLocks noChangeArrowheads="1"/>
          </p:cNvSpPr>
          <p:nvPr/>
        </p:nvSpPr>
        <p:spPr bwMode="auto">
          <a:xfrm>
            <a:off x="1600200" y="2286000"/>
            <a:ext cx="533400" cy="533400"/>
          </a:xfrm>
          <a:prstGeom prst="ellipse">
            <a:avLst/>
          </a:prstGeom>
          <a:solidFill>
            <a:schemeClr val="hlink"/>
          </a:solidFill>
          <a:ln w="9525">
            <a:solidFill>
              <a:srgbClr val="FF0000"/>
            </a:solidFill>
            <a:round/>
            <a:headEnd/>
            <a:tailEnd/>
          </a:ln>
        </p:spPr>
        <p:txBody>
          <a:bodyPr wrap="none" anchor="ctr"/>
          <a:lstStyle/>
          <a:p>
            <a:endParaRPr lang="de-DE" sz="1400"/>
          </a:p>
        </p:txBody>
      </p:sp>
      <p:grpSp>
        <p:nvGrpSpPr>
          <p:cNvPr id="41" name="Group 4"/>
          <p:cNvGrpSpPr>
            <a:grpSpLocks/>
          </p:cNvGrpSpPr>
          <p:nvPr/>
        </p:nvGrpSpPr>
        <p:grpSpPr bwMode="auto">
          <a:xfrm>
            <a:off x="1143000" y="990600"/>
            <a:ext cx="838200" cy="5257800"/>
            <a:chOff x="624" y="480"/>
            <a:chExt cx="528" cy="3312"/>
          </a:xfrm>
        </p:grpSpPr>
        <p:sp>
          <p:nvSpPr>
            <p:cNvPr id="42" name="Line 5"/>
            <p:cNvSpPr>
              <a:spLocks noChangeShapeType="1"/>
            </p:cNvSpPr>
            <p:nvPr/>
          </p:nvSpPr>
          <p:spPr bwMode="auto">
            <a:xfrm>
              <a:off x="624" y="1104"/>
              <a:ext cx="0" cy="2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de-DE" sz="1400"/>
            </a:p>
          </p:txBody>
        </p:sp>
        <p:sp>
          <p:nvSpPr>
            <p:cNvPr id="43" name="Line 6"/>
            <p:cNvSpPr>
              <a:spLocks noChangeShapeType="1"/>
            </p:cNvSpPr>
            <p:nvPr/>
          </p:nvSpPr>
          <p:spPr bwMode="auto">
            <a:xfrm flipV="1">
              <a:off x="624" y="480"/>
              <a:ext cx="528"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de-DE" sz="1400"/>
            </a:p>
          </p:txBody>
        </p:sp>
        <p:sp>
          <p:nvSpPr>
            <p:cNvPr id="44" name="Line 7"/>
            <p:cNvSpPr>
              <a:spLocks noChangeShapeType="1"/>
            </p:cNvSpPr>
            <p:nvPr/>
          </p:nvSpPr>
          <p:spPr bwMode="auto">
            <a:xfrm>
              <a:off x="1152" y="480"/>
              <a:ext cx="0" cy="2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de-DE" sz="1400"/>
            </a:p>
          </p:txBody>
        </p:sp>
        <p:sp>
          <p:nvSpPr>
            <p:cNvPr id="45" name="Line 8"/>
            <p:cNvSpPr>
              <a:spLocks noChangeShapeType="1"/>
            </p:cNvSpPr>
            <p:nvPr/>
          </p:nvSpPr>
          <p:spPr bwMode="auto">
            <a:xfrm flipV="1">
              <a:off x="624" y="3168"/>
              <a:ext cx="528"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de-DE" sz="1400"/>
            </a:p>
          </p:txBody>
        </p:sp>
      </p:grpSp>
      <p:sp>
        <p:nvSpPr>
          <p:cNvPr id="46" name="AutoShape 9"/>
          <p:cNvSpPr>
            <a:spLocks noChangeArrowheads="1"/>
          </p:cNvSpPr>
          <p:nvPr/>
        </p:nvSpPr>
        <p:spPr bwMode="auto">
          <a:xfrm>
            <a:off x="1447800" y="1905000"/>
            <a:ext cx="381000" cy="1371600"/>
          </a:xfrm>
          <a:prstGeom prst="irregularSeal1">
            <a:avLst/>
          </a:prstGeom>
          <a:solidFill>
            <a:schemeClr val="hlink"/>
          </a:solidFill>
          <a:ln w="9525">
            <a:solidFill>
              <a:schemeClr val="tx1"/>
            </a:solidFill>
            <a:miter lim="800000"/>
            <a:headEnd/>
            <a:tailEnd/>
          </a:ln>
        </p:spPr>
        <p:txBody>
          <a:bodyPr wrap="none" anchor="ctr"/>
          <a:lstStyle/>
          <a:p>
            <a:endParaRPr lang="de-DE" sz="1400"/>
          </a:p>
        </p:txBody>
      </p:sp>
      <p:sp>
        <p:nvSpPr>
          <p:cNvPr id="47" name="Oval 10"/>
          <p:cNvSpPr>
            <a:spLocks noChangeArrowheads="1"/>
          </p:cNvSpPr>
          <p:nvPr/>
        </p:nvSpPr>
        <p:spPr bwMode="auto">
          <a:xfrm>
            <a:off x="1447800" y="4267200"/>
            <a:ext cx="609600" cy="762000"/>
          </a:xfrm>
          <a:prstGeom prst="ellipse">
            <a:avLst/>
          </a:prstGeom>
          <a:solidFill>
            <a:schemeClr val="tx2"/>
          </a:solidFill>
          <a:ln w="9525">
            <a:solidFill>
              <a:schemeClr val="tx2"/>
            </a:solidFill>
            <a:round/>
            <a:headEnd/>
            <a:tailEnd/>
          </a:ln>
        </p:spPr>
        <p:txBody>
          <a:bodyPr wrap="none" anchor="ctr"/>
          <a:lstStyle/>
          <a:p>
            <a:endParaRPr lang="de-DE" sz="1400"/>
          </a:p>
        </p:txBody>
      </p:sp>
      <p:sp>
        <p:nvSpPr>
          <p:cNvPr id="48" name="AutoShape 11"/>
          <p:cNvSpPr>
            <a:spLocks noChangeArrowheads="1"/>
          </p:cNvSpPr>
          <p:nvPr/>
        </p:nvSpPr>
        <p:spPr bwMode="auto">
          <a:xfrm>
            <a:off x="1219200" y="3810000"/>
            <a:ext cx="609600" cy="1600200"/>
          </a:xfrm>
          <a:prstGeom prst="irregularSeal1">
            <a:avLst/>
          </a:prstGeom>
          <a:solidFill>
            <a:schemeClr val="tx2"/>
          </a:solidFill>
          <a:ln w="9525">
            <a:solidFill>
              <a:schemeClr val="tx1"/>
            </a:solidFill>
            <a:miter lim="800000"/>
            <a:headEnd/>
            <a:tailEnd/>
          </a:ln>
        </p:spPr>
        <p:txBody>
          <a:bodyPr wrap="none" anchor="ctr"/>
          <a:lstStyle/>
          <a:p>
            <a:endParaRPr lang="de-DE" sz="1400"/>
          </a:p>
        </p:txBody>
      </p:sp>
      <p:sp>
        <p:nvSpPr>
          <p:cNvPr id="49" name="Oval 12"/>
          <p:cNvSpPr>
            <a:spLocks noChangeArrowheads="1"/>
          </p:cNvSpPr>
          <p:nvPr/>
        </p:nvSpPr>
        <p:spPr bwMode="auto">
          <a:xfrm>
            <a:off x="152400" y="3352800"/>
            <a:ext cx="457200" cy="533400"/>
          </a:xfrm>
          <a:prstGeom prst="ellipse">
            <a:avLst/>
          </a:prstGeom>
          <a:solidFill>
            <a:srgbClr val="339966"/>
          </a:solidFill>
          <a:ln w="9525">
            <a:solidFill>
              <a:schemeClr val="tx1"/>
            </a:solidFill>
            <a:round/>
            <a:headEnd/>
            <a:tailEnd/>
          </a:ln>
        </p:spPr>
        <p:txBody>
          <a:bodyPr wrap="none" anchor="ctr"/>
          <a:lstStyle/>
          <a:p>
            <a:endParaRPr lang="de-DE" sz="1400"/>
          </a:p>
        </p:txBody>
      </p:sp>
    </p:spTree>
    <p:extLst>
      <p:ext uri="{BB962C8B-B14F-4D97-AF65-F5344CB8AC3E}">
        <p14:creationId xmlns:p14="http://schemas.microsoft.com/office/powerpoint/2010/main" val="886484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1+#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0"/>
                                        </p:tgtEl>
                                        <p:attrNameLst>
                                          <p:attrName>style.visibility</p:attrName>
                                        </p:attrNameLst>
                                      </p:cBhvr>
                                      <p:to>
                                        <p:strVal val="hidden"/>
                                      </p:to>
                                    </p:set>
                                  </p:sub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 presetClass="entr" presetSubtype="2" fill="hold" grpId="0" nodeType="afterEffect">
                                  <p:stCondLst>
                                    <p:cond delay="100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1+#ppt_w/2"/>
                                          </p:val>
                                        </p:tav>
                                        <p:tav tm="100000">
                                          <p:val>
                                            <p:strVal val="#ppt_x"/>
                                          </p:val>
                                        </p:tav>
                                      </p:tavLst>
                                    </p:anim>
                                    <p:anim calcmode="lin" valueType="num">
                                      <p:cBhvr additive="base">
                                        <p:cTn id="18" dur="500" fill="hold"/>
                                        <p:tgtEl>
                                          <p:spTgt spid="47"/>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15"/>
                                            </p:cond>
                                          </p:stCondLst>
                                        </p:cTn>
                                        <p:tgtEl>
                                          <p:spTgt spid="47"/>
                                        </p:tgtEl>
                                        <p:attrNameLst>
                                          <p:attrName>style.visibility</p:attrName>
                                        </p:attrNameLst>
                                      </p:cBhvr>
                                      <p:to>
                                        <p:strVal val="hidden"/>
                                      </p:to>
                                    </p:set>
                                  </p:subTnLst>
                                </p:cTn>
                              </p:par>
                            </p:childTnLst>
                          </p:cTn>
                        </p:par>
                        <p:par>
                          <p:cTn id="19" fill="hold">
                            <p:stCondLst>
                              <p:cond delay="2500"/>
                            </p:stCondLst>
                            <p:childTnLst>
                              <p:par>
                                <p:cTn id="20" presetID="23" presetClass="entr" presetSubtype="16" fill="hold" grpId="0" nodeType="after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childTnLst>
                                </p:cTn>
                              </p:par>
                            </p:childTnLst>
                          </p:cTn>
                        </p:par>
                        <p:par>
                          <p:cTn id="24" fill="hold">
                            <p:stCondLst>
                              <p:cond delay="3000"/>
                            </p:stCondLst>
                            <p:childTnLst>
                              <p:par>
                                <p:cTn id="25" presetID="2" presetClass="entr" presetSubtype="6" fill="hold" grpId="0" nodeType="afterEffect">
                                  <p:stCondLst>
                                    <p:cond delay="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1+#ppt_w/2"/>
                                          </p:val>
                                        </p:tav>
                                        <p:tav tm="100000">
                                          <p:val>
                                            <p:strVal val="#ppt_x"/>
                                          </p:val>
                                        </p:tav>
                                      </p:tavLst>
                                    </p:anim>
                                    <p:anim calcmode="lin" valueType="num">
                                      <p:cBhvr additive="base">
                                        <p:cTn id="28" dur="500" fill="hold"/>
                                        <p:tgtEl>
                                          <p:spTgt spid="49"/>
                                        </p:tgtEl>
                                        <p:attrNameLst>
                                          <p:attrName>ppt_y</p:attrName>
                                        </p:attrNameLst>
                                      </p:cBhvr>
                                      <p:tavLst>
                                        <p:tav tm="0">
                                          <p:val>
                                            <p:strVal val="1+#ppt_h/2"/>
                                          </p:val>
                                        </p:tav>
                                        <p:tav tm="100000">
                                          <p:val>
                                            <p:strVal val="#ppt_y"/>
                                          </p:val>
                                        </p:tav>
                                      </p:tavLst>
                                    </p:anim>
                                  </p:childTnLst>
                                  <p:subTnLst>
                                    <p:set>
                                      <p:cBhvr override="childStyle">
                                        <p:cTn dur="1" fill="hold" display="0" masterRel="sameClick" afterEffect="1">
                                          <p:stCondLst>
                                            <p:cond evt="end" delay="0">
                                              <p:tn val="25"/>
                                            </p:cond>
                                          </p:stCondLst>
                                        </p:cTn>
                                        <p:tgtEl>
                                          <p:spTgt spid="4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6" grpId="0" animBg="1"/>
      <p:bldP spid="47" grpId="0" animBg="1"/>
      <p:bldP spid="48" grpId="0" animBg="1"/>
      <p:bldP spid="49"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Splatting: Mathematical Formulation</a:t>
            </a:r>
            <a:br>
              <a:rPr lang="en-US" dirty="0"/>
            </a:br>
            <a:endParaRPr lang="en-US" dirty="0"/>
          </a:p>
        </p:txBody>
      </p:sp>
      <p:sp>
        <p:nvSpPr>
          <p:cNvPr id="60422" name="Rectangle 4"/>
          <p:cNvSpPr>
            <a:spLocks noGrp="1" noChangeArrowheads="1"/>
          </p:cNvSpPr>
          <p:nvPr>
            <p:ph type="body" idx="4294967295"/>
          </p:nvPr>
        </p:nvSpPr>
        <p:spPr>
          <a:xfrm>
            <a:off x="914400" y="996950"/>
            <a:ext cx="8229600" cy="4525963"/>
          </a:xfrm>
        </p:spPr>
        <p:txBody>
          <a:bodyPr>
            <a:normAutofit/>
          </a:bodyPr>
          <a:lstStyle/>
          <a:p>
            <a:r>
              <a:rPr lang="en-US" sz="1800" dirty="0" smtClean="0"/>
              <a:t>Original model: Reconstruct a continuous volume using the </a:t>
            </a:r>
            <a:r>
              <a:rPr lang="en-US" sz="1800" dirty="0"/>
              <a:t>(spherically symmetric</a:t>
            </a:r>
            <a:r>
              <a:rPr lang="en-US" sz="1800" dirty="0" smtClean="0"/>
              <a:t>) interpolation kernel </a:t>
            </a:r>
            <a:r>
              <a:rPr lang="en-US" sz="1800" i="1" dirty="0" smtClean="0"/>
              <a:t>w</a:t>
            </a:r>
            <a:r>
              <a:rPr lang="en-US" sz="1800" dirty="0" smtClean="0"/>
              <a:t> :</a:t>
            </a:r>
          </a:p>
          <a:p>
            <a:endParaRPr lang="en-US" sz="1800" dirty="0" smtClean="0"/>
          </a:p>
          <a:p>
            <a:endParaRPr lang="en-US" sz="1800" dirty="0" smtClean="0"/>
          </a:p>
          <a:p>
            <a:endParaRPr lang="en-US" sz="1800" dirty="0" smtClean="0"/>
          </a:p>
          <a:p>
            <a:r>
              <a:rPr lang="en-US" sz="1800" dirty="0" smtClean="0"/>
              <a:t>Analytic integral along a ray </a:t>
            </a:r>
            <a:r>
              <a:rPr lang="en-US" sz="1800" i="1" dirty="0" smtClean="0"/>
              <a:t>r</a:t>
            </a:r>
            <a:r>
              <a:rPr lang="en-US" sz="1800" dirty="0" smtClean="0"/>
              <a:t>  for intensity (emission):</a:t>
            </a:r>
          </a:p>
          <a:p>
            <a:endParaRPr lang="en-US" sz="1800" dirty="0" smtClean="0"/>
          </a:p>
          <a:p>
            <a:pPr marL="0" indent="0">
              <a:buNone/>
            </a:pPr>
            <a:endParaRPr lang="en-US" sz="1800" dirty="0" smtClean="0"/>
          </a:p>
          <a:p>
            <a:r>
              <a:rPr lang="en-US" sz="1800" dirty="0" smtClean="0"/>
              <a:t>After exchanging summation / integration:</a:t>
            </a:r>
          </a:p>
          <a:p>
            <a:endParaRPr lang="en-US" sz="1800" dirty="0" smtClean="0"/>
          </a:p>
        </p:txBody>
      </p:sp>
      <p:sp>
        <p:nvSpPr>
          <p:cNvPr id="60420" name="Rectangle 2"/>
          <p:cNvSpPr>
            <a:spLocks noChangeArrowheads="1"/>
          </p:cNvSpPr>
          <p:nvPr/>
        </p:nvSpPr>
        <p:spPr bwMode="auto">
          <a:xfrm>
            <a:off x="3810000" y="5105400"/>
            <a:ext cx="2743200" cy="6858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400"/>
          </a:p>
        </p:txBody>
      </p:sp>
      <p:graphicFrame>
        <p:nvGraphicFramePr>
          <p:cNvPr id="60423" name="Object 5"/>
          <p:cNvGraphicFramePr>
            <a:graphicFrameLocks noChangeAspect="1"/>
          </p:cNvGraphicFramePr>
          <p:nvPr>
            <p:extLst>
              <p:ext uri="{D42A27DB-BD31-4B8C-83A1-F6EECF244321}">
                <p14:modId xmlns:p14="http://schemas.microsoft.com/office/powerpoint/2010/main" val="3199878557"/>
              </p:ext>
            </p:extLst>
          </p:nvPr>
        </p:nvGraphicFramePr>
        <p:xfrm>
          <a:off x="2133600" y="1881187"/>
          <a:ext cx="3429000" cy="736600"/>
        </p:xfrm>
        <a:graphic>
          <a:graphicData uri="http://schemas.openxmlformats.org/presentationml/2006/ole">
            <mc:AlternateContent xmlns:mc="http://schemas.openxmlformats.org/markup-compatibility/2006">
              <mc:Choice xmlns:v="urn:schemas-microsoft-com:vml" Requires="v">
                <p:oleObj spid="_x0000_s4176" name="Equation" r:id="rId4" imgW="1586811" imgH="342751" progId="Equation.3">
                  <p:embed/>
                </p:oleObj>
              </mc:Choice>
              <mc:Fallback>
                <p:oleObj name="Equation" r:id="rId4" imgW="1586811" imgH="34275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881187"/>
                        <a:ext cx="34290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4" name="Object 6"/>
          <p:cNvGraphicFramePr>
            <a:graphicFrameLocks noChangeAspect="1"/>
          </p:cNvGraphicFramePr>
          <p:nvPr>
            <p:extLst>
              <p:ext uri="{D42A27DB-BD31-4B8C-83A1-F6EECF244321}">
                <p14:modId xmlns:p14="http://schemas.microsoft.com/office/powerpoint/2010/main" val="3005896678"/>
              </p:ext>
            </p:extLst>
          </p:nvPr>
        </p:nvGraphicFramePr>
        <p:xfrm>
          <a:off x="1281113" y="3708400"/>
          <a:ext cx="6670675" cy="787400"/>
        </p:xfrm>
        <a:graphic>
          <a:graphicData uri="http://schemas.openxmlformats.org/presentationml/2006/ole">
            <mc:AlternateContent xmlns:mc="http://schemas.openxmlformats.org/markup-compatibility/2006">
              <mc:Choice xmlns:v="urn:schemas-microsoft-com:vml" Requires="v">
                <p:oleObj spid="_x0000_s4177" name="Equation" r:id="rId6" imgW="2997200" imgH="355600" progId="Equation.3">
                  <p:embed/>
                </p:oleObj>
              </mc:Choice>
              <mc:Fallback>
                <p:oleObj name="Equation" r:id="rId6" imgW="2997200" imgH="355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113" y="3708400"/>
                        <a:ext cx="6670675"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5" name="Object 7"/>
          <p:cNvGraphicFramePr>
            <a:graphicFrameLocks noChangeAspect="1"/>
          </p:cNvGraphicFramePr>
          <p:nvPr>
            <p:extLst>
              <p:ext uri="{D42A27DB-BD31-4B8C-83A1-F6EECF244321}">
                <p14:modId xmlns:p14="http://schemas.microsoft.com/office/powerpoint/2010/main" val="486296750"/>
              </p:ext>
            </p:extLst>
          </p:nvPr>
        </p:nvGraphicFramePr>
        <p:xfrm>
          <a:off x="1368425" y="5146675"/>
          <a:ext cx="5265738" cy="873125"/>
        </p:xfrm>
        <a:graphic>
          <a:graphicData uri="http://schemas.openxmlformats.org/presentationml/2006/ole">
            <mc:AlternateContent xmlns:mc="http://schemas.openxmlformats.org/markup-compatibility/2006">
              <mc:Choice xmlns:v="urn:schemas-microsoft-com:vml" Requires="v">
                <p:oleObj spid="_x0000_s4178" name="Equation" r:id="rId8" imgW="2133600" imgH="355600" progId="Equation.3">
                  <p:embed/>
                </p:oleObj>
              </mc:Choice>
              <mc:Fallback>
                <p:oleObj name="Equation" r:id="rId8" imgW="2133600" imgH="355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8425" y="5146675"/>
                        <a:ext cx="526573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6" name="Text Box 8"/>
          <p:cNvSpPr txBox="1">
            <a:spLocks noChangeArrowheads="1"/>
          </p:cNvSpPr>
          <p:nvPr/>
        </p:nvSpPr>
        <p:spPr bwMode="auto">
          <a:xfrm>
            <a:off x="5835272" y="5775325"/>
            <a:ext cx="25074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Clr>
                <a:schemeClr val="accent1"/>
              </a:buClr>
              <a:buSzPct val="90000"/>
              <a:buFont typeface="Monotype Sorts" pitchFamily="2" charset="2"/>
              <a:buNone/>
            </a:pPr>
            <a:r>
              <a:rPr kumimoji="1" lang="en-US" sz="1600" i="0" dirty="0"/>
              <a:t>splatting kernel (= “splat”)</a:t>
            </a:r>
          </a:p>
        </p:txBody>
      </p:sp>
      <p:sp>
        <p:nvSpPr>
          <p:cNvPr id="60427" name="Freeform 9"/>
          <p:cNvSpPr>
            <a:spLocks/>
          </p:cNvSpPr>
          <p:nvPr/>
        </p:nvSpPr>
        <p:spPr bwMode="auto">
          <a:xfrm>
            <a:off x="5311630" y="5638800"/>
            <a:ext cx="250970" cy="381011"/>
          </a:xfrm>
          <a:custGeom>
            <a:avLst/>
            <a:gdLst>
              <a:gd name="T0" fmla="*/ 2147483647 w 904"/>
              <a:gd name="T1" fmla="*/ 2147483647 h 384"/>
              <a:gd name="T2" fmla="*/ 2147483647 w 904"/>
              <a:gd name="T3" fmla="*/ 2147483647 h 384"/>
              <a:gd name="T4" fmla="*/ 2147483647 w 904"/>
              <a:gd name="T5" fmla="*/ 2147483647 h 384"/>
              <a:gd name="T6" fmla="*/ 2147483647 w 904"/>
              <a:gd name="T7" fmla="*/ 0 h 384"/>
              <a:gd name="T8" fmla="*/ 0 60000 65536"/>
              <a:gd name="T9" fmla="*/ 0 60000 65536"/>
              <a:gd name="T10" fmla="*/ 0 60000 65536"/>
              <a:gd name="T11" fmla="*/ 0 60000 65536"/>
              <a:gd name="T12" fmla="*/ 0 w 904"/>
              <a:gd name="T13" fmla="*/ 0 h 384"/>
              <a:gd name="T14" fmla="*/ 904 w 904"/>
              <a:gd name="T15" fmla="*/ 384 h 384"/>
              <a:gd name="connsiteX0" fmla="*/ 2655 w 2655"/>
              <a:gd name="connsiteY0" fmla="*/ 5000 h 5370"/>
              <a:gd name="connsiteX1" fmla="*/ 0 w 2655"/>
              <a:gd name="connsiteY1" fmla="*/ 5000 h 5370"/>
              <a:gd name="connsiteX2" fmla="*/ 1062 w 2655"/>
              <a:gd name="connsiteY2" fmla="*/ 0 h 5370"/>
              <a:gd name="connsiteX0" fmla="*/ 8080 w 8080"/>
              <a:gd name="connsiteY0" fmla="*/ 9311 h 10347"/>
              <a:gd name="connsiteX1" fmla="*/ 0 w 8080"/>
              <a:gd name="connsiteY1" fmla="*/ 9758 h 10347"/>
              <a:gd name="connsiteX2" fmla="*/ 2080 w 8080"/>
              <a:gd name="connsiteY2" fmla="*/ 0 h 10347"/>
              <a:gd name="connsiteX0" fmla="*/ 10307 w 10307"/>
              <a:gd name="connsiteY0" fmla="*/ 8999 h 10001"/>
              <a:gd name="connsiteX1" fmla="*/ 307 w 10307"/>
              <a:gd name="connsiteY1" fmla="*/ 9431 h 10001"/>
              <a:gd name="connsiteX2" fmla="*/ 2881 w 10307"/>
              <a:gd name="connsiteY2" fmla="*/ 0 h 10001"/>
              <a:gd name="connsiteX0" fmla="*/ 8152 w 8152"/>
              <a:gd name="connsiteY0" fmla="*/ 8999 h 8999"/>
              <a:gd name="connsiteX1" fmla="*/ 528 w 8152"/>
              <a:gd name="connsiteY1" fmla="*/ 6839 h 8999"/>
              <a:gd name="connsiteX2" fmla="*/ 726 w 8152"/>
              <a:gd name="connsiteY2" fmla="*/ 0 h 8999"/>
            </a:gdLst>
            <a:ahLst/>
            <a:cxnLst>
              <a:cxn ang="0">
                <a:pos x="connsiteX0" y="connsiteY0"/>
              </a:cxn>
              <a:cxn ang="0">
                <a:pos x="connsiteX1" y="connsiteY1"/>
              </a:cxn>
              <a:cxn ang="0">
                <a:pos x="connsiteX2" y="connsiteY2"/>
              </a:cxn>
            </a:cxnLst>
            <a:rect l="l" t="t" r="r" b="b"/>
            <a:pathLst>
              <a:path w="8152" h="8999">
                <a:moveTo>
                  <a:pt x="8152" y="8999"/>
                </a:moveTo>
                <a:cubicBezTo>
                  <a:pt x="5574" y="8999"/>
                  <a:pt x="1768" y="8338"/>
                  <a:pt x="528" y="6839"/>
                </a:cubicBezTo>
                <a:cubicBezTo>
                  <a:pt x="-1003" y="7295"/>
                  <a:pt x="1346" y="3000"/>
                  <a:pt x="726" y="0"/>
                </a:cubicBezTo>
              </a:path>
            </a:pathLst>
          </a:custGeom>
          <a:noFill/>
          <a:ln w="3175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de-DE" sz="1400"/>
          </a:p>
        </p:txBody>
      </p:sp>
      <p:sp>
        <p:nvSpPr>
          <p:cNvPr id="15" name="TextBox 14"/>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97</a:t>
            </a:fld>
            <a:endParaRPr lang="en-US" sz="1400" dirty="0"/>
          </a:p>
        </p:txBody>
      </p:sp>
    </p:spTree>
    <p:extLst>
      <p:ext uri="{BB962C8B-B14F-4D97-AF65-F5344CB8AC3E}">
        <p14:creationId xmlns:p14="http://schemas.microsoft.com/office/powerpoint/2010/main" val="29235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2D Splat from 3D Kernel</a:t>
            </a:r>
            <a:br>
              <a:rPr lang="en-US" dirty="0"/>
            </a:br>
            <a:endParaRPr lang="en-US" dirty="0"/>
          </a:p>
        </p:txBody>
      </p:sp>
      <p:sp>
        <p:nvSpPr>
          <p:cNvPr id="61444" name="Rectangle 2"/>
          <p:cNvSpPr>
            <a:spLocks noGrp="1" noChangeArrowheads="1"/>
          </p:cNvSpPr>
          <p:nvPr>
            <p:ph type="body" idx="4294967295"/>
          </p:nvPr>
        </p:nvSpPr>
        <p:spPr>
          <a:xfrm>
            <a:off x="914400" y="896938"/>
            <a:ext cx="8229600" cy="4525962"/>
          </a:xfrm>
        </p:spPr>
        <p:txBody>
          <a:bodyPr/>
          <a:lstStyle/>
          <a:p>
            <a:pPr marL="0" indent="0">
              <a:buNone/>
            </a:pPr>
            <a:r>
              <a:rPr lang="en-US" sz="1800" dirty="0"/>
              <a:t>The 3D rotationally symmetric filter kernel is integrated to produce a 2D filter </a:t>
            </a:r>
            <a:r>
              <a:rPr lang="en-US" sz="1800" dirty="0" smtClean="0"/>
              <a:t>kernel</a:t>
            </a:r>
          </a:p>
        </p:txBody>
      </p:sp>
      <p:graphicFrame>
        <p:nvGraphicFramePr>
          <p:cNvPr id="61446" name="Object 4"/>
          <p:cNvGraphicFramePr>
            <a:graphicFrameLocks noChangeAspect="1"/>
          </p:cNvGraphicFramePr>
          <p:nvPr>
            <p:extLst>
              <p:ext uri="{D42A27DB-BD31-4B8C-83A1-F6EECF244321}">
                <p14:modId xmlns:p14="http://schemas.microsoft.com/office/powerpoint/2010/main" val="2438907995"/>
              </p:ext>
            </p:extLst>
          </p:nvPr>
        </p:nvGraphicFramePr>
        <p:xfrm>
          <a:off x="2438400" y="2127250"/>
          <a:ext cx="3810000" cy="615950"/>
        </p:xfrm>
        <a:graphic>
          <a:graphicData uri="http://schemas.openxmlformats.org/presentationml/2006/ole">
            <mc:AlternateContent xmlns:mc="http://schemas.openxmlformats.org/markup-compatibility/2006">
              <mc:Choice xmlns:v="urn:schemas-microsoft-com:vml" Requires="v">
                <p:oleObj spid="_x0000_s5148" name="Equation" r:id="rId4" imgW="1727200" imgH="279400" progId="Equation.3">
                  <p:embed/>
                </p:oleObj>
              </mc:Choice>
              <mc:Fallback>
                <p:oleObj name="Equation" r:id="rId4" imgW="17272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127250"/>
                        <a:ext cx="38100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447" name="Group 5"/>
          <p:cNvGrpSpPr>
            <a:grpSpLocks/>
          </p:cNvGrpSpPr>
          <p:nvPr/>
        </p:nvGrpSpPr>
        <p:grpSpPr bwMode="auto">
          <a:xfrm>
            <a:off x="2359025" y="3276599"/>
            <a:ext cx="5842000" cy="2533650"/>
            <a:chOff x="1488" y="2208"/>
            <a:chExt cx="3680" cy="1596"/>
          </a:xfrm>
        </p:grpSpPr>
        <p:sp>
          <p:nvSpPr>
            <p:cNvPr id="61448" name="Oval 6"/>
            <p:cNvSpPr>
              <a:spLocks noChangeArrowheads="1"/>
            </p:cNvSpPr>
            <p:nvPr/>
          </p:nvSpPr>
          <p:spPr bwMode="auto">
            <a:xfrm>
              <a:off x="2293" y="2208"/>
              <a:ext cx="939" cy="90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sz="1400"/>
            </a:p>
          </p:txBody>
        </p:sp>
        <p:grpSp>
          <p:nvGrpSpPr>
            <p:cNvPr id="61449" name="Group 7"/>
            <p:cNvGrpSpPr>
              <a:grpSpLocks/>
            </p:cNvGrpSpPr>
            <p:nvPr/>
          </p:nvGrpSpPr>
          <p:grpSpPr bwMode="auto">
            <a:xfrm>
              <a:off x="2226" y="3216"/>
              <a:ext cx="1074" cy="572"/>
              <a:chOff x="1728" y="2640"/>
              <a:chExt cx="1536" cy="816"/>
            </a:xfrm>
          </p:grpSpPr>
          <p:sp>
            <p:nvSpPr>
              <p:cNvPr id="61460" name="Freeform 8"/>
              <p:cNvSpPr>
                <a:spLocks/>
              </p:cNvSpPr>
              <p:nvPr/>
            </p:nvSpPr>
            <p:spPr bwMode="auto">
              <a:xfrm>
                <a:off x="1728" y="3024"/>
                <a:ext cx="528" cy="432"/>
              </a:xfrm>
              <a:custGeom>
                <a:avLst/>
                <a:gdLst>
                  <a:gd name="T0" fmla="*/ 0 w 528"/>
                  <a:gd name="T1" fmla="*/ 432 h 432"/>
                  <a:gd name="T2" fmla="*/ 384 w 528"/>
                  <a:gd name="T3" fmla="*/ 336 h 432"/>
                  <a:gd name="T4" fmla="*/ 528 w 528"/>
                  <a:gd name="T5" fmla="*/ 0 h 432"/>
                  <a:gd name="T6" fmla="*/ 0 60000 65536"/>
                  <a:gd name="T7" fmla="*/ 0 60000 65536"/>
                  <a:gd name="T8" fmla="*/ 0 60000 65536"/>
                  <a:gd name="T9" fmla="*/ 0 w 528"/>
                  <a:gd name="T10" fmla="*/ 0 h 432"/>
                  <a:gd name="T11" fmla="*/ 528 w 528"/>
                  <a:gd name="T12" fmla="*/ 432 h 432"/>
                </a:gdLst>
                <a:ahLst/>
                <a:cxnLst>
                  <a:cxn ang="T6">
                    <a:pos x="T0" y="T1"/>
                  </a:cxn>
                  <a:cxn ang="T7">
                    <a:pos x="T2" y="T3"/>
                  </a:cxn>
                  <a:cxn ang="T8">
                    <a:pos x="T4" y="T5"/>
                  </a:cxn>
                </a:cxnLst>
                <a:rect l="T9" t="T10" r="T11" b="T12"/>
                <a:pathLst>
                  <a:path w="528" h="432">
                    <a:moveTo>
                      <a:pt x="0" y="432"/>
                    </a:moveTo>
                    <a:cubicBezTo>
                      <a:pt x="148" y="420"/>
                      <a:pt x="296" y="408"/>
                      <a:pt x="384" y="336"/>
                    </a:cubicBezTo>
                    <a:cubicBezTo>
                      <a:pt x="472" y="264"/>
                      <a:pt x="504" y="56"/>
                      <a:pt x="5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de-DE" sz="1400"/>
              </a:p>
            </p:txBody>
          </p:sp>
          <p:sp>
            <p:nvSpPr>
              <p:cNvPr id="61461" name="Freeform 9"/>
              <p:cNvSpPr>
                <a:spLocks/>
              </p:cNvSpPr>
              <p:nvPr/>
            </p:nvSpPr>
            <p:spPr bwMode="auto">
              <a:xfrm>
                <a:off x="2240" y="2640"/>
                <a:ext cx="256" cy="440"/>
              </a:xfrm>
              <a:custGeom>
                <a:avLst/>
                <a:gdLst>
                  <a:gd name="T0" fmla="*/ 16 w 256"/>
                  <a:gd name="T1" fmla="*/ 432 h 440"/>
                  <a:gd name="T2" fmla="*/ 16 w 256"/>
                  <a:gd name="T3" fmla="*/ 384 h 440"/>
                  <a:gd name="T4" fmla="*/ 112 w 256"/>
                  <a:gd name="T5" fmla="*/ 96 h 440"/>
                  <a:gd name="T6" fmla="*/ 256 w 256"/>
                  <a:gd name="T7" fmla="*/ 0 h 440"/>
                  <a:gd name="T8" fmla="*/ 0 60000 65536"/>
                  <a:gd name="T9" fmla="*/ 0 60000 65536"/>
                  <a:gd name="T10" fmla="*/ 0 60000 65536"/>
                  <a:gd name="T11" fmla="*/ 0 60000 65536"/>
                  <a:gd name="T12" fmla="*/ 0 w 256"/>
                  <a:gd name="T13" fmla="*/ 0 h 440"/>
                  <a:gd name="T14" fmla="*/ 256 w 256"/>
                  <a:gd name="T15" fmla="*/ 440 h 440"/>
                </a:gdLst>
                <a:ahLst/>
                <a:cxnLst>
                  <a:cxn ang="T8">
                    <a:pos x="T0" y="T1"/>
                  </a:cxn>
                  <a:cxn ang="T9">
                    <a:pos x="T2" y="T3"/>
                  </a:cxn>
                  <a:cxn ang="T10">
                    <a:pos x="T4" y="T5"/>
                  </a:cxn>
                  <a:cxn ang="T11">
                    <a:pos x="T6" y="T7"/>
                  </a:cxn>
                </a:cxnLst>
                <a:rect l="T12" t="T13" r="T14" b="T15"/>
                <a:pathLst>
                  <a:path w="256" h="440">
                    <a:moveTo>
                      <a:pt x="16" y="432"/>
                    </a:moveTo>
                    <a:cubicBezTo>
                      <a:pt x="8" y="436"/>
                      <a:pt x="0" y="440"/>
                      <a:pt x="16" y="384"/>
                    </a:cubicBezTo>
                    <a:cubicBezTo>
                      <a:pt x="32" y="328"/>
                      <a:pt x="72" y="160"/>
                      <a:pt x="112" y="96"/>
                    </a:cubicBezTo>
                    <a:cubicBezTo>
                      <a:pt x="152" y="32"/>
                      <a:pt x="204" y="16"/>
                      <a:pt x="256"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de-DE" sz="1400"/>
              </a:p>
            </p:txBody>
          </p:sp>
          <p:grpSp>
            <p:nvGrpSpPr>
              <p:cNvPr id="61462" name="Group 10"/>
              <p:cNvGrpSpPr>
                <a:grpSpLocks/>
              </p:cNvGrpSpPr>
              <p:nvPr/>
            </p:nvGrpSpPr>
            <p:grpSpPr bwMode="auto">
              <a:xfrm flipH="1">
                <a:off x="2496" y="2640"/>
                <a:ext cx="768" cy="816"/>
                <a:chOff x="2688" y="2736"/>
                <a:chExt cx="768" cy="816"/>
              </a:xfrm>
            </p:grpSpPr>
            <p:sp>
              <p:nvSpPr>
                <p:cNvPr id="61463" name="Freeform 11"/>
                <p:cNvSpPr>
                  <a:spLocks/>
                </p:cNvSpPr>
                <p:nvPr/>
              </p:nvSpPr>
              <p:spPr bwMode="auto">
                <a:xfrm>
                  <a:off x="2688" y="3120"/>
                  <a:ext cx="528" cy="432"/>
                </a:xfrm>
                <a:custGeom>
                  <a:avLst/>
                  <a:gdLst>
                    <a:gd name="T0" fmla="*/ 0 w 528"/>
                    <a:gd name="T1" fmla="*/ 432 h 432"/>
                    <a:gd name="T2" fmla="*/ 384 w 528"/>
                    <a:gd name="T3" fmla="*/ 336 h 432"/>
                    <a:gd name="T4" fmla="*/ 528 w 528"/>
                    <a:gd name="T5" fmla="*/ 0 h 432"/>
                    <a:gd name="T6" fmla="*/ 0 60000 65536"/>
                    <a:gd name="T7" fmla="*/ 0 60000 65536"/>
                    <a:gd name="T8" fmla="*/ 0 60000 65536"/>
                    <a:gd name="T9" fmla="*/ 0 w 528"/>
                    <a:gd name="T10" fmla="*/ 0 h 432"/>
                    <a:gd name="T11" fmla="*/ 528 w 528"/>
                    <a:gd name="T12" fmla="*/ 432 h 432"/>
                  </a:gdLst>
                  <a:ahLst/>
                  <a:cxnLst>
                    <a:cxn ang="T6">
                      <a:pos x="T0" y="T1"/>
                    </a:cxn>
                    <a:cxn ang="T7">
                      <a:pos x="T2" y="T3"/>
                    </a:cxn>
                    <a:cxn ang="T8">
                      <a:pos x="T4" y="T5"/>
                    </a:cxn>
                  </a:cxnLst>
                  <a:rect l="T9" t="T10" r="T11" b="T12"/>
                  <a:pathLst>
                    <a:path w="528" h="432">
                      <a:moveTo>
                        <a:pt x="0" y="432"/>
                      </a:moveTo>
                      <a:cubicBezTo>
                        <a:pt x="148" y="420"/>
                        <a:pt x="296" y="408"/>
                        <a:pt x="384" y="336"/>
                      </a:cubicBezTo>
                      <a:cubicBezTo>
                        <a:pt x="472" y="264"/>
                        <a:pt x="504" y="56"/>
                        <a:pt x="5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de-DE" sz="1400"/>
                </a:p>
              </p:txBody>
            </p:sp>
            <p:sp>
              <p:nvSpPr>
                <p:cNvPr id="61464" name="Freeform 12"/>
                <p:cNvSpPr>
                  <a:spLocks/>
                </p:cNvSpPr>
                <p:nvPr/>
              </p:nvSpPr>
              <p:spPr bwMode="auto">
                <a:xfrm>
                  <a:off x="3200" y="2736"/>
                  <a:ext cx="256" cy="440"/>
                </a:xfrm>
                <a:custGeom>
                  <a:avLst/>
                  <a:gdLst>
                    <a:gd name="T0" fmla="*/ 16 w 256"/>
                    <a:gd name="T1" fmla="*/ 432 h 440"/>
                    <a:gd name="T2" fmla="*/ 16 w 256"/>
                    <a:gd name="T3" fmla="*/ 384 h 440"/>
                    <a:gd name="T4" fmla="*/ 112 w 256"/>
                    <a:gd name="T5" fmla="*/ 96 h 440"/>
                    <a:gd name="T6" fmla="*/ 256 w 256"/>
                    <a:gd name="T7" fmla="*/ 0 h 440"/>
                    <a:gd name="T8" fmla="*/ 0 60000 65536"/>
                    <a:gd name="T9" fmla="*/ 0 60000 65536"/>
                    <a:gd name="T10" fmla="*/ 0 60000 65536"/>
                    <a:gd name="T11" fmla="*/ 0 60000 65536"/>
                    <a:gd name="T12" fmla="*/ 0 w 256"/>
                    <a:gd name="T13" fmla="*/ 0 h 440"/>
                    <a:gd name="T14" fmla="*/ 256 w 256"/>
                    <a:gd name="T15" fmla="*/ 440 h 440"/>
                  </a:gdLst>
                  <a:ahLst/>
                  <a:cxnLst>
                    <a:cxn ang="T8">
                      <a:pos x="T0" y="T1"/>
                    </a:cxn>
                    <a:cxn ang="T9">
                      <a:pos x="T2" y="T3"/>
                    </a:cxn>
                    <a:cxn ang="T10">
                      <a:pos x="T4" y="T5"/>
                    </a:cxn>
                    <a:cxn ang="T11">
                      <a:pos x="T6" y="T7"/>
                    </a:cxn>
                  </a:cxnLst>
                  <a:rect l="T12" t="T13" r="T14" b="T15"/>
                  <a:pathLst>
                    <a:path w="256" h="440">
                      <a:moveTo>
                        <a:pt x="16" y="432"/>
                      </a:moveTo>
                      <a:cubicBezTo>
                        <a:pt x="8" y="436"/>
                        <a:pt x="0" y="440"/>
                        <a:pt x="16" y="384"/>
                      </a:cubicBezTo>
                      <a:cubicBezTo>
                        <a:pt x="32" y="328"/>
                        <a:pt x="72" y="160"/>
                        <a:pt x="112" y="96"/>
                      </a:cubicBezTo>
                      <a:cubicBezTo>
                        <a:pt x="152" y="32"/>
                        <a:pt x="204" y="16"/>
                        <a:pt x="256"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de-DE" sz="1400"/>
                </a:p>
              </p:txBody>
            </p:sp>
          </p:grpSp>
        </p:grpSp>
        <p:sp>
          <p:nvSpPr>
            <p:cNvPr id="61450" name="Line 13"/>
            <p:cNvSpPr>
              <a:spLocks noChangeShapeType="1"/>
            </p:cNvSpPr>
            <p:nvPr/>
          </p:nvSpPr>
          <p:spPr bwMode="auto">
            <a:xfrm>
              <a:off x="2763" y="2208"/>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de-DE" sz="1400"/>
            </a:p>
          </p:txBody>
        </p:sp>
        <p:sp>
          <p:nvSpPr>
            <p:cNvPr id="61451" name="Line 14"/>
            <p:cNvSpPr>
              <a:spLocks noChangeShapeType="1"/>
            </p:cNvSpPr>
            <p:nvPr/>
          </p:nvSpPr>
          <p:spPr bwMode="auto">
            <a:xfrm>
              <a:off x="2293" y="2645"/>
              <a:ext cx="0" cy="11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de-DE" sz="1400"/>
            </a:p>
          </p:txBody>
        </p:sp>
        <p:sp>
          <p:nvSpPr>
            <p:cNvPr id="61452" name="Line 15"/>
            <p:cNvSpPr>
              <a:spLocks noChangeShapeType="1"/>
            </p:cNvSpPr>
            <p:nvPr/>
          </p:nvSpPr>
          <p:spPr bwMode="auto">
            <a:xfrm>
              <a:off x="3232" y="2645"/>
              <a:ext cx="0" cy="11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de-DE" sz="1400"/>
            </a:p>
          </p:txBody>
        </p:sp>
        <p:sp>
          <p:nvSpPr>
            <p:cNvPr id="61453" name="Line 16"/>
            <p:cNvSpPr>
              <a:spLocks noChangeShapeType="1"/>
            </p:cNvSpPr>
            <p:nvPr/>
          </p:nvSpPr>
          <p:spPr bwMode="auto">
            <a:xfrm>
              <a:off x="2528" y="2275"/>
              <a:ext cx="0" cy="1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de-DE" sz="1400"/>
            </a:p>
          </p:txBody>
        </p:sp>
        <p:sp>
          <p:nvSpPr>
            <p:cNvPr id="61454" name="Line 17"/>
            <p:cNvSpPr>
              <a:spLocks noChangeShapeType="1"/>
            </p:cNvSpPr>
            <p:nvPr/>
          </p:nvSpPr>
          <p:spPr bwMode="auto">
            <a:xfrm>
              <a:off x="2998" y="2275"/>
              <a:ext cx="0" cy="1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de-DE" sz="1400"/>
            </a:p>
          </p:txBody>
        </p:sp>
        <p:sp>
          <p:nvSpPr>
            <p:cNvPr id="61455" name="Line 18"/>
            <p:cNvSpPr>
              <a:spLocks noChangeShapeType="1"/>
            </p:cNvSpPr>
            <p:nvPr/>
          </p:nvSpPr>
          <p:spPr bwMode="auto">
            <a:xfrm>
              <a:off x="1488" y="3788"/>
              <a:ext cx="23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de-DE" sz="1400"/>
            </a:p>
          </p:txBody>
        </p:sp>
        <p:sp>
          <p:nvSpPr>
            <p:cNvPr id="61456" name="Oval 19"/>
            <p:cNvSpPr>
              <a:spLocks noChangeArrowheads="1"/>
            </p:cNvSpPr>
            <p:nvPr/>
          </p:nvSpPr>
          <p:spPr bwMode="auto">
            <a:xfrm>
              <a:off x="2730" y="2645"/>
              <a:ext cx="67" cy="68"/>
            </a:xfrm>
            <a:prstGeom prst="ellipse">
              <a:avLst/>
            </a:prstGeom>
            <a:solidFill>
              <a:schemeClr val="tx1"/>
            </a:solidFill>
            <a:ln w="9525">
              <a:solidFill>
                <a:schemeClr val="tx1"/>
              </a:solidFill>
              <a:round/>
              <a:headEnd/>
              <a:tailEnd/>
            </a:ln>
          </p:spPr>
          <p:txBody>
            <a:bodyPr wrap="none" anchor="ctr"/>
            <a:lstStyle/>
            <a:p>
              <a:endParaRPr lang="de-DE" sz="1400"/>
            </a:p>
          </p:txBody>
        </p:sp>
        <p:sp>
          <p:nvSpPr>
            <p:cNvPr id="61457" name="Text Box 20"/>
            <p:cNvSpPr txBox="1">
              <a:spLocks noChangeArrowheads="1"/>
            </p:cNvSpPr>
            <p:nvPr/>
          </p:nvSpPr>
          <p:spPr bwMode="auto">
            <a:xfrm>
              <a:off x="3427" y="2569"/>
              <a:ext cx="8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0"/>
                </a:spcBef>
                <a:buSzTx/>
              </a:pPr>
              <a:r>
                <a:rPr lang="en-US" sz="1400" i="0"/>
                <a:t>3D filter kernel</a:t>
              </a:r>
            </a:p>
          </p:txBody>
        </p:sp>
        <p:sp>
          <p:nvSpPr>
            <p:cNvPr id="61458" name="Text Box 21"/>
            <p:cNvSpPr txBox="1">
              <a:spLocks noChangeArrowheads="1"/>
            </p:cNvSpPr>
            <p:nvPr/>
          </p:nvSpPr>
          <p:spPr bwMode="auto">
            <a:xfrm>
              <a:off x="3536" y="3140"/>
              <a:ext cx="163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0"/>
                </a:spcBef>
                <a:buSzTx/>
              </a:pPr>
              <a:r>
                <a:rPr lang="en-US" sz="1400" i="0"/>
                <a:t>Integrate along one dimension</a:t>
              </a:r>
            </a:p>
          </p:txBody>
        </p:sp>
        <p:sp>
          <p:nvSpPr>
            <p:cNvPr id="61459" name="Text Box 22"/>
            <p:cNvSpPr txBox="1">
              <a:spLocks noChangeArrowheads="1"/>
            </p:cNvSpPr>
            <p:nvPr/>
          </p:nvSpPr>
          <p:spPr bwMode="auto">
            <a:xfrm>
              <a:off x="3459" y="3610"/>
              <a:ext cx="8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0"/>
                </a:spcBef>
                <a:buSzTx/>
              </a:pPr>
              <a:r>
                <a:rPr lang="en-US" sz="1400" i="0"/>
                <a:t>2D filter kernel</a:t>
              </a:r>
            </a:p>
          </p:txBody>
        </p:sp>
      </p:grpSp>
      <p:sp>
        <p:nvSpPr>
          <p:cNvPr id="28" name="TextBox 27"/>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98</a:t>
            </a:fld>
            <a:endParaRPr lang="en-US" sz="1400" dirty="0"/>
          </a:p>
        </p:txBody>
      </p:sp>
    </p:spTree>
    <p:extLst>
      <p:ext uri="{BB962C8B-B14F-4D97-AF65-F5344CB8AC3E}">
        <p14:creationId xmlns:p14="http://schemas.microsoft.com/office/powerpoint/2010/main" val="3735704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Splats as Voxel “Footprints”</a:t>
            </a:r>
            <a:br>
              <a:rPr lang="en-US" dirty="0"/>
            </a:br>
            <a:endParaRPr lang="en-US" dirty="0"/>
          </a:p>
        </p:txBody>
      </p:sp>
      <p:sp>
        <p:nvSpPr>
          <p:cNvPr id="62469" name="Rectangle 3"/>
          <p:cNvSpPr>
            <a:spLocks noGrp="1" noChangeArrowheads="1"/>
          </p:cNvSpPr>
          <p:nvPr>
            <p:ph type="body" idx="4294967295"/>
          </p:nvPr>
        </p:nvSpPr>
        <p:spPr>
          <a:xfrm>
            <a:off x="914400" y="914400"/>
            <a:ext cx="8229600" cy="4525963"/>
          </a:xfrm>
        </p:spPr>
        <p:txBody>
          <a:bodyPr/>
          <a:lstStyle/>
          <a:p>
            <a:pPr marL="0" indent="0">
              <a:buNone/>
            </a:pPr>
            <a:r>
              <a:rPr lang="en-US" sz="1800" dirty="0"/>
              <a:t>The splatted (integrated) </a:t>
            </a:r>
            <a:r>
              <a:rPr lang="en-US" sz="1800" dirty="0" smtClean="0"/>
              <a:t>kernel can be seen as the “footprint” of a voxel on the image plane</a:t>
            </a:r>
          </a:p>
          <a:p>
            <a:r>
              <a:rPr lang="en-US" sz="1800" dirty="0" smtClean="0"/>
              <a:t>Splat spreads the voxel contribution across multiple pixels</a:t>
            </a:r>
          </a:p>
          <a:p>
            <a:r>
              <a:rPr lang="en-US" sz="1800" dirty="0" smtClean="0"/>
              <a:t>Extent of the 3D kernel </a:t>
            </a:r>
            <a:r>
              <a:rPr lang="en-US" sz="1800" i="1" dirty="0" smtClean="0"/>
              <a:t>h</a:t>
            </a:r>
            <a:r>
              <a:rPr lang="en-US" sz="1800" dirty="0" smtClean="0"/>
              <a:t>(</a:t>
            </a:r>
            <a:r>
              <a:rPr lang="en-US" sz="1800" i="1" dirty="0" err="1" smtClean="0"/>
              <a:t>x,y,z</a:t>
            </a:r>
            <a:r>
              <a:rPr lang="en-US" sz="1800" dirty="0" smtClean="0"/>
              <a:t>) approximated by a sphere</a:t>
            </a:r>
          </a:p>
          <a:p>
            <a:endParaRPr lang="en-US" sz="1800" dirty="0" smtClean="0"/>
          </a:p>
        </p:txBody>
      </p:sp>
      <p:pic>
        <p:nvPicPr>
          <p:cNvPr id="624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124200"/>
            <a:ext cx="41148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8382000" y="6479756"/>
            <a:ext cx="685800" cy="307777"/>
          </a:xfrm>
          <a:prstGeom prst="rect">
            <a:avLst/>
          </a:prstGeom>
          <a:noFill/>
        </p:spPr>
        <p:txBody>
          <a:bodyPr wrap="square" rtlCol="0">
            <a:spAutoFit/>
          </a:bodyPr>
          <a:lstStyle/>
          <a:p>
            <a:pPr algn="r"/>
            <a:fld id="{F4C4A255-190B-4093-900F-A23B7905048B}" type="slidenum">
              <a:rPr lang="en-US" sz="1400" smtClean="0"/>
              <a:pPr algn="r"/>
              <a:t>99</a:t>
            </a:fld>
            <a:endParaRPr lang="en-US" sz="1400" dirty="0"/>
          </a:p>
        </p:txBody>
      </p:sp>
    </p:spTree>
    <p:extLst>
      <p:ext uri="{BB962C8B-B14F-4D97-AF65-F5344CB8AC3E}">
        <p14:creationId xmlns:p14="http://schemas.microsoft.com/office/powerpoint/2010/main" val="476657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VISUALISIERUNG@WLJQXJMFUVWYY577" val="3212"/>
  <p:tag name="DEFAULTDISPLAYSOURCE" val="\documentclass{article}&#10;\pagestyle{empty}&#10;\usepackage{amsmath}&#10;\begin{document}&#10;&#10;\newcommand{\RRR}{{\mathrm I\! \mbox{R} }}&#10;\newcommand{\EEE}{{\mathrm I\! \mbox{E} }}&#10;\newcommand{\xx}{{\mathbf x}}&#10;\newcommand{\yy}{{\mathbf y}}&#10;\newcommand{\zz}{{\mathbf z}}&#10;\newcommand{\dd}{{\mathbf d}}&#10;\newcommand{\hh}{{\mathbf h}}&#10;\newcommand{\ttt}{{\mathbf t}}&#10;\newcommand{\jj}{{\mathbf j}}&#10;\newcommand{\pp}{{\mathbf p}}&#10;\newcommand{\qq}{{\mathbf q}}&#10;\newcommand{\aaa}{{\mathbf a}}&#10;\newcommand{\ggg}{{\mathbf g}}&#10;\newcommand{\ssss}{{\mathbf s}}&#10;\newcommand{\bb}{{\mathbf b}}&#10;\newcommand{\ee}{{\mathbf e}}&#10;\newcommand{\cc}{{\mathbf c}}&#10;\newcommand{\nn}{{\mathbf n}}&#10;\newcommand{\mm}{{\mathbf m}}&#10;\newcommand{\kk}{{\mathbf k}}&#10;%\newcommand{\lll}{{\mathbf l}}&#10;\newcommand{\lll}{{\mathbf \ell}}&#10;\newcommand{\rr}{{\mathbf r}}&#10;\newcommand{\uu}{{\mathbf u}}&#10;\newcommand{\vv}{{\mathbf v}}&#10;\newcommand{\ff}{{\mathbf f}}&#10;\newcommand{\fff}{{\mathbf f}}&#10;\newcommand{\JJ}{{\mathbf J}}&#10;\newcommand{\DD}{{\mathbf D}}&#10;\newcommand{\BB}{{\mathbf B}}&#10;\newcommand{\CC}{{\mathbf C}}&#10;\newcommand{\PP}{{\mathbf P}}&#10;\newcommand{\MM}{{\mathbf M}}&#10;\newcommand{\QQ}{{\mathbf Q}}&#10;\newcommand{\FF}{{\mathbf F}}&#10;\newcommand{\TT}{{\mathbf T}}&#10;\newcommand{\RR}{{\mathbf R}}&#10;\newcommand{\SSS}{{\mathbf S}}&#10;\newcommand{\Sa}{{\mathbf {Sa}}}&#10;%\newcommand{\Topo}{{\mathbf {Topo}}}&#10;%\newcommand{\Sep}{{\mathbf {Sep}}}&#10;%\newcommand{\Str}{{\mathbf {Str}}}&#10;%\newcommand{\Reg}{{\mathbf {Reg}}}&#10;\newcommand{\ZZ}{Z}&#10;\newcommand{\cs}{{\dot c}}&#10;\newcommand{\sss}{{\dot s}}&#10;\newcommand{\ps}{{\dot p}}&#10;\newcommand{\pg}{{\dot g}}&#10;\newcommand{\ww}{{\mathbf w}}&#10;\newcommand{\xxs}{\dot{\mathbf x}}&#10;\newcommand{\vvs}{\dot{\mathbf v}}&#10;\newcommand{\us}{{\dot u}}&#10;\newcommand{\vs}{{\dot v}}&#10;\newcommand{\ws}{{\dot w}}&#10;\newcommand{\fn}{{\mathbf 0}}&#10;\newcommand{\ii}{{\mathbf i}}&#10;\newcommand{\Dt}{{\widetilde D}}&#10;\newcommand{\fft}{{\widetilde \ff}}&#10;\newcommand{\kkt}{{\widetilde \kk}}&#10;\newcommand{\ggt}{{\widetilde \ggg}}&#10;\newcommand{\hht}{{\widetilde \hh}}&#10;\newcommand{\vvt}{{\widetilde \vv}}&#10;\newcommand{\wwt}{{\widetilde \ww}}&#10;\newcommand{\smallfrac}[2]{\frac{#1}{#2}}&#10;\newcommand{\dtotal}{\frac{\text{d}}{\text{dt}}}&#10;\newcommand{\scalp}[2]{\langle #1,#2\rangle}&#10;\newcommand{\magn}[1]{|#1|}&#10;\newcommand{\norm}[1]{\|#1\|}&#10;\newcommand{\sign}{\mathrm{sign}\,}&#10;\newcommand{\mz}{\mathbf{M_Z}}&#10;\newcommand{\ees}{{\mathbf e}^s}&#10;\newcommand{\eet}{\ff}&#10;\newcommand{\eescomp}{{\mathrm e}^s}&#10;\newcommand{\eetcomp}{{\mathrm f}}&#10;&#10;&#10;\begin{equation}&#10;\nonumber&#10;&#10;\end{equation}&#10;&#10;&#10;&#10;\end{document}"/>
  <p:tag name="EMBEDFONTS" val="1"/>
</p:tagLst>
</file>

<file path=ppt/theme/theme1.xml><?xml version="1.0" encoding="utf-8"?>
<a:theme xmlns:a="http://schemas.openxmlformats.org/drawingml/2006/main" name="LectureTemplate">
  <a:themeElements>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uto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Tutoria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Tutorial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Tutorial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Tutoria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Tutoria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Tutorial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Template>
  <TotalTime>107</TotalTime>
  <Words>3629</Words>
  <Application>Microsoft Office PowerPoint</Application>
  <PresentationFormat>On-screen Show (4:3)</PresentationFormat>
  <Paragraphs>969</Paragraphs>
  <Slides>110</Slides>
  <Notes>34</Notes>
  <HiddenSlides>33</HiddenSlides>
  <MMClips>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110</vt:i4>
      </vt:variant>
    </vt:vector>
  </HeadingPairs>
  <TitlesOfParts>
    <vt:vector size="113" baseType="lpstr">
      <vt:lpstr>LectureTemplate</vt:lpstr>
      <vt:lpstr>Bitmap</vt:lpstr>
      <vt:lpstr>Equation</vt:lpstr>
      <vt:lpstr>Direct Volume Rendering</vt:lpstr>
      <vt:lpstr>PowerPoint Presentation</vt:lpstr>
      <vt:lpstr>PowerPoint Presentation</vt:lpstr>
      <vt:lpstr>Strategies for Volume Visualization </vt:lpstr>
      <vt:lpstr>Hybrid Strategies </vt:lpstr>
      <vt:lpstr>Slicing </vt:lpstr>
      <vt:lpstr>Transfer Functions </vt:lpstr>
      <vt:lpstr>Windowing</vt:lpstr>
      <vt:lpstr>Window Specification </vt:lpstr>
      <vt:lpstr>Histograms Can Guide Windowing</vt:lpstr>
      <vt:lpstr>Color Maps </vt:lpstr>
      <vt:lpstr>Impact of Color Maps on Interpretation </vt:lpstr>
      <vt:lpstr>Pick Your Colors Wisely! </vt:lpstr>
      <vt:lpstr>Some Classic Color Maps </vt:lpstr>
      <vt:lpstr>Choosing Color Maps for Visualization </vt:lpstr>
      <vt:lpstr>PowerPoint Presentation</vt:lpstr>
      <vt:lpstr>Color Mapping Nominal Data </vt:lpstr>
      <vt:lpstr>Slicing: Implementation</vt:lpstr>
      <vt:lpstr>Slicing: Two Simple Tricks</vt:lpstr>
      <vt:lpstr>Direct Volume Rendering: Motivation </vt:lpstr>
      <vt:lpstr>Volume Rendering: Formalization </vt:lpstr>
      <vt:lpstr>Optical Models</vt:lpstr>
      <vt:lpstr>Optical Models</vt:lpstr>
      <vt:lpstr>The Volume Rendering Integral </vt:lpstr>
      <vt:lpstr>The Volume Rendering Integral </vt:lpstr>
      <vt:lpstr>The Volume Rendering Integral </vt:lpstr>
      <vt:lpstr>The Volume Rendering Integral </vt:lpstr>
      <vt:lpstr>The Volume Rendering Integral </vt:lpstr>
      <vt:lpstr>Need for Illumination in Volume Rendering </vt:lpstr>
      <vt:lpstr>Phong Illumination Model </vt:lpstr>
      <vt:lpstr>Ambient / Diffuse Terms in Phong Model </vt:lpstr>
      <vt:lpstr>Specular Term in Phong Model </vt:lpstr>
      <vt:lpstr>Specular Models </vt:lpstr>
      <vt:lpstr>Overall Effect of Phong Shading </vt:lpstr>
      <vt:lpstr>Phong Shading in Direct Volume Rendering </vt:lpstr>
      <vt:lpstr>Normal Computation For Shading </vt:lpstr>
      <vt:lpstr>Forward/Backward Differences </vt:lpstr>
      <vt:lpstr>Central Differences (Uniform Grid) </vt:lpstr>
      <vt:lpstr>Sobel / Prewitt Operators </vt:lpstr>
      <vt:lpstr>Visual Comparison of Gradient Schemes </vt:lpstr>
      <vt:lpstr>Volume Rendering with Clipping Geometry </vt:lpstr>
      <vt:lpstr>Computing the Volume Rendering Integral </vt:lpstr>
      <vt:lpstr>PowerPoint Presentation</vt:lpstr>
      <vt:lpstr>Absorption vs. Opacity </vt:lpstr>
      <vt:lpstr>Back-to-Front Compositing </vt:lpstr>
      <vt:lpstr>Front-to-back Compositing </vt:lpstr>
      <vt:lpstr>Analogy to Ray Tracing </vt:lpstr>
      <vt:lpstr>Ray Casting</vt:lpstr>
      <vt:lpstr>Ray Casting</vt:lpstr>
      <vt:lpstr>Back-to-front strategy</vt:lpstr>
      <vt:lpstr>Front-to-back strategy</vt:lpstr>
      <vt:lpstr>Ray Casting</vt:lpstr>
      <vt:lpstr>Ray Casting</vt:lpstr>
      <vt:lpstr>Illustration of Ray Casting </vt:lpstr>
      <vt:lpstr>Illustration of Ray Casting </vt:lpstr>
      <vt:lpstr>Illustration of Ray Casting </vt:lpstr>
      <vt:lpstr>Illustration of Ray Casting </vt:lpstr>
      <vt:lpstr>Illustration of Ray Casting </vt:lpstr>
      <vt:lpstr>Illustration of Ray Casting </vt:lpstr>
      <vt:lpstr>Illustration of Ray Casting </vt:lpstr>
      <vt:lpstr>Volume Rendering Examples</vt:lpstr>
      <vt:lpstr>Illustration of Texture-Based Rendering</vt:lpstr>
      <vt:lpstr>2D vs. 3D Texture-Based Rendering </vt:lpstr>
      <vt:lpstr>Drawback of 2D Texture-Based Rendering </vt:lpstr>
      <vt:lpstr>Ray Casting vs. View-aligned slicing</vt:lpstr>
      <vt:lpstr>Other Compositing Schemes </vt:lpstr>
      <vt:lpstr>Accumulate: Standard Volume Rendering </vt:lpstr>
      <vt:lpstr>First Hit: Renders an Isosurface </vt:lpstr>
      <vt:lpstr>Averaging: Produces X-ray(-like) images</vt:lpstr>
      <vt:lpstr>Maximum Intensity Projection (MIP)</vt:lpstr>
      <vt:lpstr>Maximum Intensity Projection (MIP) Example</vt:lpstr>
      <vt:lpstr>Increase Stepsize during Interaction </vt:lpstr>
      <vt:lpstr>Early Ray Termination </vt:lpstr>
      <vt:lpstr>Empty Space Skipping </vt:lpstr>
      <vt:lpstr>Octrees/PARC for Empty Space Skipping </vt:lpstr>
      <vt:lpstr>Adaptive Screen Sampling </vt:lpstr>
      <vt:lpstr>Shear-Warp Factorization: Idea</vt:lpstr>
      <vt:lpstr>Shear-Warp Factorization: Illustration </vt:lpstr>
      <vt:lpstr>Examples of Different Transfer Functions </vt:lpstr>
      <vt:lpstr>Basic Transfer Function Editing </vt:lpstr>
      <vt:lpstr>Transfer Functions Re-Examined </vt:lpstr>
      <vt:lpstr>Gradient-based Classification </vt:lpstr>
      <vt:lpstr>Gradient in Isosurface Rendering </vt:lpstr>
      <vt:lpstr>2D Transfer Functions </vt:lpstr>
      <vt:lpstr>Multi-Dimensional Transfer Functions </vt:lpstr>
      <vt:lpstr>Derivatives at Boundaries </vt:lpstr>
      <vt:lpstr>3D Transfer Functions </vt:lpstr>
      <vt:lpstr>Specification of 3D Transfer Functions </vt:lpstr>
      <vt:lpstr>Example: Extraction of two boundaries </vt:lpstr>
      <vt:lpstr>Cluster-based TF Specification </vt:lpstr>
      <vt:lpstr>Examples of Cluster-based TF Specification </vt:lpstr>
      <vt:lpstr>Learning-based TF Specification</vt:lpstr>
      <vt:lpstr>Iterative Refinement in Learning Approach </vt:lpstr>
      <vt:lpstr>Pre-Segmentation </vt:lpstr>
      <vt:lpstr>Example Pre-Segmentation </vt:lpstr>
      <vt:lpstr>Splatting: Basic Idea </vt:lpstr>
      <vt:lpstr>Splatting: Mathematical Formulation </vt:lpstr>
      <vt:lpstr>2D Splat from 3D Kernel </vt:lpstr>
      <vt:lpstr>Splats as Voxel “Footprints” </vt:lpstr>
      <vt:lpstr>Footprint Pre-Integration </vt:lpstr>
      <vt:lpstr>Splatting: Algorithm </vt:lpstr>
      <vt:lpstr>Splatting: Algorithm </vt:lpstr>
      <vt:lpstr>Splatting: Algorithm </vt:lpstr>
      <vt:lpstr>Splatting: Algorithm </vt:lpstr>
      <vt:lpstr>Splatting: Algorithm </vt:lpstr>
      <vt:lpstr>Splatting: Algorithm</vt:lpstr>
      <vt:lpstr>Splatting: Algorithm </vt:lpstr>
      <vt:lpstr>Splatting: Overlapping Kernels </vt:lpstr>
      <vt:lpstr>Splatting: Advantages and Disadvantages </vt:lpstr>
      <vt:lpstr>Direct Volume Rendering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Visualisierung und Datenanalyse</dc:creator>
  <cp:lastModifiedBy>Tino Weinkauf</cp:lastModifiedBy>
  <cp:revision>343</cp:revision>
  <cp:lastPrinted>1601-01-01T00:00:00Z</cp:lastPrinted>
  <dcterms:created xsi:type="dcterms:W3CDTF">2008-10-15T13:27:40Z</dcterms:created>
  <dcterms:modified xsi:type="dcterms:W3CDTF">2017-09-04T14:07:41Z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